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16"/>
  </p:notesMasterIdLst>
  <p:handoutMasterIdLst>
    <p:handoutMasterId r:id="rId117"/>
  </p:handoutMasterIdLst>
  <p:sldIdLst>
    <p:sldId id="1323" r:id="rId2"/>
    <p:sldId id="1325" r:id="rId3"/>
    <p:sldId id="1326" r:id="rId4"/>
    <p:sldId id="1347" r:id="rId5"/>
    <p:sldId id="1514" r:id="rId6"/>
    <p:sldId id="1328" r:id="rId7"/>
    <p:sldId id="1330" r:id="rId8"/>
    <p:sldId id="1331" r:id="rId9"/>
    <p:sldId id="1407" r:id="rId10"/>
    <p:sldId id="1333" r:id="rId11"/>
    <p:sldId id="1334" r:id="rId12"/>
    <p:sldId id="1335" r:id="rId13"/>
    <p:sldId id="1336" r:id="rId14"/>
    <p:sldId id="1337" r:id="rId15"/>
    <p:sldId id="1338" r:id="rId16"/>
    <p:sldId id="1339" r:id="rId17"/>
    <p:sldId id="1340" r:id="rId18"/>
    <p:sldId id="1341" r:id="rId19"/>
    <p:sldId id="1342" r:id="rId20"/>
    <p:sldId id="1408" r:id="rId21"/>
    <p:sldId id="1513" r:id="rId22"/>
    <p:sldId id="1405" r:id="rId23"/>
    <p:sldId id="1393" r:id="rId24"/>
    <p:sldId id="1394" r:id="rId25"/>
    <p:sldId id="1395" r:id="rId26"/>
    <p:sldId id="1396" r:id="rId27"/>
    <p:sldId id="1397" r:id="rId28"/>
    <p:sldId id="1398" r:id="rId29"/>
    <p:sldId id="1399" r:id="rId30"/>
    <p:sldId id="1400" r:id="rId31"/>
    <p:sldId id="1401" r:id="rId32"/>
    <p:sldId id="1402" r:id="rId33"/>
    <p:sldId id="1403" r:id="rId34"/>
    <p:sldId id="1517" r:id="rId35"/>
    <p:sldId id="1404" r:id="rId36"/>
    <p:sldId id="1515" r:id="rId37"/>
    <p:sldId id="1516" r:id="rId38"/>
    <p:sldId id="1406" r:id="rId39"/>
    <p:sldId id="1410" r:id="rId40"/>
    <p:sldId id="1295" r:id="rId41"/>
    <p:sldId id="1411" r:id="rId42"/>
    <p:sldId id="1351" r:id="rId43"/>
    <p:sldId id="1352" r:id="rId44"/>
    <p:sldId id="1353" r:id="rId45"/>
    <p:sldId id="1354" r:id="rId46"/>
    <p:sldId id="1418" r:id="rId47"/>
    <p:sldId id="1412" r:id="rId48"/>
    <p:sldId id="1413" r:id="rId49"/>
    <p:sldId id="1414" r:id="rId50"/>
    <p:sldId id="1415" r:id="rId51"/>
    <p:sldId id="1416" r:id="rId52"/>
    <p:sldId id="1417" r:id="rId53"/>
    <p:sldId id="1419" r:id="rId54"/>
    <p:sldId id="1431" r:id="rId55"/>
    <p:sldId id="1432" r:id="rId56"/>
    <p:sldId id="1319" r:id="rId57"/>
    <p:sldId id="1356" r:id="rId58"/>
    <p:sldId id="1357" r:id="rId59"/>
    <p:sldId id="1358" r:id="rId60"/>
    <p:sldId id="1512" r:id="rId61"/>
    <p:sldId id="1359" r:id="rId62"/>
    <p:sldId id="1360" r:id="rId63"/>
    <p:sldId id="1361" r:id="rId64"/>
    <p:sldId id="1362" r:id="rId65"/>
    <p:sldId id="1363" r:id="rId66"/>
    <p:sldId id="1364" r:id="rId67"/>
    <p:sldId id="1365" r:id="rId68"/>
    <p:sldId id="1366" r:id="rId69"/>
    <p:sldId id="1367" r:id="rId70"/>
    <p:sldId id="1368" r:id="rId71"/>
    <p:sldId id="1369" r:id="rId72"/>
    <p:sldId id="1370" r:id="rId73"/>
    <p:sldId id="1371" r:id="rId74"/>
    <p:sldId id="1372" r:id="rId75"/>
    <p:sldId id="1373" r:id="rId76"/>
    <p:sldId id="1374" r:id="rId77"/>
    <p:sldId id="1375" r:id="rId78"/>
    <p:sldId id="1376" r:id="rId79"/>
    <p:sldId id="1377" r:id="rId80"/>
    <p:sldId id="1378" r:id="rId81"/>
    <p:sldId id="1379" r:id="rId82"/>
    <p:sldId id="1380" r:id="rId83"/>
    <p:sldId id="1285" r:id="rId84"/>
    <p:sldId id="1292" r:id="rId85"/>
    <p:sldId id="1421" r:id="rId86"/>
    <p:sldId id="1422" r:id="rId87"/>
    <p:sldId id="1409" r:id="rId88"/>
    <p:sldId id="1424" r:id="rId89"/>
    <p:sldId id="1425" r:id="rId90"/>
    <p:sldId id="1426" r:id="rId91"/>
    <p:sldId id="1427" r:id="rId92"/>
    <p:sldId id="1428" r:id="rId93"/>
    <p:sldId id="1429" r:id="rId94"/>
    <p:sldId id="1273" r:id="rId95"/>
    <p:sldId id="1298" r:id="rId96"/>
    <p:sldId id="1309" r:id="rId97"/>
    <p:sldId id="1310" r:id="rId98"/>
    <p:sldId id="1311" r:id="rId99"/>
    <p:sldId id="1312" r:id="rId100"/>
    <p:sldId id="1313" r:id="rId101"/>
    <p:sldId id="1314" r:id="rId102"/>
    <p:sldId id="1382" r:id="rId103"/>
    <p:sldId id="1383" r:id="rId104"/>
    <p:sldId id="1384" r:id="rId105"/>
    <p:sldId id="1385" r:id="rId106"/>
    <p:sldId id="1386" r:id="rId107"/>
    <p:sldId id="1387" r:id="rId108"/>
    <p:sldId id="1388" r:id="rId109"/>
    <p:sldId id="1389" r:id="rId110"/>
    <p:sldId id="1390" r:id="rId111"/>
    <p:sldId id="1391" r:id="rId112"/>
    <p:sldId id="1392" r:id="rId113"/>
    <p:sldId id="1315" r:id="rId114"/>
    <p:sldId id="1430" r:id="rId115"/>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 uri="{2D200454-40CA-4A62-9FC3-DE9A4176ACB9}">
      <p15:notesGuideLst xmlns:p15="http://schemas.microsoft.com/office/powerpoint/2012/main">
        <p15:guide id="1" orient="horz" pos="2880">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00CC"/>
    <a:srgbClr val="6699FF"/>
    <a:srgbClr val="000066"/>
    <a:srgbClr val="FACA00"/>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8313" autoAdjust="0"/>
  </p:normalViewPr>
  <p:slideViewPr>
    <p:cSldViewPr snapToGrid="0">
      <p:cViewPr varScale="1">
        <p:scale>
          <a:sx n="65" d="100"/>
          <a:sy n="65" d="100"/>
        </p:scale>
        <p:origin x="1530" y="78"/>
      </p:cViewPr>
      <p:guideLst>
        <p:guide orient="horz" pos="2160"/>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2832" y="228"/>
      </p:cViewPr>
      <p:guideLst>
        <p:guide orient="horz" pos="2880"/>
        <p:guide pos="216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440074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12910244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aike.baidu.com/view/277235.htm"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baike.baidu.com/view/329009.htm" TargetMode="External"/><Relationship Id="rId4" Type="http://schemas.openxmlformats.org/officeDocument/2006/relationships/hyperlink" Target="http://baike.baidu.com/view/1695890.htm"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baike.baidu.com/view/411702.ht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bingdun.co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bingdun.co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bingdun.co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bingdun.com/"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1</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58392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56F6D32-38BC-4EAA-8320-6CF425E4595F}" type="slidenum">
              <a:rPr lang="zh-CN" altLang="en-US"/>
              <a:t>11</a:t>
            </a:fld>
            <a:endParaRPr lang="en-US" altLang="zh-CN"/>
          </a:p>
        </p:txBody>
      </p:sp>
      <p:sp>
        <p:nvSpPr>
          <p:cNvPr id="326658" name="Rectangle 2"/>
          <p:cNvSpPr>
            <a:spLocks noGrp="1" noRot="1" noChangeAspect="1" noChangeArrowheads="1" noTextEdit="1"/>
          </p:cNvSpPr>
          <p:nvPr>
            <p:ph type="sldImg"/>
          </p:nvPr>
        </p:nvSpPr>
        <p:spPr/>
      </p:sp>
      <p:sp>
        <p:nvSpPr>
          <p:cNvPr id="3266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9910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DF6851F-EFD5-4213-9722-6A06A0182763}" type="slidenum">
              <a:rPr lang="zh-CN" altLang="en-US"/>
              <a:t>12</a:t>
            </a:fld>
            <a:endParaRPr lang="en-US" altLang="zh-CN"/>
          </a:p>
        </p:txBody>
      </p:sp>
      <p:sp>
        <p:nvSpPr>
          <p:cNvPr id="328706" name="Rectangle 2"/>
          <p:cNvSpPr>
            <a:spLocks noGrp="1" noRot="1" noChangeAspect="1" noChangeArrowheads="1" noTextEdit="1"/>
          </p:cNvSpPr>
          <p:nvPr>
            <p:ph type="sldImg"/>
          </p:nvPr>
        </p:nvSpPr>
        <p:spPr/>
      </p:sp>
      <p:sp>
        <p:nvSpPr>
          <p:cNvPr id="3287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4367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20FF24-87C0-4C39-94C8-245CCFFC528B}" type="slidenum">
              <a:rPr lang="zh-CN" altLang="en-US"/>
              <a:t>13</a:t>
            </a:fld>
            <a:endParaRPr lang="en-US" altLang="zh-CN"/>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r>
              <a:rPr lang="zh-CN" altLang="en-US"/>
              <a:t>服务端</a:t>
            </a:r>
            <a:r>
              <a:rPr lang="en-US" altLang="zh-CN"/>
              <a:t>DoS: </a:t>
            </a:r>
            <a:r>
              <a:rPr lang="zh-CN" altLang="en-US"/>
              <a:t>攻击</a:t>
            </a:r>
            <a:r>
              <a:rPr lang="en-US" altLang="zh-CN"/>
              <a:t>Web</a:t>
            </a:r>
            <a:r>
              <a:rPr lang="zh-CN" altLang="en-US"/>
              <a:t>服务器，影响大，主要的</a:t>
            </a:r>
            <a:r>
              <a:rPr lang="en-US" altLang="zh-CN"/>
              <a:t>DoS</a:t>
            </a:r>
          </a:p>
          <a:p>
            <a:r>
              <a:rPr lang="zh-CN" altLang="en-US"/>
              <a:t>客户端</a:t>
            </a:r>
            <a:r>
              <a:rPr lang="en-US" altLang="zh-CN"/>
              <a:t>DoS: </a:t>
            </a:r>
            <a:r>
              <a:rPr lang="zh-CN" altLang="en-US"/>
              <a:t>游戏、聊天室中的“踢人”</a:t>
            </a:r>
          </a:p>
        </p:txBody>
      </p:sp>
    </p:spTree>
    <p:extLst>
      <p:ext uri="{BB962C8B-B14F-4D97-AF65-F5344CB8AC3E}">
        <p14:creationId xmlns:p14="http://schemas.microsoft.com/office/powerpoint/2010/main" val="685349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03746F-CB16-4D92-BDCC-49B1AD718C1F}" type="slidenum">
              <a:rPr lang="zh-CN" altLang="en-US"/>
              <a:t>14</a:t>
            </a:fld>
            <a:endParaRPr lang="en-US" altLang="zh-CN"/>
          </a:p>
        </p:txBody>
      </p:sp>
      <p:sp>
        <p:nvSpPr>
          <p:cNvPr id="332802" name="Rectangle 2"/>
          <p:cNvSpPr>
            <a:spLocks noGrp="1" noRot="1" noChangeAspect="1" noChangeArrowheads="1" noTextEdit="1"/>
          </p:cNvSpPr>
          <p:nvPr>
            <p:ph type="sldImg"/>
          </p:nvPr>
        </p:nvSpPr>
        <p:spPr/>
      </p:sp>
      <p:sp>
        <p:nvSpPr>
          <p:cNvPr id="332803" name="Rectangle 3"/>
          <p:cNvSpPr>
            <a:spLocks noGrp="1" noChangeArrowheads="1"/>
          </p:cNvSpPr>
          <p:nvPr>
            <p:ph type="body" idx="1"/>
          </p:nvPr>
        </p:nvSpPr>
        <p:spPr/>
        <p:txBody>
          <a:bodyPr/>
          <a:lstStyle/>
          <a:p>
            <a:r>
              <a:rPr lang="zh-CN" altLang="en-US"/>
              <a:t>直接　</a:t>
            </a:r>
            <a:r>
              <a:rPr lang="en-US" altLang="zh-CN"/>
              <a:t>DoS:</a:t>
            </a:r>
            <a:r>
              <a:rPr lang="zh-CN" altLang="en-US"/>
              <a:t>　直接攻击某个</a:t>
            </a:r>
            <a:r>
              <a:rPr lang="en-US" altLang="zh-CN"/>
              <a:t>Email</a:t>
            </a:r>
            <a:r>
              <a:rPr lang="zh-CN" altLang="en-US"/>
              <a:t>帐号使之不可用（如邮件炸弹攻击）</a:t>
            </a:r>
          </a:p>
          <a:p>
            <a:r>
              <a:rPr lang="zh-CN" altLang="en-US"/>
              <a:t>间接　</a:t>
            </a:r>
            <a:r>
              <a:rPr lang="en-US" altLang="zh-CN"/>
              <a:t>DoS:</a:t>
            </a:r>
            <a:r>
              <a:rPr lang="zh-CN" altLang="en-US"/>
              <a:t>　通过攻击</a:t>
            </a:r>
            <a:r>
              <a:rPr lang="en-US" altLang="zh-CN"/>
              <a:t>Email</a:t>
            </a:r>
            <a:r>
              <a:rPr lang="zh-CN" altLang="en-US"/>
              <a:t>服务器来间接攻击某个</a:t>
            </a:r>
            <a:r>
              <a:rPr lang="en-US" altLang="zh-CN"/>
              <a:t>Email</a:t>
            </a:r>
            <a:r>
              <a:rPr lang="zh-CN" altLang="en-US"/>
              <a:t>帐号（使某个帐号不可用）</a:t>
            </a:r>
          </a:p>
        </p:txBody>
      </p:sp>
    </p:spTree>
    <p:extLst>
      <p:ext uri="{BB962C8B-B14F-4D97-AF65-F5344CB8AC3E}">
        <p14:creationId xmlns:p14="http://schemas.microsoft.com/office/powerpoint/2010/main" val="418734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C459D6-D6BD-43AE-82BB-F1244D296D4B}" type="slidenum">
              <a:rPr lang="zh-CN" altLang="en-US"/>
              <a:t>15</a:t>
            </a:fld>
            <a:endParaRPr lang="en-US" altLang="zh-CN"/>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62511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F4BC06-CB18-4E4E-8287-5A02A6F3088E}" type="slidenum">
              <a:rPr lang="zh-CN" altLang="en-US"/>
              <a:t>16</a:t>
            </a:fld>
            <a:endParaRPr lang="en-US" altLang="zh-CN"/>
          </a:p>
        </p:txBody>
      </p:sp>
      <p:sp>
        <p:nvSpPr>
          <p:cNvPr id="336898" name="Rectangle 2"/>
          <p:cNvSpPr>
            <a:spLocks noGrp="1" noRot="1" noChangeAspect="1" noChangeArrowheads="1" noTextEdit="1"/>
          </p:cNvSpPr>
          <p:nvPr>
            <p:ph type="sldImg"/>
          </p:nvPr>
        </p:nvSpPr>
        <p:spPr/>
      </p:sp>
      <p:sp>
        <p:nvSpPr>
          <p:cNvPr id="336899" name="Rectangle 3"/>
          <p:cNvSpPr>
            <a:spLocks noGrp="1" noChangeArrowheads="1"/>
          </p:cNvSpPr>
          <p:nvPr>
            <p:ph type="body" idx="1"/>
          </p:nvPr>
        </p:nvSpPr>
        <p:spPr/>
        <p:txBody>
          <a:bodyPr/>
          <a:lstStyle/>
          <a:p>
            <a:r>
              <a:rPr lang="zh-CN" altLang="en-US" dirty="0"/>
              <a:t>语义</a:t>
            </a:r>
            <a:r>
              <a:rPr lang="en-US" altLang="zh-CN" dirty="0"/>
              <a:t>(Semantic)</a:t>
            </a:r>
            <a:r>
              <a:rPr lang="zh-CN" altLang="en-US" dirty="0"/>
              <a:t>攻击：利用目标系统实现时的缺陷和漏洞，对目标主机进行的</a:t>
            </a:r>
            <a:r>
              <a:rPr lang="en-US" altLang="zh-CN" dirty="0"/>
              <a:t>DoS</a:t>
            </a:r>
            <a:r>
              <a:rPr lang="zh-CN" altLang="en-US" dirty="0"/>
              <a:t>，这种攻击往往不需要攻击者具有很高的攻击带宽，有时只需要１个数据包就可达到攻击目的，用修补漏洞来防范。</a:t>
            </a:r>
          </a:p>
          <a:p>
            <a:r>
              <a:rPr lang="zh-CN" altLang="en-US" dirty="0"/>
              <a:t>暴力（</a:t>
            </a:r>
            <a:r>
              <a:rPr lang="en-US" altLang="zh-CN" dirty="0"/>
              <a:t>Brute</a:t>
            </a:r>
            <a:r>
              <a:rPr lang="zh-CN" altLang="en-US" dirty="0"/>
              <a:t>）攻击：不需要知道目标系统的缺陷和漏洞，仅仅靠发送超过系统服务能力的服务请求数据来达到攻击的目的，也就是通常所说的风暴攻击。</a:t>
            </a:r>
          </a:p>
          <a:p>
            <a:endParaRPr lang="zh-CN" altLang="en-US" dirty="0"/>
          </a:p>
        </p:txBody>
      </p:sp>
    </p:spTree>
    <p:extLst>
      <p:ext uri="{BB962C8B-B14F-4D97-AF65-F5344CB8AC3E}">
        <p14:creationId xmlns:p14="http://schemas.microsoft.com/office/powerpoint/2010/main" val="103319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C58005-F893-4E9B-BB7F-F1D993F4765F}" type="slidenum">
              <a:rPr lang="zh-CN" altLang="en-US"/>
              <a:t>17</a:t>
            </a:fld>
            <a:endParaRPr lang="en-US" altLang="zh-CN"/>
          </a:p>
        </p:txBody>
      </p:sp>
      <p:sp>
        <p:nvSpPr>
          <p:cNvPr id="338946" name="Rectangle 2"/>
          <p:cNvSpPr>
            <a:spLocks noGrp="1" noRot="1" noChangeAspect="1" noChangeArrowheads="1" noTextEdit="1"/>
          </p:cNvSpPr>
          <p:nvPr>
            <p:ph type="sldImg"/>
          </p:nvPr>
        </p:nvSpPr>
        <p:spPr/>
      </p:sp>
      <p:sp>
        <p:nvSpPr>
          <p:cNvPr id="338947"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2472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48BF975-8C00-46A8-9E7E-F71D2E21DA28}" type="slidenum">
              <a:rPr lang="zh-CN" altLang="en-US"/>
              <a:t>18</a:t>
            </a:fld>
            <a:endParaRPr lang="en-US" altLang="zh-CN"/>
          </a:p>
        </p:txBody>
      </p:sp>
      <p:sp>
        <p:nvSpPr>
          <p:cNvPr id="342018" name="Rectangle 2"/>
          <p:cNvSpPr>
            <a:spLocks noGrp="1" noRot="1" noChangeAspect="1" noChangeArrowheads="1" noTextEdit="1"/>
          </p:cNvSpPr>
          <p:nvPr>
            <p:ph type="sldImg"/>
          </p:nvPr>
        </p:nvSpPr>
        <p:spPr/>
      </p:sp>
      <p:sp>
        <p:nvSpPr>
          <p:cNvPr id="342019" name="Rectangle 3"/>
          <p:cNvSpPr>
            <a:spLocks noGrp="1" noChangeArrowheads="1"/>
          </p:cNvSpPr>
          <p:nvPr>
            <p:ph type="body" idx="1"/>
          </p:nvPr>
        </p:nvSpPr>
        <p:spPr/>
        <p:txBody>
          <a:bodyPr/>
          <a:lstStyle/>
          <a:p>
            <a:r>
              <a:rPr lang="zh-CN" altLang="en-US"/>
              <a:t>交互属性：</a:t>
            </a:r>
            <a:r>
              <a:rPr lang="en-US" altLang="zh-CN"/>
              <a:t>Mutual</a:t>
            </a:r>
          </a:p>
          <a:p>
            <a:r>
              <a:rPr lang="zh-CN" altLang="en-US"/>
              <a:t>可检测程度（</a:t>
            </a:r>
            <a:r>
              <a:rPr lang="en-US" altLang="zh-CN"/>
              <a:t>Detective</a:t>
            </a:r>
            <a:r>
              <a:rPr lang="zh-CN" altLang="en-US"/>
              <a:t>）：分三级：可过滤（</a:t>
            </a:r>
            <a:r>
              <a:rPr lang="en-US" altLang="zh-CN"/>
              <a:t>Filterable)</a:t>
            </a:r>
            <a:r>
              <a:rPr lang="zh-CN" altLang="en-US"/>
              <a:t>、有特征但无法过滤（</a:t>
            </a:r>
            <a:r>
              <a:rPr lang="en-US" altLang="zh-CN"/>
              <a:t>Unfilterable)</a:t>
            </a:r>
            <a:r>
              <a:rPr lang="zh-CN" altLang="en-US"/>
              <a:t>、无法识别（</a:t>
            </a:r>
            <a:r>
              <a:rPr lang="en-US" altLang="zh-CN"/>
              <a:t>Noncharacterizable)</a:t>
            </a:r>
          </a:p>
          <a:p>
            <a:r>
              <a:rPr lang="zh-CN" altLang="en-US"/>
              <a:t>攻击影响（</a:t>
            </a:r>
            <a:r>
              <a:rPr lang="en-US" altLang="zh-CN"/>
              <a:t>Impact</a:t>
            </a:r>
            <a:r>
              <a:rPr lang="zh-CN" altLang="en-US"/>
              <a:t>）：无效（</a:t>
            </a:r>
            <a:r>
              <a:rPr lang="en-US" altLang="zh-CN"/>
              <a:t>None)</a:t>
            </a:r>
            <a:r>
              <a:rPr lang="zh-CN" altLang="en-US"/>
              <a:t>、服务降低（</a:t>
            </a:r>
            <a:r>
              <a:rPr lang="en-US" altLang="zh-CN"/>
              <a:t>Degrade)</a:t>
            </a:r>
            <a:r>
              <a:rPr lang="zh-CN" altLang="en-US"/>
              <a:t>、可自恢复的服务破坏（</a:t>
            </a:r>
            <a:r>
              <a:rPr lang="en-US" altLang="zh-CN"/>
              <a:t>Self-recoverable)</a:t>
            </a:r>
            <a:r>
              <a:rPr lang="zh-CN" altLang="en-US"/>
              <a:t>、可人工恢复的服务破坏（</a:t>
            </a:r>
            <a:r>
              <a:rPr lang="en-US" altLang="zh-CN"/>
              <a:t>Manu-recoverable)</a:t>
            </a:r>
            <a:r>
              <a:rPr lang="zh-CN" altLang="en-US"/>
              <a:t>、不可恢复的服务破坏（</a:t>
            </a:r>
            <a:r>
              <a:rPr lang="en-US" altLang="zh-CN"/>
              <a:t>Non-recoverable)</a:t>
            </a:r>
          </a:p>
        </p:txBody>
      </p:sp>
    </p:spTree>
    <p:extLst>
      <p:ext uri="{BB962C8B-B14F-4D97-AF65-F5344CB8AC3E}">
        <p14:creationId xmlns:p14="http://schemas.microsoft.com/office/powerpoint/2010/main" val="323260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20</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03213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7F54C76-4C8F-411A-882F-9C555A27DCE0}" type="slidenum">
              <a:rPr lang="zh-CN" altLang="en-US"/>
              <a:t>23</a:t>
            </a:fld>
            <a:endParaRPr lang="en-US" altLang="zh-CN"/>
          </a:p>
        </p:txBody>
      </p:sp>
      <p:sp>
        <p:nvSpPr>
          <p:cNvPr id="2693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26931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ln>
        </p:spPr>
        <p:txBody>
          <a:bodyPr/>
          <a:lstStyle/>
          <a:p>
            <a:r>
              <a:rPr lang="zh-CN" altLang="en-US"/>
              <a:t>剧毒包型</a:t>
            </a:r>
            <a:r>
              <a:rPr lang="en-US" altLang="zh-CN"/>
              <a:t>DoS</a:t>
            </a:r>
            <a:r>
              <a:rPr lang="zh-CN" altLang="en-US"/>
              <a:t>攻击是最早出现的一类</a:t>
            </a:r>
            <a:r>
              <a:rPr lang="en-US" altLang="zh-CN"/>
              <a:t>DoS</a:t>
            </a:r>
            <a:r>
              <a:rPr lang="zh-CN" altLang="en-US"/>
              <a:t>攻击，后来才有风暴型</a:t>
            </a:r>
            <a:r>
              <a:rPr lang="en-US" altLang="zh-CN"/>
              <a:t>DoS</a:t>
            </a:r>
            <a:r>
              <a:rPr lang="zh-CN" altLang="en-US"/>
              <a:t>。</a:t>
            </a:r>
          </a:p>
        </p:txBody>
      </p:sp>
    </p:spTree>
    <p:extLst>
      <p:ext uri="{BB962C8B-B14F-4D97-AF65-F5344CB8AC3E}">
        <p14:creationId xmlns:p14="http://schemas.microsoft.com/office/powerpoint/2010/main" val="181216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C783AA4-35F6-4CC6-A8EE-DAC59088C236}" type="slidenum">
              <a:rPr lang="zh-CN" altLang="en-US"/>
              <a:t>2</a:t>
            </a:fld>
            <a:endParaRPr lang="en-US" altLang="zh-CN"/>
          </a:p>
        </p:txBody>
      </p:sp>
      <p:sp>
        <p:nvSpPr>
          <p:cNvPr id="155650" name="Rectangle 2"/>
          <p:cNvSpPr>
            <a:spLocks noGrp="1" noRot="1" noChangeAspect="1" noChangeArrowheads="1" noTextEdit="1"/>
          </p:cNvSpPr>
          <p:nvPr>
            <p:ph type="sldImg"/>
          </p:nvPr>
        </p:nvSpPr>
        <p:spPr/>
      </p:sp>
      <p:sp>
        <p:nvSpPr>
          <p:cNvPr id="155651" name="Rectangle 3"/>
          <p:cNvSpPr>
            <a:spLocks noGrp="1" noChangeArrowheads="1"/>
          </p:cNvSpPr>
          <p:nvPr>
            <p:ph type="body" idx="1"/>
          </p:nvPr>
        </p:nvSpPr>
        <p:spPr/>
        <p:txBody>
          <a:bodyPr/>
          <a:lstStyle/>
          <a:p>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2989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AC12D7-34F3-4147-9A84-AA0935C3D9F6}" type="slidenum">
              <a:rPr lang="zh-CN" altLang="en-US"/>
              <a:t>24</a:t>
            </a:fld>
            <a:endParaRPr lang="en-US" altLang="zh-CN"/>
          </a:p>
        </p:txBody>
      </p:sp>
      <p:sp>
        <p:nvSpPr>
          <p:cNvPr id="395266" name="Rectangle 2"/>
          <p:cNvSpPr>
            <a:spLocks noGrp="1" noRot="1" noChangeAspect="1" noChangeArrowheads="1" noTextEdit="1"/>
          </p:cNvSpPr>
          <p:nvPr>
            <p:ph type="sldImg"/>
          </p:nvPr>
        </p:nvSpPr>
        <p:spPr/>
      </p:sp>
      <p:sp>
        <p:nvSpPr>
          <p:cNvPr id="395267" name="Rectangle 3"/>
          <p:cNvSpPr>
            <a:spLocks noGrp="1" noChangeArrowheads="1"/>
          </p:cNvSpPr>
          <p:nvPr>
            <p:ph type="body" idx="1"/>
          </p:nvPr>
        </p:nvSpPr>
        <p:spPr/>
        <p:txBody>
          <a:bodyPr/>
          <a:lstStyle/>
          <a:p>
            <a:r>
              <a:rPr lang="zh-CN" altLang="en-US"/>
              <a:t>对最后一行的标注：此处的拒绝服务攻击是指剧毒包型拒绝服务攻击，此时还未出现风暴型拒绝服务攻击。</a:t>
            </a:r>
          </a:p>
        </p:txBody>
      </p:sp>
    </p:spTree>
    <p:extLst>
      <p:ext uri="{BB962C8B-B14F-4D97-AF65-F5344CB8AC3E}">
        <p14:creationId xmlns:p14="http://schemas.microsoft.com/office/powerpoint/2010/main" val="2431113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B9A2B6-014F-417D-97BA-EF18CCF8899A}" type="slidenum">
              <a:rPr lang="zh-CN" altLang="en-US"/>
              <a:t>25</a:t>
            </a:fld>
            <a:endParaRPr lang="en-US" altLang="zh-CN"/>
          </a:p>
        </p:txBody>
      </p:sp>
      <p:sp>
        <p:nvSpPr>
          <p:cNvPr id="397314" name="Rectangle 2"/>
          <p:cNvSpPr>
            <a:spLocks noGrp="1" noRot="1" noChangeAspect="1" noChangeArrowheads="1" noTextEdit="1"/>
          </p:cNvSpPr>
          <p:nvPr>
            <p:ph type="sldImg"/>
          </p:nvPr>
        </p:nvSpPr>
        <p:spPr/>
      </p:sp>
      <p:sp>
        <p:nvSpPr>
          <p:cNvPr id="397315" name="Rectangle 3"/>
          <p:cNvSpPr>
            <a:spLocks noGrp="1" noChangeArrowheads="1"/>
          </p:cNvSpPr>
          <p:nvPr>
            <p:ph type="body" idx="1"/>
          </p:nvPr>
        </p:nvSpPr>
        <p:spPr/>
        <p:txBody>
          <a:bodyPr/>
          <a:lstStyle/>
          <a:p>
            <a:r>
              <a:rPr lang="zh-CN" altLang="en-US"/>
              <a:t>先简要介绍分组的分片原理：</a:t>
            </a:r>
          </a:p>
          <a:p>
            <a:r>
              <a:rPr lang="zh-CN" altLang="en-US"/>
              <a:t>　１、同一数据包的所有片段的识别号必须相同</a:t>
            </a:r>
          </a:p>
          <a:p>
            <a:r>
              <a:rPr lang="zh-CN" altLang="en-US"/>
              <a:t>　２、每个片段必须指明在原未分段的数据包中的位置（也称偏移）</a:t>
            </a:r>
          </a:p>
          <a:p>
            <a:r>
              <a:rPr lang="zh-CN" altLang="en-US"/>
              <a:t>　３、每个片段必须指明其数据的长度</a:t>
            </a:r>
          </a:p>
          <a:p>
            <a:r>
              <a:rPr lang="zh-CN" altLang="en-US"/>
              <a:t>　４、每个片段必须说明其是否是最后一个片段，即其后是否还有其他的片段。</a:t>
            </a:r>
          </a:p>
          <a:p>
            <a:endParaRPr lang="zh-CN" altLang="en-US"/>
          </a:p>
        </p:txBody>
      </p:sp>
    </p:spTree>
    <p:extLst>
      <p:ext uri="{BB962C8B-B14F-4D97-AF65-F5344CB8AC3E}">
        <p14:creationId xmlns:p14="http://schemas.microsoft.com/office/powerpoint/2010/main" val="164522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1346EF-1AEC-4F51-9832-64DF46F0B350}" type="slidenum">
              <a:rPr lang="zh-CN" altLang="en-US"/>
              <a:t>26</a:t>
            </a:fld>
            <a:endParaRPr lang="en-US" altLang="zh-CN"/>
          </a:p>
        </p:txBody>
      </p:sp>
      <p:sp>
        <p:nvSpPr>
          <p:cNvPr id="409602" name="Rectangle 2"/>
          <p:cNvSpPr>
            <a:spLocks noGrp="1" noRot="1" noChangeAspect="1" noChangeArrowheads="1" noTextEdit="1"/>
          </p:cNvSpPr>
          <p:nvPr>
            <p:ph type="sldImg"/>
          </p:nvPr>
        </p:nvSpPr>
        <p:spPr/>
      </p:sp>
      <p:sp>
        <p:nvSpPr>
          <p:cNvPr id="409603" name="Rectangle 3"/>
          <p:cNvSpPr>
            <a:spLocks noGrp="1" noChangeArrowheads="1"/>
          </p:cNvSpPr>
          <p:nvPr>
            <p:ph type="body" idx="1"/>
          </p:nvPr>
        </p:nvSpPr>
        <p:spPr/>
        <p:txBody>
          <a:bodyPr/>
          <a:lstStyle/>
          <a:p>
            <a:r>
              <a:rPr lang="en-US" altLang="zh-CN"/>
              <a:t>IP</a:t>
            </a:r>
            <a:r>
              <a:rPr lang="zh-CN" altLang="en-US"/>
              <a:t>数据报分片</a:t>
            </a:r>
          </a:p>
        </p:txBody>
      </p:sp>
    </p:spTree>
    <p:extLst>
      <p:ext uri="{BB962C8B-B14F-4D97-AF65-F5344CB8AC3E}">
        <p14:creationId xmlns:p14="http://schemas.microsoft.com/office/powerpoint/2010/main" val="541617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B96AA17-B973-4194-9A6F-E2473021B6D3}" type="slidenum">
              <a:rPr lang="zh-CN" altLang="en-US"/>
              <a:t>29</a:t>
            </a:fld>
            <a:endParaRPr lang="en-US" altLang="zh-CN"/>
          </a:p>
        </p:txBody>
      </p:sp>
      <p:sp>
        <p:nvSpPr>
          <p:cNvPr id="428034" name="Rectangle 2"/>
          <p:cNvSpPr>
            <a:spLocks noGrp="1" noRot="1" noChangeAspect="1" noChangeArrowheads="1" noTextEdit="1"/>
          </p:cNvSpPr>
          <p:nvPr>
            <p:ph type="sldImg"/>
          </p:nvPr>
        </p:nvSpPr>
        <p:spPr/>
      </p:sp>
      <p:sp>
        <p:nvSpPr>
          <p:cNvPr id="428035" name="Rectangle 3"/>
          <p:cNvSpPr>
            <a:spLocks noGrp="1" noChangeArrowheads="1"/>
          </p:cNvSpPr>
          <p:nvPr>
            <p:ph type="body" idx="1"/>
          </p:nvPr>
        </p:nvSpPr>
        <p:spPr/>
        <p:txBody>
          <a:bodyPr/>
          <a:lstStyle/>
          <a:p>
            <a:r>
              <a:rPr lang="zh-CN" altLang="en-US"/>
              <a:t>对付这种攻击的方法：在防火墙处设置分片数据包长度的下限，确保第一个分片中包含了所有必须的头信息；或者，防火墙在检测时进行数据包的重组，仅当重组后的数据包符合放行规则时，数据包片段才可放行，只不过这又为攻击者攻击防火墙创造了条件。</a:t>
            </a:r>
          </a:p>
        </p:txBody>
      </p:sp>
    </p:spTree>
    <p:extLst>
      <p:ext uri="{BB962C8B-B14F-4D97-AF65-F5344CB8AC3E}">
        <p14:creationId xmlns:p14="http://schemas.microsoft.com/office/powerpoint/2010/main" val="161653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2DCEC9-9C94-444B-A134-41C73AFE8602}" type="slidenum">
              <a:rPr lang="zh-CN" altLang="en-US"/>
              <a:t>30</a:t>
            </a:fld>
            <a:endParaRPr lang="en-US" altLang="zh-CN"/>
          </a:p>
        </p:txBody>
      </p:sp>
      <p:sp>
        <p:nvSpPr>
          <p:cNvPr id="432130" name="Rectangle 2"/>
          <p:cNvSpPr>
            <a:spLocks noGrp="1" noRot="1" noChangeAspect="1" noChangeArrowheads="1" noTextEdit="1"/>
          </p:cNvSpPr>
          <p:nvPr>
            <p:ph type="sldImg"/>
          </p:nvPr>
        </p:nvSpPr>
        <p:spPr/>
      </p:sp>
      <p:sp>
        <p:nvSpPr>
          <p:cNvPr id="432131" name="Rectangle 3"/>
          <p:cNvSpPr>
            <a:spLocks noGrp="1" noChangeArrowheads="1"/>
          </p:cNvSpPr>
          <p:nvPr>
            <p:ph type="body" idx="1"/>
          </p:nvPr>
        </p:nvSpPr>
        <p:spPr/>
        <p:txBody>
          <a:bodyPr/>
          <a:lstStyle/>
          <a:p>
            <a:r>
              <a:rPr lang="zh-CN" altLang="en-US"/>
              <a:t>比较复杂，略去不讲</a:t>
            </a:r>
          </a:p>
        </p:txBody>
      </p:sp>
    </p:spTree>
    <p:extLst>
      <p:ext uri="{BB962C8B-B14F-4D97-AF65-F5344CB8AC3E}">
        <p14:creationId xmlns:p14="http://schemas.microsoft.com/office/powerpoint/2010/main" val="354986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847D67-2BEC-4477-A3D5-24D045E76D27}" type="slidenum">
              <a:rPr lang="zh-CN" altLang="en-US"/>
              <a:t>31</a:t>
            </a:fld>
            <a:endParaRPr lang="en-US" altLang="zh-CN"/>
          </a:p>
        </p:txBody>
      </p:sp>
      <p:sp>
        <p:nvSpPr>
          <p:cNvPr id="430082" name="Rectangle 2"/>
          <p:cNvSpPr>
            <a:spLocks noGrp="1" noRot="1" noChangeAspect="1" noChangeArrowheads="1" noTextEdit="1"/>
          </p:cNvSpPr>
          <p:nvPr>
            <p:ph type="sldImg"/>
          </p:nvPr>
        </p:nvSpPr>
        <p:spPr/>
      </p:sp>
      <p:sp>
        <p:nvSpPr>
          <p:cNvPr id="430083" name="Rectangle 3"/>
          <p:cNvSpPr>
            <a:spLocks noGrp="1" noChangeArrowheads="1"/>
          </p:cNvSpPr>
          <p:nvPr>
            <p:ph type="body" idx="1"/>
          </p:nvPr>
        </p:nvSpPr>
        <p:spPr/>
        <p:txBody>
          <a:bodyPr/>
          <a:lstStyle/>
          <a:p>
            <a:r>
              <a:rPr lang="zh-CN" altLang="en-US"/>
              <a:t>比较复杂，略去不讲</a:t>
            </a:r>
          </a:p>
        </p:txBody>
      </p:sp>
    </p:spTree>
    <p:extLst>
      <p:ext uri="{BB962C8B-B14F-4D97-AF65-F5344CB8AC3E}">
        <p14:creationId xmlns:p14="http://schemas.microsoft.com/office/powerpoint/2010/main" val="3515709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206309-3A25-4B81-818A-62F0C55B7AD9}" type="slidenum">
              <a:rPr lang="zh-CN" altLang="en-US"/>
              <a:t>32</a:t>
            </a:fld>
            <a:endParaRPr lang="en-US" altLang="zh-CN"/>
          </a:p>
        </p:txBody>
      </p:sp>
      <p:sp>
        <p:nvSpPr>
          <p:cNvPr id="413698" name="Rectangle 2"/>
          <p:cNvSpPr>
            <a:spLocks noGrp="1" noRot="1" noChangeAspect="1" noChangeArrowheads="1" noTextEdit="1"/>
          </p:cNvSpPr>
          <p:nvPr>
            <p:ph type="sldImg"/>
          </p:nvPr>
        </p:nvSpPr>
        <p:spPr/>
      </p:sp>
      <p:sp>
        <p:nvSpPr>
          <p:cNvPr id="413699" name="Rectangle 3"/>
          <p:cNvSpPr>
            <a:spLocks noGrp="1" noChangeArrowheads="1"/>
          </p:cNvSpPr>
          <p:nvPr>
            <p:ph type="body" idx="1"/>
          </p:nvPr>
        </p:nvSpPr>
        <p:spPr/>
        <p:txBody>
          <a:bodyPr/>
          <a:lstStyle/>
          <a:p>
            <a:r>
              <a:rPr lang="en-US" altLang="zh-CN"/>
              <a:t>TCP SYN</a:t>
            </a:r>
            <a:r>
              <a:rPr lang="zh-CN" altLang="en-US"/>
              <a:t>包：连接请求</a:t>
            </a:r>
          </a:p>
          <a:p>
            <a:r>
              <a:rPr lang="zh-CN" altLang="en-US"/>
              <a:t>导致接收服务器向它自己的地址发送</a:t>
            </a:r>
            <a:r>
              <a:rPr lang="en-US" altLang="zh-CN"/>
              <a:t>SYN-ACK</a:t>
            </a:r>
            <a:r>
              <a:rPr lang="zh-CN" altLang="en-US"/>
              <a:t>消息，结果这个地址又发回</a:t>
            </a:r>
            <a:r>
              <a:rPr lang="en-US" altLang="zh-CN"/>
              <a:t>ACK</a:t>
            </a:r>
            <a:r>
              <a:rPr lang="zh-CN" altLang="en-US"/>
              <a:t>消息并创建一个空连接，每一个这样的连接都将保留直到超时掉，对</a:t>
            </a:r>
            <a:r>
              <a:rPr lang="en-US" altLang="zh-CN"/>
              <a:t>Land</a:t>
            </a:r>
            <a:r>
              <a:rPr lang="zh-CN" altLang="en-US"/>
              <a:t>攻击反应不同，许多</a:t>
            </a:r>
            <a:r>
              <a:rPr lang="en-US" altLang="zh-CN"/>
              <a:t>UNIX</a:t>
            </a:r>
            <a:r>
              <a:rPr lang="zh-CN" altLang="en-US"/>
              <a:t>实现将崩溃，</a:t>
            </a:r>
            <a:r>
              <a:rPr lang="en-US" altLang="zh-CN"/>
              <a:t>NT</a:t>
            </a:r>
            <a:r>
              <a:rPr lang="zh-CN" altLang="en-US"/>
              <a:t>变的极其缓慢（大约持续五分钟）</a:t>
            </a:r>
          </a:p>
          <a:p>
            <a:r>
              <a:rPr lang="zh-CN" altLang="en-US"/>
              <a:t>前提条件：</a:t>
            </a:r>
            <a:r>
              <a:rPr lang="zh-CN" altLang="en-US">
                <a:solidFill>
                  <a:srgbClr val="000000"/>
                </a:solidFill>
                <a:latin typeface="宋体" panose="02010600030101010101" pitchFamily="2" charset="-122"/>
              </a:rPr>
              <a:t>对应的端口所提供的服务器必须是激活的！</a:t>
            </a:r>
          </a:p>
        </p:txBody>
      </p:sp>
    </p:spTree>
    <p:extLst>
      <p:ext uri="{BB962C8B-B14F-4D97-AF65-F5344CB8AC3E}">
        <p14:creationId xmlns:p14="http://schemas.microsoft.com/office/powerpoint/2010/main" val="3719647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E0C7B9-FD53-4F7A-85B0-A4235CBDFE93}" type="slidenum">
              <a:rPr lang="zh-CN" altLang="en-US"/>
              <a:t>33</a:t>
            </a:fld>
            <a:endParaRPr lang="en-US" altLang="zh-CN"/>
          </a:p>
        </p:txBody>
      </p:sp>
      <p:sp>
        <p:nvSpPr>
          <p:cNvPr id="415746" name="Rectangle 2"/>
          <p:cNvSpPr>
            <a:spLocks noGrp="1" noRot="1" noChangeAspect="1" noChangeArrowheads="1" noTextEdit="1"/>
          </p:cNvSpPr>
          <p:nvPr>
            <p:ph type="sldImg"/>
          </p:nvPr>
        </p:nvSpPr>
        <p:spPr/>
      </p:sp>
      <p:sp>
        <p:nvSpPr>
          <p:cNvPr id="415747" name="Rectangle 3"/>
          <p:cNvSpPr>
            <a:spLocks noGrp="1" noChangeArrowheads="1"/>
          </p:cNvSpPr>
          <p:nvPr>
            <p:ph type="body" idx="1"/>
          </p:nvPr>
        </p:nvSpPr>
        <p:spPr/>
        <p:txBody>
          <a:bodyPr/>
          <a:lstStyle/>
          <a:p>
            <a:r>
              <a:rPr lang="en-US" altLang="zh-CN"/>
              <a:t>ICMP</a:t>
            </a:r>
            <a:r>
              <a:rPr lang="zh-CN" altLang="en-US"/>
              <a:t>包封装到</a:t>
            </a:r>
            <a:r>
              <a:rPr lang="en-US" altLang="zh-CN"/>
              <a:t>IP</a:t>
            </a:r>
            <a:r>
              <a:rPr lang="zh-CN" altLang="en-US"/>
              <a:t>包中传送。原则上，一个</a:t>
            </a:r>
            <a:r>
              <a:rPr lang="en-US" altLang="zh-CN"/>
              <a:t>ICMP</a:t>
            </a:r>
            <a:r>
              <a:rPr lang="zh-CN" altLang="en-US"/>
              <a:t>包不能超过：</a:t>
            </a:r>
            <a:r>
              <a:rPr lang="en-US" altLang="zh-CN"/>
              <a:t>65535 – 20 – 8=65507</a:t>
            </a:r>
            <a:r>
              <a:rPr lang="zh-CN" altLang="en-US"/>
              <a:t> </a:t>
            </a:r>
            <a:r>
              <a:rPr lang="en-US" altLang="zh-CN"/>
              <a:t>(20</a:t>
            </a:r>
            <a:r>
              <a:rPr lang="zh-CN" altLang="en-US"/>
              <a:t>为包头，</a:t>
            </a:r>
            <a:r>
              <a:rPr lang="en-US" altLang="zh-CN"/>
              <a:t>8</a:t>
            </a:r>
            <a:r>
              <a:rPr lang="zh-CN" altLang="en-US"/>
              <a:t>字节为</a:t>
            </a:r>
            <a:r>
              <a:rPr lang="en-US" altLang="zh-CN"/>
              <a:t>ICMP</a:t>
            </a:r>
            <a:r>
              <a:rPr lang="zh-CN" altLang="en-US"/>
              <a:t>头</a:t>
            </a:r>
            <a:r>
              <a:rPr lang="en-US" altLang="zh-CN"/>
              <a:t>)</a:t>
            </a:r>
          </a:p>
          <a:p>
            <a:r>
              <a:rPr lang="zh-CN" altLang="en-US"/>
              <a:t>实际上，对于有的系统，攻击只需向其发送载荷超过</a:t>
            </a:r>
            <a:r>
              <a:rPr lang="en-US" altLang="zh-CN"/>
              <a:t>4000</a:t>
            </a:r>
            <a:r>
              <a:rPr lang="zh-CN" altLang="en-US"/>
              <a:t>字节的</a:t>
            </a:r>
            <a:r>
              <a:rPr lang="en-US" altLang="zh-CN"/>
              <a:t>Ping</a:t>
            </a:r>
            <a:r>
              <a:rPr lang="zh-CN" altLang="en-US"/>
              <a:t>包就可达到目的，而不必超过</a:t>
            </a:r>
            <a:r>
              <a:rPr lang="en-US" altLang="zh-CN"/>
              <a:t>65507</a:t>
            </a:r>
          </a:p>
          <a:p>
            <a:r>
              <a:rPr lang="zh-CN" altLang="en-US"/>
              <a:t>现在不起作用了！</a:t>
            </a:r>
          </a:p>
          <a:p>
            <a:r>
              <a:rPr lang="zh-CN" altLang="en-US"/>
              <a:t>有没有办法发送超过</a:t>
            </a:r>
            <a:r>
              <a:rPr lang="en-US" altLang="zh-CN"/>
              <a:t>65507</a:t>
            </a:r>
            <a:r>
              <a:rPr lang="zh-CN" altLang="en-US"/>
              <a:t>个字节的</a:t>
            </a:r>
            <a:r>
              <a:rPr lang="en-US" altLang="zh-CN"/>
              <a:t>Ping</a:t>
            </a:r>
            <a:r>
              <a:rPr lang="zh-CN" altLang="en-US"/>
              <a:t>呢？还是有办法的</a:t>
            </a:r>
            <a:r>
              <a:rPr lang="en-US" altLang="zh-CN"/>
              <a:t>(</a:t>
            </a:r>
            <a:r>
              <a:rPr lang="zh-CN" altLang="en-US"/>
              <a:t>发送程序自己分片</a:t>
            </a:r>
            <a:r>
              <a:rPr lang="en-US" altLang="zh-CN"/>
              <a:t>)</a:t>
            </a:r>
            <a:r>
              <a:rPr lang="zh-CN" altLang="en-US"/>
              <a:t>。</a:t>
            </a:r>
          </a:p>
        </p:txBody>
      </p:sp>
    </p:spTree>
    <p:extLst>
      <p:ext uri="{BB962C8B-B14F-4D97-AF65-F5344CB8AC3E}">
        <p14:creationId xmlns:p14="http://schemas.microsoft.com/office/powerpoint/2010/main" val="287543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2067EA-2388-47D6-B2A2-C40798B963AA}" type="slidenum">
              <a:rPr lang="zh-CN" altLang="en-US"/>
              <a:t>35</a:t>
            </a:fld>
            <a:endParaRPr lang="en-US" altLang="zh-CN"/>
          </a:p>
        </p:txBody>
      </p:sp>
      <p:sp>
        <p:nvSpPr>
          <p:cNvPr id="417794" name="Rectangle 2"/>
          <p:cNvSpPr>
            <a:spLocks noGrp="1" noRot="1" noChangeAspect="1" noChangeArrowheads="1" noTextEdit="1"/>
          </p:cNvSpPr>
          <p:nvPr>
            <p:ph type="sldImg"/>
          </p:nvPr>
        </p:nvSpPr>
        <p:spPr/>
      </p:sp>
      <p:sp>
        <p:nvSpPr>
          <p:cNvPr id="417795" name="Rectangle 3"/>
          <p:cNvSpPr>
            <a:spLocks noGrp="1" noChangeArrowheads="1"/>
          </p:cNvSpPr>
          <p:nvPr>
            <p:ph type="body" idx="1"/>
          </p:nvPr>
        </p:nvSpPr>
        <p:spPr/>
        <p:txBody>
          <a:bodyPr/>
          <a:lstStyle/>
          <a:p>
            <a:r>
              <a:rPr lang="zh-CN" altLang="en-US"/>
              <a:t>攻击者只需向</a:t>
            </a:r>
            <a:r>
              <a:rPr lang="en-US" altLang="zh-CN"/>
              <a:t>A</a:t>
            </a:r>
            <a:r>
              <a:rPr lang="zh-CN" altLang="en-US"/>
              <a:t>系统的</a:t>
            </a:r>
            <a:r>
              <a:rPr lang="en-US" altLang="zh-CN"/>
              <a:t>UDP Echo</a:t>
            </a:r>
            <a:r>
              <a:rPr lang="zh-CN" altLang="en-US"/>
              <a:t>端口发送一个好像来自于</a:t>
            </a:r>
            <a:r>
              <a:rPr lang="en-US" altLang="zh-CN"/>
              <a:t>B</a:t>
            </a:r>
            <a:r>
              <a:rPr lang="zh-CN" altLang="en-US"/>
              <a:t>系统的</a:t>
            </a:r>
            <a:r>
              <a:rPr lang="en-US" altLang="zh-CN"/>
              <a:t>UDP</a:t>
            </a:r>
            <a:r>
              <a:rPr lang="zh-CN" altLang="en-US"/>
              <a:t>　</a:t>
            </a:r>
            <a:r>
              <a:rPr lang="en-US" altLang="zh-CN"/>
              <a:t>Chargen</a:t>
            </a:r>
            <a:r>
              <a:rPr lang="zh-CN" altLang="en-US"/>
              <a:t>端口的</a:t>
            </a:r>
            <a:r>
              <a:rPr lang="en-US" altLang="zh-CN"/>
              <a:t>UDP</a:t>
            </a:r>
            <a:r>
              <a:rPr lang="zh-CN" altLang="en-US"/>
              <a:t>包（即假冒</a:t>
            </a:r>
            <a:r>
              <a:rPr lang="en-US" altLang="zh-CN"/>
              <a:t>B</a:t>
            </a:r>
            <a:r>
              <a:rPr lang="zh-CN" altLang="en-US"/>
              <a:t>系统的</a:t>
            </a:r>
            <a:r>
              <a:rPr lang="en-US" altLang="zh-CN"/>
              <a:t>IP</a:t>
            </a:r>
            <a:r>
              <a:rPr lang="zh-CN" altLang="en-US"/>
              <a:t>地址和</a:t>
            </a:r>
            <a:r>
              <a:rPr lang="en-US" altLang="zh-CN"/>
              <a:t>Chargen</a:t>
            </a:r>
            <a:r>
              <a:rPr lang="zh-CN" altLang="en-US"/>
              <a:t>端口），或向</a:t>
            </a:r>
            <a:r>
              <a:rPr lang="en-US" altLang="zh-CN"/>
              <a:t>B</a:t>
            </a:r>
            <a:r>
              <a:rPr lang="zh-CN" altLang="en-US"/>
              <a:t>系统的</a:t>
            </a:r>
            <a:r>
              <a:rPr lang="en-US" altLang="zh-CN"/>
              <a:t>UDP</a:t>
            </a:r>
            <a:r>
              <a:rPr lang="zh-CN" altLang="en-US"/>
              <a:t>　</a:t>
            </a:r>
            <a:r>
              <a:rPr lang="en-US" altLang="zh-CN"/>
              <a:t>Chargen</a:t>
            </a:r>
            <a:r>
              <a:rPr lang="zh-CN" altLang="en-US"/>
              <a:t>端口发送一个好像来自</a:t>
            </a:r>
            <a:r>
              <a:rPr lang="en-US" altLang="zh-CN"/>
              <a:t>A</a:t>
            </a:r>
            <a:r>
              <a:rPr lang="zh-CN" altLang="en-US"/>
              <a:t>系统的</a:t>
            </a:r>
            <a:r>
              <a:rPr lang="en-US" altLang="zh-CN"/>
              <a:t>UDP</a:t>
            </a:r>
            <a:r>
              <a:rPr lang="zh-CN" altLang="en-US"/>
              <a:t>　</a:t>
            </a:r>
            <a:r>
              <a:rPr lang="en-US" altLang="zh-CN"/>
              <a:t>Echo</a:t>
            </a:r>
            <a:r>
              <a:rPr lang="zh-CN" altLang="en-US"/>
              <a:t>端口的数据包，则在</a:t>
            </a:r>
            <a:r>
              <a:rPr lang="en-US" altLang="zh-CN"/>
              <a:t>AB</a:t>
            </a:r>
            <a:r>
              <a:rPr lang="zh-CN" altLang="en-US"/>
              <a:t>系统的这两个端口间将来回不停地产生</a:t>
            </a:r>
            <a:r>
              <a:rPr lang="en-US" altLang="zh-CN"/>
              <a:t>UDP</a:t>
            </a:r>
            <a:r>
              <a:rPr lang="zh-CN" altLang="en-US"/>
              <a:t>包</a:t>
            </a:r>
          </a:p>
        </p:txBody>
      </p:sp>
    </p:spTree>
    <p:extLst>
      <p:ext uri="{BB962C8B-B14F-4D97-AF65-F5344CB8AC3E}">
        <p14:creationId xmlns:p14="http://schemas.microsoft.com/office/powerpoint/2010/main" val="1936220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黑客可以使用</a:t>
            </a:r>
            <a:r>
              <a:rPr lang="en-US" altLang="zh-CN" dirty="0" err="1" smtClean="0"/>
              <a:t>macof</a:t>
            </a:r>
            <a:r>
              <a:rPr lang="zh-CN" altLang="en-US" dirty="0" smtClean="0"/>
              <a:t>（</a:t>
            </a:r>
            <a:r>
              <a:rPr lang="en-US" altLang="zh-CN" dirty="0" smtClean="0"/>
              <a:t>Kali</a:t>
            </a:r>
            <a:r>
              <a:rPr lang="en-US" altLang="zh-CN" baseline="0" dirty="0" smtClean="0"/>
              <a:t> Linux </a:t>
            </a:r>
            <a:r>
              <a:rPr lang="zh-CN" altLang="en-US" baseline="0" dirty="0" smtClean="0"/>
              <a:t>的</a:t>
            </a:r>
            <a:r>
              <a:rPr lang="en-US" altLang="zh-CN" baseline="0" dirty="0" err="1" smtClean="0"/>
              <a:t>Dsniff</a:t>
            </a:r>
            <a:r>
              <a:rPr lang="zh-CN" altLang="en-US" baseline="0" dirty="0" smtClean="0"/>
              <a:t>工具集</a:t>
            </a:r>
            <a:r>
              <a:rPr lang="en-US" altLang="zh-CN" baseline="0" dirty="0" smtClean="0"/>
              <a:t> )</a:t>
            </a:r>
            <a:r>
              <a:rPr lang="en-US" altLang="zh-CN" dirty="0" smtClean="0"/>
              <a:t>,</a:t>
            </a:r>
            <a:r>
              <a:rPr lang="en-US" altLang="zh-CN" baseline="0" dirty="0" smtClean="0"/>
              <a:t> </a:t>
            </a:r>
            <a:r>
              <a:rPr lang="en-US" altLang="zh-CN" baseline="0" dirty="0" err="1" smtClean="0"/>
              <a:t>RandMAC</a:t>
            </a:r>
            <a:r>
              <a:rPr lang="en-US" altLang="zh-CN" baseline="0" dirty="0" smtClean="0"/>
              <a:t> </a:t>
            </a:r>
            <a:r>
              <a:rPr lang="zh-CN" altLang="en-US" baseline="0" dirty="0" smtClean="0"/>
              <a:t>（属于</a:t>
            </a:r>
            <a:r>
              <a:rPr lang="en-US" altLang="zh-CN" baseline="0" dirty="0" err="1" smtClean="0"/>
              <a:t>Scapy</a:t>
            </a:r>
            <a:r>
              <a:rPr lang="zh-CN" altLang="en-US" baseline="0" dirty="0" smtClean="0"/>
              <a:t>模块，是一个发送，嗅探并伪造数据包的工具</a:t>
            </a:r>
            <a:r>
              <a:rPr lang="en-US" altLang="zh-CN" baseline="0" dirty="0" smtClean="0"/>
              <a:t>)</a:t>
            </a:r>
            <a:r>
              <a:rPr lang="zh-CN" altLang="en-US" baseline="0" dirty="0" smtClean="0"/>
              <a:t>等软件实现伪造并发送伪造的数据包。</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36</a:t>
            </a:fld>
            <a:endParaRPr lang="en-US" altLang="zh-CN"/>
          </a:p>
        </p:txBody>
      </p:sp>
    </p:spTree>
    <p:extLst>
      <p:ext uri="{BB962C8B-B14F-4D97-AF65-F5344CB8AC3E}">
        <p14:creationId xmlns:p14="http://schemas.microsoft.com/office/powerpoint/2010/main" val="337386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9F3C62-C4DE-4046-94F5-04248840A57F}" type="slidenum">
              <a:rPr lang="zh-CN" altLang="en-US"/>
              <a:t>3</a:t>
            </a:fld>
            <a:endParaRPr lang="en-US" altLang="zh-CN"/>
          </a:p>
        </p:txBody>
      </p:sp>
      <p:sp>
        <p:nvSpPr>
          <p:cNvPr id="308226" name="Rectangle 2"/>
          <p:cNvSpPr>
            <a:spLocks noGrp="1" noRot="1" noChangeAspect="1" noChangeArrowheads="1" noTextEdit="1"/>
          </p:cNvSpPr>
          <p:nvPr>
            <p:ph type="sldImg"/>
          </p:nvPr>
        </p:nvSpPr>
        <p:spPr/>
      </p:sp>
      <p:sp>
        <p:nvSpPr>
          <p:cNvPr id="308227" name="Rectangle 3"/>
          <p:cNvSpPr>
            <a:spLocks noGrp="1" noChangeArrowheads="1"/>
          </p:cNvSpPr>
          <p:nvPr>
            <p:ph type="body" idx="1"/>
          </p:nvPr>
        </p:nvSpPr>
        <p:spPr/>
        <p:txBody>
          <a:bodyPr/>
          <a:lstStyle/>
          <a:p>
            <a:r>
              <a:rPr lang="zh-CN" altLang="en-US"/>
              <a:t>这种大规模的、有组织、有系统的攻击方式受到各国政府和学术界的高度重视。</a:t>
            </a:r>
            <a:endParaRPr lang="en-US" altLang="zh-CN"/>
          </a:p>
        </p:txBody>
      </p:sp>
    </p:spTree>
    <p:extLst>
      <p:ext uri="{BB962C8B-B14F-4D97-AF65-F5344CB8AC3E}">
        <p14:creationId xmlns:p14="http://schemas.microsoft.com/office/powerpoint/2010/main" val="427974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09DC583B-631B-4BAF-8FF5-E6DAD0612CB3}" type="slidenum">
              <a:rPr lang="zh-CN" altLang="en-US"/>
              <a:t>39</a:t>
            </a:fld>
            <a:endParaRPr lang="en-US" altLang="zh-CN"/>
          </a:p>
        </p:txBody>
      </p:sp>
      <p:sp>
        <p:nvSpPr>
          <p:cNvPr id="131075" name="Rectangle 2"/>
          <p:cNvSpPr>
            <a:spLocks noGrp="1" noRot="1" noChangeAspect="1" noChangeArrowheads="1" noTextEdit="1"/>
          </p:cNvSpPr>
          <p:nvPr>
            <p:ph type="sldImg"/>
          </p:nvPr>
        </p:nvSpPr>
        <p:spPr>
          <a:solidFill>
            <a:srgbClr val="FFFFFF"/>
          </a:solidFill>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a:t>“无用“是指对它们不是正常用户的合法请求，有时又称为攻击性数据包</a:t>
            </a:r>
          </a:p>
          <a:p>
            <a:pPr eaLnBrk="1" hangingPunct="1"/>
            <a:r>
              <a:rPr lang="zh-CN" altLang="en-US"/>
              <a:t>风暴攻击与网络中的瞬时拥塞（</a:t>
            </a:r>
            <a:r>
              <a:rPr lang="en-US" altLang="zh-CN"/>
              <a:t>Flash Crowed)</a:t>
            </a:r>
            <a:r>
              <a:rPr lang="zh-CN" altLang="en-US"/>
              <a:t>之间的区别与联系：从终端用户的角色来看效果都是一样的，但不同的是前者是恶意的、虚假的访问所造成的，而后者是在短时间内众多的合法用户因为某种原因而访问系统所造成的。</a:t>
            </a:r>
          </a:p>
        </p:txBody>
      </p:sp>
    </p:spTree>
    <p:extLst>
      <p:ext uri="{BB962C8B-B14F-4D97-AF65-F5344CB8AC3E}">
        <p14:creationId xmlns:p14="http://schemas.microsoft.com/office/powerpoint/2010/main" val="753024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p:spPr>
      </p:sp>
      <p:sp>
        <p:nvSpPr>
          <p:cNvPr id="83971" name="备注占位符 2"/>
          <p:cNvSpPr>
            <a:spLocks noGrp="1"/>
          </p:cNvSpPr>
          <p:nvPr>
            <p:ph type="body" idx="1"/>
          </p:nvPr>
        </p:nvSpPr>
        <p:spPr bwMode="auto">
          <a:noFill/>
        </p:spPr>
        <p:txBody>
          <a:bodyPr wrap="square" numCol="1" anchor="t" anchorCtr="0" compatLnSpc="1"/>
          <a:lstStyle/>
          <a:p>
            <a:pPr marL="228600" marR="0" indent="-228600" algn="l" defTabSz="914400" rtl="0" eaLnBrk="1" fontAlgn="base" latinLnBrk="0" hangingPunct="1">
              <a:lnSpc>
                <a:spcPct val="100000"/>
              </a:lnSpc>
              <a:spcBef>
                <a:spcPct val="0"/>
              </a:spcBef>
              <a:spcAft>
                <a:spcPct val="0"/>
              </a:spcAft>
              <a:buClrTx/>
              <a:buSzTx/>
              <a:buFont typeface="Calibri" panose="020F0502020204030204" pitchFamily="34" charset="0"/>
              <a:buNone/>
              <a:defRPr/>
            </a:pPr>
            <a:r>
              <a:rPr lang="zh-CN" altLang="en-US" sz="1200" b="1" dirty="0"/>
              <a:t>绿盟科技，王卫东，“企业如何应对</a:t>
            </a:r>
            <a:r>
              <a:rPr lang="en-US" altLang="zh-CN" sz="1200" b="1" dirty="0" err="1"/>
              <a:t>DDoS</a:t>
            </a:r>
            <a:r>
              <a:rPr lang="zh-CN" altLang="en-US" sz="1200" b="1" dirty="0"/>
              <a:t>攻击”</a:t>
            </a:r>
          </a:p>
          <a:p>
            <a:pPr marL="228600" indent="-228600" eaLnBrk="1" hangingPunct="1">
              <a:spcBef>
                <a:spcPct val="0"/>
              </a:spcBef>
              <a:buFont typeface="Calibri" panose="020F0502020204030204" pitchFamily="34" charset="0"/>
              <a:buNone/>
            </a:pPr>
            <a:endParaRPr lang="en-US" altLang="zh-CN" dirty="0"/>
          </a:p>
        </p:txBody>
      </p:sp>
      <p:sp>
        <p:nvSpPr>
          <p:cNvPr id="20484" name="灯片编号占位符 3"/>
          <p:cNvSpPr txBox="1">
            <a:spLocks noGrp="1"/>
          </p:cNvSpPr>
          <p:nvPr/>
        </p:nvSpPr>
        <p:spPr bwMode="auto">
          <a:xfrm>
            <a:off x="3884613" y="8685213"/>
            <a:ext cx="2971800" cy="457200"/>
          </a:xfrm>
          <a:prstGeom prst="rect">
            <a:avLst/>
          </a:prstGeom>
          <a:noFill/>
          <a:ln>
            <a:miter lim="800000"/>
          </a:ln>
        </p:spPr>
        <p:txBody>
          <a:bodyPr anchor="b"/>
          <a:lstStyle/>
          <a:p>
            <a:pPr>
              <a:defRPr/>
            </a:pPr>
            <a:fld id="{B22F4732-6ABC-4C61-95BF-796778C7744C}" type="slidenum">
              <a:rPr lang="zh-CN" altLang="en-US" sz="1200">
                <a:solidFill>
                  <a:schemeClr val="tx1"/>
                </a:solidFill>
                <a:latin typeface="+mn-lt"/>
                <a:ea typeface="+mn-ea"/>
              </a:rPr>
              <a:t>40</a:t>
            </a:fld>
            <a:endParaRPr lang="zh-CN" altLang="en-US" sz="1200">
              <a:solidFill>
                <a:schemeClr val="tx1"/>
              </a:solidFill>
              <a:latin typeface="+mn-lt"/>
              <a:ea typeface="+mn-ea"/>
            </a:endParaRPr>
          </a:p>
        </p:txBody>
      </p:sp>
    </p:spTree>
    <p:extLst>
      <p:ext uri="{BB962C8B-B14F-4D97-AF65-F5344CB8AC3E}">
        <p14:creationId xmlns:p14="http://schemas.microsoft.com/office/powerpoint/2010/main" val="876094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UDP</a:t>
            </a:r>
            <a:r>
              <a:rPr lang="zh-CN" altLang="en-US" dirty="0"/>
              <a:t>的好处：无连接，便于假冒地址。</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41</a:t>
            </a:fld>
            <a:endParaRPr lang="en-US" altLang="zh-CN"/>
          </a:p>
        </p:txBody>
      </p:sp>
    </p:spTree>
    <p:extLst>
      <p:ext uri="{BB962C8B-B14F-4D97-AF65-F5344CB8AC3E}">
        <p14:creationId xmlns:p14="http://schemas.microsoft.com/office/powerpoint/2010/main" val="2544330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来自</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ISC2015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网宿科技报告：如何解决海量</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攻击的问题</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欧怀谷</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42</a:t>
            </a:fld>
            <a:endParaRPr lang="en-US" altLang="zh-CN"/>
          </a:p>
        </p:txBody>
      </p:sp>
    </p:spTree>
    <p:extLst>
      <p:ext uri="{BB962C8B-B14F-4D97-AF65-F5344CB8AC3E}">
        <p14:creationId xmlns:p14="http://schemas.microsoft.com/office/powerpoint/2010/main" val="41442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来自</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ISC2015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网宿科技报告：如何解决海量</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攻击的问题</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欧怀谷</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43</a:t>
            </a:fld>
            <a:endParaRPr lang="en-US" altLang="zh-CN"/>
          </a:p>
        </p:txBody>
      </p:sp>
    </p:spTree>
    <p:extLst>
      <p:ext uri="{BB962C8B-B14F-4D97-AF65-F5344CB8AC3E}">
        <p14:creationId xmlns:p14="http://schemas.microsoft.com/office/powerpoint/2010/main" val="372619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来自</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ISC2015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网宿科技报告：如何解决海量</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攻击的问题</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欧怀谷</a:t>
            </a:r>
          </a:p>
          <a:p>
            <a:endParaRPr kumimoji="1" lang="zh-CN" altLang="en-US" sz="1200" kern="1200" baseline="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44</a:t>
            </a:fld>
            <a:endParaRPr lang="en-US" altLang="zh-CN"/>
          </a:p>
        </p:txBody>
      </p:sp>
    </p:spTree>
    <p:extLst>
      <p:ext uri="{BB962C8B-B14F-4D97-AF65-F5344CB8AC3E}">
        <p14:creationId xmlns:p14="http://schemas.microsoft.com/office/powerpoint/2010/main" val="3630917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来自绿盟科技：</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2015</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年上半年</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报告</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45</a:t>
            </a:fld>
            <a:endParaRPr lang="en-US" altLang="zh-CN"/>
          </a:p>
        </p:txBody>
      </p:sp>
    </p:spTree>
    <p:extLst>
      <p:ext uri="{BB962C8B-B14F-4D97-AF65-F5344CB8AC3E}">
        <p14:creationId xmlns:p14="http://schemas.microsoft.com/office/powerpoint/2010/main" val="100993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46</a:t>
            </a:fld>
            <a:endParaRPr lang="en-US" altLang="zh-CN"/>
          </a:p>
        </p:txBody>
      </p:sp>
    </p:spTree>
    <p:extLst>
      <p:ext uri="{BB962C8B-B14F-4D97-AF65-F5344CB8AC3E}">
        <p14:creationId xmlns:p14="http://schemas.microsoft.com/office/powerpoint/2010/main" val="1603174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曾经很风光，现在已很少使用，如果用也只是辅助</a:t>
            </a:r>
            <a:r>
              <a:rPr lang="en-US" altLang="zh-CN" dirty="0" err="1"/>
              <a:t>DRDoS</a:t>
            </a:r>
            <a:r>
              <a:rPr lang="zh-CN" altLang="en-US" dirty="0"/>
              <a:t>攻击</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47</a:t>
            </a:fld>
            <a:endParaRPr lang="en-US" altLang="zh-CN"/>
          </a:p>
        </p:txBody>
      </p:sp>
    </p:spTree>
    <p:extLst>
      <p:ext uri="{BB962C8B-B14F-4D97-AF65-F5344CB8AC3E}">
        <p14:creationId xmlns:p14="http://schemas.microsoft.com/office/powerpoint/2010/main" val="152896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4EFDFD9-386A-44FF-91DA-DED4CC63C4DA}" type="slidenum">
              <a:rPr lang="zh-CN" altLang="en-US"/>
              <a:t>48</a:t>
            </a:fld>
            <a:endParaRPr lang="en-US" altLang="zh-CN"/>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zh-CN" altLang="en-US"/>
              <a:t>如果不伪造地址，在未修改攻击主机</a:t>
            </a:r>
            <a:r>
              <a:rPr lang="en-US" altLang="zh-CN"/>
              <a:t>TCP</a:t>
            </a:r>
            <a:r>
              <a:rPr lang="zh-CN" altLang="en-US"/>
              <a:t>协议栈的情况下，其系统会自动对</a:t>
            </a:r>
            <a:r>
              <a:rPr lang="en-US" altLang="zh-CN"/>
              <a:t>SYN-ACK</a:t>
            </a:r>
            <a:r>
              <a:rPr lang="zh-CN" altLang="en-US"/>
              <a:t>做出响应，无论是其以</a:t>
            </a:r>
            <a:r>
              <a:rPr lang="en-US" altLang="zh-CN"/>
              <a:t>ACK</a:t>
            </a:r>
            <a:r>
              <a:rPr lang="zh-CN" altLang="en-US"/>
              <a:t>回应建立连接还是以</a:t>
            </a:r>
            <a:r>
              <a:rPr lang="en-US" altLang="zh-CN"/>
              <a:t>RST</a:t>
            </a:r>
            <a:r>
              <a:rPr lang="zh-CN" altLang="en-US"/>
              <a:t>回应取消连接都会在服务器上释放对应的半连接（一般会回应</a:t>
            </a:r>
            <a:r>
              <a:rPr lang="en-US" altLang="zh-CN"/>
              <a:t>RST</a:t>
            </a:r>
            <a:r>
              <a:rPr lang="zh-CN" altLang="en-US"/>
              <a:t>）从而影响攻击主机的性能，又由于攻击主机发出的响应使得受害者较早地释放对应的半开连接进而减少占用半开连接的时间，降低攻击效果。如果用的是假地址（根本不存在或没开机），则受害者必须等待超时才能释放相应的半开连接。</a:t>
            </a:r>
          </a:p>
        </p:txBody>
      </p:sp>
    </p:spTree>
    <p:extLst>
      <p:ext uri="{BB962C8B-B14F-4D97-AF65-F5344CB8AC3E}">
        <p14:creationId xmlns:p14="http://schemas.microsoft.com/office/powerpoint/2010/main" val="124637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7427430-A38F-467C-BB6D-37073ED6B444}" type="slidenum">
              <a:rPr lang="zh-CN" altLang="en-US"/>
              <a:t>4</a:t>
            </a:fld>
            <a:endParaRPr lang="en-US" altLang="zh-CN"/>
          </a:p>
        </p:txBody>
      </p:sp>
      <p:sp>
        <p:nvSpPr>
          <p:cNvPr id="406530" name="Rectangle 2"/>
          <p:cNvSpPr>
            <a:spLocks noGrp="1" noRot="1" noChangeAspect="1" noChangeArrowheads="1" noTextEdit="1"/>
          </p:cNvSpPr>
          <p:nvPr>
            <p:ph type="sldImg"/>
          </p:nvPr>
        </p:nvSpPr>
        <p:spPr/>
      </p:sp>
      <p:sp>
        <p:nvSpPr>
          <p:cNvPr id="406531" name="Rectangle 3"/>
          <p:cNvSpPr>
            <a:spLocks noGrp="1" noChangeArrowheads="1"/>
          </p:cNvSpPr>
          <p:nvPr>
            <p:ph type="body" idx="1"/>
          </p:nvPr>
        </p:nvSpPr>
        <p:spPr/>
        <p:txBody>
          <a:bodyPr/>
          <a:lstStyle/>
          <a:p>
            <a:r>
              <a:rPr lang="zh-CN" altLang="en-US"/>
              <a:t>分布式</a:t>
            </a:r>
            <a:r>
              <a:rPr lang="zh-CN" altLang="en-US" dirty="0"/>
              <a:t>口令破解</a:t>
            </a:r>
            <a:r>
              <a:rPr lang="en-US" altLang="zh-CN" dirty="0"/>
              <a:t>: </a:t>
            </a:r>
            <a:r>
              <a:rPr lang="zh-CN" altLang="en-US" dirty="0"/>
              <a:t>严格意义上讲只是一种分布式计算</a:t>
            </a:r>
            <a:r>
              <a:rPr lang="en-US" altLang="zh-CN" dirty="0"/>
              <a:t>,</a:t>
            </a:r>
            <a:r>
              <a:rPr lang="zh-CN" altLang="en-US" dirty="0"/>
              <a:t>而不能算是分布式攻击</a:t>
            </a:r>
            <a:r>
              <a:rPr lang="en-US" altLang="zh-CN" dirty="0"/>
              <a:t>.</a:t>
            </a:r>
          </a:p>
          <a:p>
            <a:r>
              <a:rPr lang="zh-CN" altLang="en-US" dirty="0"/>
              <a:t>分布式扫描呢</a:t>
            </a:r>
            <a:r>
              <a:rPr lang="en-US" altLang="zh-CN" dirty="0"/>
              <a:t>?</a:t>
            </a:r>
          </a:p>
        </p:txBody>
      </p:sp>
    </p:spTree>
    <p:extLst>
      <p:ext uri="{BB962C8B-B14F-4D97-AF65-F5344CB8AC3E}">
        <p14:creationId xmlns:p14="http://schemas.microsoft.com/office/powerpoint/2010/main" val="145027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EC9CE175-4770-4091-B7B9-EA400FFD69EF}" type="slidenum">
              <a:rPr lang="zh-CN" altLang="en-US"/>
              <a:t>49</a:t>
            </a:fld>
            <a:endParaRPr lang="en-US" altLang="zh-CN"/>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r>
              <a:rPr lang="zh-CN" altLang="en-US"/>
              <a:t>只需要连接数量到达一定程度即可。而</a:t>
            </a:r>
            <a:r>
              <a:rPr lang="en-US" altLang="zh-CN"/>
              <a:t>SYN</a:t>
            </a:r>
            <a:r>
              <a:rPr lang="zh-CN" altLang="en-US"/>
              <a:t>风暴必须不停地发，一旦停下来受害者即可恢复。</a:t>
            </a:r>
          </a:p>
        </p:txBody>
      </p:sp>
    </p:spTree>
    <p:extLst>
      <p:ext uri="{BB962C8B-B14F-4D97-AF65-F5344CB8AC3E}">
        <p14:creationId xmlns:p14="http://schemas.microsoft.com/office/powerpoint/2010/main" val="4044201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59BD6396-F9A7-4F33-AEBD-D357B33E4414}" type="slidenum">
              <a:rPr lang="zh-CN" altLang="en-US"/>
              <a:t>51</a:t>
            </a:fld>
            <a:endParaRPr lang="en-US" altLang="zh-CN"/>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p:spPr>
        <p:txBody>
          <a:bodyPr/>
          <a:lstStyle/>
          <a:p>
            <a:pPr eaLnBrk="1" hangingPunct="1"/>
            <a:r>
              <a:rPr lang="zh-CN" altLang="en-US" dirty="0"/>
              <a:t>普通的连接耗尽攻击：占用连接，并不见得有太多的数据传输。</a:t>
            </a:r>
          </a:p>
          <a:p>
            <a:pPr eaLnBrk="1" hangingPunct="1"/>
            <a:r>
              <a:rPr lang="en-US" altLang="zh-CN" dirty="0"/>
              <a:t>SYN</a:t>
            </a:r>
            <a:r>
              <a:rPr lang="zh-CN" altLang="en-US" dirty="0"/>
              <a:t>风暴攻击：从来不会完成</a:t>
            </a:r>
            <a:r>
              <a:rPr lang="en-US" altLang="zh-CN" dirty="0"/>
              <a:t>TCP</a:t>
            </a:r>
            <a:r>
              <a:rPr lang="zh-CN" altLang="en-US" dirty="0"/>
              <a:t>的</a:t>
            </a:r>
            <a:r>
              <a:rPr lang="en-US" altLang="zh-CN" dirty="0"/>
              <a:t>3</a:t>
            </a:r>
            <a:r>
              <a:rPr lang="zh-CN" altLang="en-US" dirty="0"/>
              <a:t>次握手连接，使得</a:t>
            </a:r>
            <a:r>
              <a:rPr lang="en-US" altLang="zh-CN" dirty="0"/>
              <a:t>SYN</a:t>
            </a:r>
            <a:r>
              <a:rPr lang="zh-CN" altLang="en-US" dirty="0"/>
              <a:t>风暴相对比较容易检测到。</a:t>
            </a:r>
          </a:p>
          <a:p>
            <a:pPr eaLnBrk="1" hangingPunct="1"/>
            <a:endParaRPr lang="zh-CN" altLang="en-US" dirty="0"/>
          </a:p>
        </p:txBody>
      </p:sp>
    </p:spTree>
    <p:extLst>
      <p:ext uri="{BB962C8B-B14F-4D97-AF65-F5344CB8AC3E}">
        <p14:creationId xmlns:p14="http://schemas.microsoft.com/office/powerpoint/2010/main" val="1595654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ln>
        </p:spPr>
      </p:sp>
      <p:sp>
        <p:nvSpPr>
          <p:cNvPr id="181251" name="备注占位符 2"/>
          <p:cNvSpPr>
            <a:spLocks noGrp="1"/>
          </p:cNvSpPr>
          <p:nvPr>
            <p:ph type="body" idx="1"/>
          </p:nvPr>
        </p:nvSpPr>
        <p:spPr bwMode="auto">
          <a:noFill/>
        </p:spPr>
        <p:txBody>
          <a:bodyPr wrap="square" numCol="1" anchor="t" anchorCtr="0" compatLnSpc="1"/>
          <a:lstStyle/>
          <a:p>
            <a:pPr marL="228600" marR="0" indent="-228600" algn="l" defTabSz="914400" rtl="0" eaLnBrk="1" fontAlgn="base" latinLnBrk="0" hangingPunct="1">
              <a:lnSpc>
                <a:spcPct val="100000"/>
              </a:lnSpc>
              <a:spcBef>
                <a:spcPct val="0"/>
              </a:spcBef>
              <a:spcAft>
                <a:spcPct val="0"/>
              </a:spcAft>
              <a:buClrTx/>
              <a:buSzTx/>
              <a:buFont typeface="Calibri" panose="020F0502020204030204" pitchFamily="34" charset="0"/>
              <a:buNone/>
              <a:defRPr/>
            </a:pPr>
            <a:r>
              <a:rPr lang="zh-CN" altLang="en-US" sz="1200" b="1" dirty="0"/>
              <a:t>绿盟科技，王卫东，“企业如何应对</a:t>
            </a:r>
            <a:r>
              <a:rPr lang="en-US" altLang="zh-CN" sz="1200" b="1" dirty="0" err="1"/>
              <a:t>DDoS</a:t>
            </a:r>
            <a:r>
              <a:rPr lang="zh-CN" altLang="en-US" sz="1200" b="1" dirty="0"/>
              <a:t>攻击”</a:t>
            </a:r>
          </a:p>
          <a:p>
            <a:pPr marL="228600" indent="-228600" eaLnBrk="1" hangingPunct="1">
              <a:spcBef>
                <a:spcPct val="0"/>
              </a:spcBef>
              <a:buFont typeface="Calibri" panose="020F0502020204030204" pitchFamily="34" charset="0"/>
              <a:buNone/>
            </a:pPr>
            <a:endParaRPr lang="en-US" altLang="zh-CN" dirty="0"/>
          </a:p>
        </p:txBody>
      </p:sp>
      <p:sp>
        <p:nvSpPr>
          <p:cNvPr id="20484" name="灯片编号占位符 3"/>
          <p:cNvSpPr txBox="1">
            <a:spLocks noGrp="1"/>
          </p:cNvSpPr>
          <p:nvPr/>
        </p:nvSpPr>
        <p:spPr bwMode="auto">
          <a:xfrm>
            <a:off x="3884613" y="8685213"/>
            <a:ext cx="2971800" cy="457200"/>
          </a:xfrm>
          <a:prstGeom prst="rect">
            <a:avLst/>
          </a:prstGeom>
          <a:noFill/>
          <a:ln>
            <a:miter lim="800000"/>
          </a:ln>
        </p:spPr>
        <p:txBody>
          <a:bodyPr anchor="b"/>
          <a:lstStyle/>
          <a:p>
            <a:pPr>
              <a:defRPr/>
            </a:pPr>
            <a:fld id="{E6C22284-DEF2-41EB-AD92-4250F52F3673}" type="slidenum">
              <a:rPr lang="zh-CN" altLang="en-US" sz="1200">
                <a:solidFill>
                  <a:schemeClr val="tx1"/>
                </a:solidFill>
                <a:latin typeface="+mn-lt"/>
                <a:ea typeface="+mn-ea"/>
              </a:rPr>
              <a:t>54</a:t>
            </a:fld>
            <a:endParaRPr lang="zh-CN" altLang="en-US" sz="1200">
              <a:solidFill>
                <a:schemeClr val="tx1"/>
              </a:solidFill>
              <a:latin typeface="+mn-lt"/>
              <a:ea typeface="+mn-ea"/>
            </a:endParaRPr>
          </a:p>
        </p:txBody>
      </p:sp>
    </p:spTree>
    <p:extLst>
      <p:ext uri="{BB962C8B-B14F-4D97-AF65-F5344CB8AC3E}">
        <p14:creationId xmlns:p14="http://schemas.microsoft.com/office/powerpoint/2010/main" val="3797419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ln>
        </p:spPr>
      </p:sp>
      <p:sp>
        <p:nvSpPr>
          <p:cNvPr id="183299" name="备注占位符 2"/>
          <p:cNvSpPr>
            <a:spLocks noGrp="1"/>
          </p:cNvSpPr>
          <p:nvPr>
            <p:ph type="body" idx="1"/>
          </p:nvPr>
        </p:nvSpPr>
        <p:spPr bwMode="auto">
          <a:noFill/>
        </p:spPr>
        <p:txBody>
          <a:bodyPr wrap="square" numCol="1" anchor="t" anchorCtr="0" compatLnSpc="1"/>
          <a:lstStyle/>
          <a:p>
            <a:pPr marL="228600" marR="0" indent="-228600" algn="l" defTabSz="914400" rtl="0" eaLnBrk="1" fontAlgn="base" latinLnBrk="0" hangingPunct="1">
              <a:lnSpc>
                <a:spcPct val="100000"/>
              </a:lnSpc>
              <a:spcBef>
                <a:spcPct val="0"/>
              </a:spcBef>
              <a:spcAft>
                <a:spcPct val="0"/>
              </a:spcAft>
              <a:buClrTx/>
              <a:buSzTx/>
              <a:buFont typeface="Calibri" panose="020F0502020204030204" pitchFamily="34" charset="0"/>
              <a:buNone/>
              <a:defRPr/>
            </a:pPr>
            <a:r>
              <a:rPr lang="zh-CN" altLang="en-US" sz="1200" b="1" dirty="0"/>
              <a:t>绿盟科技，王卫东，“企业如何应对</a:t>
            </a:r>
            <a:r>
              <a:rPr lang="en-US" altLang="zh-CN" sz="1200" b="1" dirty="0" err="1"/>
              <a:t>DDoS</a:t>
            </a:r>
            <a:r>
              <a:rPr lang="zh-CN" altLang="en-US" sz="1200" b="1" dirty="0"/>
              <a:t>攻击”</a:t>
            </a:r>
          </a:p>
          <a:p>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黑客欺骗别人发起最后一击</a:t>
            </a:r>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反射型</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(Distributed Reflection</a:t>
            </a:r>
          </a:p>
          <a:p>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Denial of Service</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DRDoS</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的原理是，攻击者利</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用应用层协议，向互联网上大量开放特定服务的</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服务器发送请求数据包，其中源</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地址被伪造</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成攻击目标的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地址，这些开放特定服务的服</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务器在此攻击过程中也被称为反射节点，当反射</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节点收到请求数据包后，则将应答数据包发送给</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攻击目标，当大量应答数据包到达时，即形成对</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攻击目标的</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攻击。攻</a:t>
            </a:r>
          </a:p>
          <a:p>
            <a:pPr marL="228600" indent="-228600" eaLnBrk="1" hangingPunct="1">
              <a:spcBef>
                <a:spcPct val="0"/>
              </a:spcBef>
              <a:buFont typeface="Calibri" panose="020F0502020204030204" pitchFamily="34" charset="0"/>
              <a:buNone/>
            </a:pPr>
            <a:endParaRPr lang="en-US" altLang="zh-CN" dirty="0"/>
          </a:p>
        </p:txBody>
      </p:sp>
      <p:sp>
        <p:nvSpPr>
          <p:cNvPr id="20484" name="灯片编号占位符 3"/>
          <p:cNvSpPr txBox="1">
            <a:spLocks noGrp="1"/>
          </p:cNvSpPr>
          <p:nvPr/>
        </p:nvSpPr>
        <p:spPr bwMode="auto">
          <a:xfrm>
            <a:off x="3884613" y="8685213"/>
            <a:ext cx="2971800" cy="457200"/>
          </a:xfrm>
          <a:prstGeom prst="rect">
            <a:avLst/>
          </a:prstGeom>
          <a:noFill/>
          <a:ln>
            <a:miter lim="800000"/>
          </a:ln>
        </p:spPr>
        <p:txBody>
          <a:bodyPr anchor="b"/>
          <a:lstStyle/>
          <a:p>
            <a:pPr>
              <a:defRPr/>
            </a:pPr>
            <a:fld id="{085BB2D2-28C1-4414-81A5-6148F38C983A}" type="slidenum">
              <a:rPr lang="zh-CN" altLang="en-US" sz="1200">
                <a:solidFill>
                  <a:schemeClr val="tx1"/>
                </a:solidFill>
                <a:latin typeface="+mn-lt"/>
                <a:ea typeface="+mn-ea"/>
              </a:rPr>
              <a:t>55</a:t>
            </a:fld>
            <a:endParaRPr lang="zh-CN" altLang="en-US" sz="1200">
              <a:solidFill>
                <a:schemeClr val="tx1"/>
              </a:solidFill>
              <a:latin typeface="+mn-lt"/>
              <a:ea typeface="+mn-ea"/>
            </a:endParaRPr>
          </a:p>
        </p:txBody>
      </p:sp>
    </p:spTree>
    <p:extLst>
      <p:ext uri="{BB962C8B-B14F-4D97-AF65-F5344CB8AC3E}">
        <p14:creationId xmlns:p14="http://schemas.microsoft.com/office/powerpoint/2010/main" val="273887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ln>
        </p:spPr>
      </p:sp>
      <p:sp>
        <p:nvSpPr>
          <p:cNvPr id="183299" name="备注占位符 2"/>
          <p:cNvSpPr>
            <a:spLocks noGrp="1"/>
          </p:cNvSpPr>
          <p:nvPr>
            <p:ph type="body" idx="1"/>
          </p:nvPr>
        </p:nvSpPr>
        <p:spPr bwMode="auto">
          <a:noFill/>
        </p:spPr>
        <p:txBody>
          <a:bodyPr wrap="square" numCol="1" anchor="t" anchorCtr="0" compatLnSpc="1"/>
          <a:lstStyle/>
          <a:p>
            <a:pPr marL="228600" marR="0" indent="-228600" algn="l" defTabSz="914400" rtl="0" eaLnBrk="1" fontAlgn="base" latinLnBrk="0" hangingPunct="1">
              <a:lnSpc>
                <a:spcPct val="100000"/>
              </a:lnSpc>
              <a:spcBef>
                <a:spcPct val="0"/>
              </a:spcBef>
              <a:spcAft>
                <a:spcPct val="0"/>
              </a:spcAft>
              <a:buClrTx/>
              <a:buSzTx/>
              <a:buFont typeface="Calibri" panose="020F0502020204030204" pitchFamily="34" charset="0"/>
              <a:buNone/>
              <a:defRPr/>
            </a:pPr>
            <a:r>
              <a:rPr lang="zh-CN" altLang="en-US" sz="1200" b="1" dirty="0"/>
              <a:t>绿盟科技，王卫东，“企业如何应对</a:t>
            </a:r>
            <a:r>
              <a:rPr lang="en-US" altLang="zh-CN" sz="1200" b="1" dirty="0" err="1"/>
              <a:t>DDoS</a:t>
            </a:r>
            <a:r>
              <a:rPr lang="zh-CN" altLang="en-US" sz="1200" b="1" dirty="0"/>
              <a:t>攻击”</a:t>
            </a:r>
          </a:p>
          <a:p>
            <a:endParaRPr kumimoji="1" lang="en-US" altLang="zh-CN" sz="1200" kern="1200" baseline="0">
              <a:solidFill>
                <a:schemeClr val="tx1"/>
              </a:solidFill>
              <a:latin typeface="Times New Roman" panose="02020603050405020304" pitchFamily="18" charset="0"/>
              <a:ea typeface="宋体" panose="02010600030101010101" pitchFamily="2" charset="-122"/>
              <a:cs typeface="+mn-cs"/>
            </a:endParaRPr>
          </a:p>
          <a:p>
            <a:r>
              <a:rPr kumimoji="1" lang="zh-CN" altLang="en-US" sz="1200" kern="1200" baseline="0">
                <a:solidFill>
                  <a:schemeClr val="tx1"/>
                </a:solidFill>
                <a:latin typeface="Times New Roman" panose="02020603050405020304" pitchFamily="18" charset="0"/>
                <a:ea typeface="宋体" panose="02010600030101010101" pitchFamily="2" charset="-122"/>
                <a:cs typeface="+mn-cs"/>
              </a:rPr>
              <a:t>反射</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型</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(Distributed Reflection</a:t>
            </a:r>
          </a:p>
          <a:p>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Denial of Service</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DRDoS</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的原理是，攻击者利</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用应用层协议，向互联网上大量开放特定服务的</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服务器发送请求数据包，其中源</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地址被伪造</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成攻击目标的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地址，这些开放特定服务的服</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务器在此攻击过程中也被称为反射节点，当反射</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节点收到请求数据包后，则将应答数据包发送给</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攻击目标，当大量应答数据包到达时，即形成对</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攻击目标的</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攻击。攻</a:t>
            </a:r>
          </a:p>
          <a:p>
            <a:pPr marL="228600" indent="-228600" eaLnBrk="1" hangingPunct="1">
              <a:spcBef>
                <a:spcPct val="0"/>
              </a:spcBef>
              <a:buFont typeface="Calibri" panose="020F0502020204030204" pitchFamily="34" charset="0"/>
              <a:buNone/>
            </a:pPr>
            <a:endParaRPr lang="en-US" altLang="zh-CN" dirty="0"/>
          </a:p>
        </p:txBody>
      </p:sp>
      <p:sp>
        <p:nvSpPr>
          <p:cNvPr id="20484" name="灯片编号占位符 3"/>
          <p:cNvSpPr txBox="1">
            <a:spLocks noGrp="1"/>
          </p:cNvSpPr>
          <p:nvPr/>
        </p:nvSpPr>
        <p:spPr bwMode="auto">
          <a:xfrm>
            <a:off x="3884613" y="8685213"/>
            <a:ext cx="2971800" cy="457200"/>
          </a:xfrm>
          <a:prstGeom prst="rect">
            <a:avLst/>
          </a:prstGeom>
          <a:noFill/>
          <a:ln>
            <a:miter lim="800000"/>
          </a:ln>
        </p:spPr>
        <p:txBody>
          <a:bodyPr anchor="b"/>
          <a:lstStyle/>
          <a:p>
            <a:pPr>
              <a:defRPr/>
            </a:pPr>
            <a:fld id="{085BB2D2-28C1-4414-81A5-6148F38C983A}" type="slidenum">
              <a:rPr lang="zh-CN" altLang="en-US" sz="1200">
                <a:solidFill>
                  <a:schemeClr val="tx1"/>
                </a:solidFill>
                <a:latin typeface="+mn-lt"/>
                <a:ea typeface="+mn-ea"/>
              </a:rPr>
              <a:t>56</a:t>
            </a:fld>
            <a:endParaRPr lang="zh-CN" altLang="en-US" sz="1200">
              <a:solidFill>
                <a:schemeClr val="tx1"/>
              </a:solidFill>
              <a:latin typeface="+mn-lt"/>
              <a:ea typeface="+mn-ea"/>
            </a:endParaRPr>
          </a:p>
        </p:txBody>
      </p:sp>
    </p:spTree>
    <p:extLst>
      <p:ext uri="{BB962C8B-B14F-4D97-AF65-F5344CB8AC3E}">
        <p14:creationId xmlns:p14="http://schemas.microsoft.com/office/powerpoint/2010/main" val="3428880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57</a:t>
            </a:fld>
            <a:endParaRPr lang="en-US" altLang="zh-CN"/>
          </a:p>
        </p:txBody>
      </p:sp>
    </p:spTree>
    <p:extLst>
      <p:ext uri="{BB962C8B-B14F-4D97-AF65-F5344CB8AC3E}">
        <p14:creationId xmlns:p14="http://schemas.microsoft.com/office/powerpoint/2010/main" val="458049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dirty="0">
                <a:solidFill>
                  <a:schemeClr val="tx1"/>
                </a:solidFill>
                <a:latin typeface="Times New Roman" panose="02020603050405020304" pitchFamily="18" charset="0"/>
                <a:ea typeface="宋体" panose="02010600030101010101" pitchFamily="2" charset="-122"/>
                <a:cs typeface="+mn-cs"/>
              </a:rPr>
              <a:t>从上图可见，利用</a:t>
            </a:r>
            <a:r>
              <a:rPr kumimoji="1" lang="en-US"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协议的反射放大效果最好，超过</a:t>
            </a:r>
            <a:r>
              <a:rPr kumimoji="1" lang="en-US" sz="1200" kern="1200" dirty="0">
                <a:solidFill>
                  <a:schemeClr val="tx1"/>
                </a:solidFill>
                <a:latin typeface="Times New Roman" panose="02020603050405020304" pitchFamily="18" charset="0"/>
                <a:ea typeface="宋体" panose="02010600030101010101" pitchFamily="2" charset="-122"/>
                <a:cs typeface="+mn-cs"/>
              </a:rPr>
              <a:t>500</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倍。也就是说攻击者只需要发起</a:t>
            </a:r>
            <a:r>
              <a:rPr kumimoji="1" lang="en-US" sz="1200" kern="1200" dirty="0">
                <a:solidFill>
                  <a:schemeClr val="tx1"/>
                </a:solidFill>
                <a:latin typeface="Times New Roman" panose="02020603050405020304" pitchFamily="18" charset="0"/>
                <a:ea typeface="宋体" panose="02010600030101010101" pitchFamily="2" charset="-122"/>
                <a:cs typeface="+mn-cs"/>
              </a:rPr>
              <a:t>100Mbps</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的请求流量，经过</a:t>
            </a:r>
            <a:r>
              <a:rPr kumimoji="1" lang="en-US"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服务器的反射放大，可以换来</a:t>
            </a:r>
            <a:r>
              <a:rPr kumimoji="1" lang="en-US" sz="1200" kern="1200" dirty="0">
                <a:solidFill>
                  <a:schemeClr val="tx1"/>
                </a:solidFill>
                <a:latin typeface="Times New Roman" panose="02020603050405020304" pitchFamily="18" charset="0"/>
                <a:ea typeface="宋体" panose="02010600030101010101" pitchFamily="2" charset="-122"/>
                <a:cs typeface="+mn-cs"/>
              </a:rPr>
              <a:t>5Gbps</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的攻击流量。</a:t>
            </a:r>
            <a:r>
              <a:rPr kumimoji="1" lang="en-US" sz="1200" kern="1200" dirty="0">
                <a:solidFill>
                  <a:schemeClr val="tx1"/>
                </a:solidFill>
                <a:latin typeface="Times New Roman" panose="02020603050405020304" pitchFamily="18" charset="0"/>
                <a:ea typeface="宋体" panose="02010600030101010101" pitchFamily="2" charset="-122"/>
                <a:cs typeface="+mn-cs"/>
              </a:rPr>
              <a:t>2014</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年</a:t>
            </a:r>
            <a:r>
              <a:rPr kumimoji="1" lang="en-US" sz="1200" kern="120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月，在国外某云计算服务提供商遭受的</a:t>
            </a:r>
            <a:r>
              <a:rPr kumimoji="1" lang="en-US" sz="1200" kern="1200" dirty="0">
                <a:solidFill>
                  <a:schemeClr val="tx1"/>
                </a:solidFill>
                <a:latin typeface="Times New Roman" panose="02020603050405020304" pitchFamily="18" charset="0"/>
                <a:ea typeface="宋体" panose="02010600030101010101" pitchFamily="2" charset="-122"/>
                <a:cs typeface="+mn-cs"/>
              </a:rPr>
              <a:t>400Gbps </a:t>
            </a:r>
            <a:r>
              <a:rPr kumimoji="1" lang="en-US"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攻击中，黑客就采用了</a:t>
            </a:r>
            <a:r>
              <a:rPr kumimoji="1" lang="en-US"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反射放大攻击。</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59</a:t>
            </a:fld>
            <a:endParaRPr lang="en-US" altLang="zh-CN"/>
          </a:p>
        </p:txBody>
      </p:sp>
    </p:spTree>
    <p:extLst>
      <p:ext uri="{BB962C8B-B14F-4D97-AF65-F5344CB8AC3E}">
        <p14:creationId xmlns:p14="http://schemas.microsoft.com/office/powerpoint/2010/main" val="2941773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协议</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(network time protocol)</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是标准的网络时间同步协议，它采用层次化时间分布模型。网络体系结构主要包括主时间服务器、从时间服务器和客户机。主时间服务器位于根节点，负责与高精度时间源进行同步，为其他节点提供时间服务</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各客户端由从时间服务器经主服务器获得时间同步。</a:t>
            </a:r>
          </a:p>
          <a:p>
            <a:pPr marL="0" marR="0" indent="0" algn="l" defTabSz="914400" rtl="0" eaLnBrk="0" fontAlgn="base" latinLnBrk="0" hangingPunct="0">
              <a:lnSpc>
                <a:spcPct val="100000"/>
              </a:lnSpc>
              <a:spcBef>
                <a:spcPct val="30000"/>
              </a:spcBef>
              <a:spcAft>
                <a:spcPct val="0"/>
              </a:spcAft>
              <a:buClrTx/>
              <a:buSzTx/>
              <a:buFontTx/>
              <a:buNone/>
              <a:defRPr/>
            </a:pPr>
            <a:endParaRPr kumimoji="1" lang="en-US" altLang="zh-CN" sz="1200" kern="120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server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：和原子钟同步，或以自己为标准时间的</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a:t>
            </a:r>
          </a:p>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relay server</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/etc/</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ntp.conf</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中配置顶级 服务器，以它们为权威</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server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的时间中继服务器，也向其它</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服务器和终端用户提供时间同步功能。大多数机构和个人自行搭建的</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server</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均属于这种。</a:t>
            </a:r>
            <a:endParaRPr kumimoji="1" lang="en-US" altLang="zh-CN" sz="1200" kern="120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client :</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服务器之间，</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服务器与终端用户之间有多种关联关系，其中一种为</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server /client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模式。</a:t>
            </a:r>
            <a:endParaRPr kumimoji="1" lang="en-US" altLang="zh-CN" sz="1200" kern="120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61</a:t>
            </a:fld>
            <a:endParaRPr lang="en-US" altLang="zh-CN"/>
          </a:p>
        </p:txBody>
      </p:sp>
    </p:spTree>
    <p:extLst>
      <p:ext uri="{BB962C8B-B14F-4D97-AF65-F5344CB8AC3E}">
        <p14:creationId xmlns:p14="http://schemas.microsoft.com/office/powerpoint/2010/main" val="899272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随着网络信息化的高速发展，包括金融业，电信业，工业，铁路运输，航空运输业等各行各业对于以太网技术的依赖日益增强。各式各样的应用系统由不同的服务器组成，如电子商务网站由</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WEB</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服务器、认证服务器和数据库服务器组成，</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WEB</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应用要正常运行，必须实时确保</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WEB</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服务器、认证服务器和数据库服务器之间的时钟同步。再比如分布式的云计算系统、实时备份系统、计费系统、网络的安全认证系统甚至基础的网络管理，都强依赖于精确的时间同步。</a:t>
            </a:r>
          </a:p>
          <a:p>
            <a:pPr marL="0" marR="0" lvl="1" indent="0" algn="l" defTabSz="914400" rtl="0" eaLnBrk="0" fontAlgn="base" latinLnBrk="0" hangingPunct="0">
              <a:lnSpc>
                <a:spcPct val="100000"/>
              </a:lnSpc>
              <a:spcBef>
                <a:spcPct val="30000"/>
              </a:spcBef>
              <a:spcAft>
                <a:spcPct val="0"/>
              </a:spcAft>
              <a:buClrTx/>
              <a:buSzTx/>
              <a:buFontTx/>
              <a:buNone/>
              <a:defRPr/>
            </a:pPr>
            <a:r>
              <a:rPr lang="zh-CN" altLang="zh-CN" sz="2400" dirty="0"/>
              <a:t>经</a:t>
            </a:r>
            <a:r>
              <a:rPr lang="en-US" altLang="zh-CN" sz="2400" dirty="0"/>
              <a:t>CNCERT</a:t>
            </a:r>
            <a:r>
              <a:rPr lang="zh-CN" altLang="zh-CN" sz="2400" dirty="0"/>
              <a:t>监测数据初步分析，互联网上开放</a:t>
            </a:r>
            <a:r>
              <a:rPr lang="en-US" altLang="zh-CN" sz="2400" dirty="0"/>
              <a:t>UDP 123</a:t>
            </a:r>
            <a:r>
              <a:rPr lang="zh-CN" altLang="zh-CN" sz="2400" dirty="0"/>
              <a:t>端口的服务器约有</a:t>
            </a:r>
            <a:r>
              <a:rPr lang="en-US" altLang="zh-CN" sz="2400" dirty="0"/>
              <a:t>80</a:t>
            </a:r>
            <a:r>
              <a:rPr lang="zh-CN" altLang="zh-CN" sz="2400" dirty="0"/>
              <a:t>万台。其中，频繁被请求的服务器约为</a:t>
            </a:r>
            <a:r>
              <a:rPr lang="en-US" altLang="zh-CN" sz="2400" dirty="0"/>
              <a:t>1800</a:t>
            </a:r>
            <a:r>
              <a:rPr lang="zh-CN" altLang="zh-CN" sz="2400" dirty="0"/>
              <a:t>台，粗略计算，若这</a:t>
            </a:r>
            <a:r>
              <a:rPr lang="en-US" altLang="zh-CN" sz="2400" dirty="0"/>
              <a:t>1800</a:t>
            </a:r>
            <a:r>
              <a:rPr lang="zh-CN" altLang="zh-CN" sz="2400" dirty="0"/>
              <a:t>台</a:t>
            </a:r>
            <a:r>
              <a:rPr lang="en-US" altLang="zh-CN" sz="2400" dirty="0"/>
              <a:t>NTP</a:t>
            </a:r>
            <a:r>
              <a:rPr lang="zh-CN" altLang="zh-CN" sz="2400" dirty="0"/>
              <a:t>服务器每台均收到</a:t>
            </a:r>
            <a:r>
              <a:rPr lang="en-US" altLang="zh-CN" sz="2400" dirty="0"/>
              <a:t>1M</a:t>
            </a:r>
            <a:r>
              <a:rPr lang="zh-CN" altLang="zh-CN" sz="2400" dirty="0"/>
              <a:t>的请求流量，总共会反射发出</a:t>
            </a:r>
            <a:r>
              <a:rPr lang="en-US" altLang="zh-CN" sz="2400" dirty="0"/>
              <a:t>360G</a:t>
            </a:r>
            <a:r>
              <a:rPr lang="zh-CN" altLang="zh-CN" sz="2400" dirty="0"/>
              <a:t>的攻击流量，造成互联网严重阻塞。在监测发现的被请求次数最多的前</a:t>
            </a:r>
            <a:r>
              <a:rPr lang="en-US" altLang="zh-CN" sz="2400" dirty="0"/>
              <a:t>50</a:t>
            </a:r>
            <a:r>
              <a:rPr lang="zh-CN" altLang="zh-CN" sz="2400" dirty="0"/>
              <a:t>个</a:t>
            </a:r>
            <a:r>
              <a:rPr lang="en-US" altLang="zh-CN" sz="2400" dirty="0"/>
              <a:t>NTP</a:t>
            </a:r>
            <a:r>
              <a:rPr lang="zh-CN" altLang="zh-CN" sz="2400" dirty="0"/>
              <a:t>服务器，其</a:t>
            </a:r>
            <a:r>
              <a:rPr lang="en-US" altLang="zh-CN" sz="2400" dirty="0"/>
              <a:t>IP</a:t>
            </a:r>
            <a:r>
              <a:rPr lang="zh-CN" altLang="zh-CN" sz="2400" dirty="0"/>
              <a:t>地址主要位于美国（</a:t>
            </a:r>
            <a:r>
              <a:rPr lang="en-US" altLang="zh-CN" sz="2400" dirty="0"/>
              <a:t>56%</a:t>
            </a:r>
            <a:r>
              <a:rPr lang="zh-CN" altLang="zh-CN" sz="2400" dirty="0"/>
              <a:t>）和中国（</a:t>
            </a:r>
            <a:r>
              <a:rPr lang="en-US" altLang="zh-CN" sz="2400" dirty="0"/>
              <a:t>26%</a:t>
            </a:r>
            <a:r>
              <a:rPr lang="zh-CN" altLang="zh-CN" sz="2400" dirty="0"/>
              <a:t>）。</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62</a:t>
            </a:fld>
            <a:endParaRPr lang="en-US" altLang="zh-CN"/>
          </a:p>
        </p:txBody>
      </p:sp>
    </p:spTree>
    <p:extLst>
      <p:ext uri="{BB962C8B-B14F-4D97-AF65-F5344CB8AC3E}">
        <p14:creationId xmlns:p14="http://schemas.microsoft.com/office/powerpoint/2010/main" val="4286134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包含一个</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monlist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功能，也被成为</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MON_GETLIST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，主要用于监控</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服务器响应</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monlist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后就会返回与</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服务器进行过时间同步的最后</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600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个客户端的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IP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，响应包按照每</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6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IP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进行分割，最多有</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100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个响应包。</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63</a:t>
            </a:fld>
            <a:endParaRPr lang="en-US" altLang="zh-CN"/>
          </a:p>
        </p:txBody>
      </p:sp>
    </p:spTree>
    <p:extLst>
      <p:ext uri="{BB962C8B-B14F-4D97-AF65-F5344CB8AC3E}">
        <p14:creationId xmlns:p14="http://schemas.microsoft.com/office/powerpoint/2010/main" val="202138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4D6BAAB-C2AC-4809-99E6-969253B5B5ED}" type="slidenum">
              <a:rPr lang="zh-CN" altLang="en-US"/>
              <a:t>6</a:t>
            </a:fld>
            <a:endParaRPr lang="en-US" altLang="zh-CN"/>
          </a:p>
        </p:txBody>
      </p:sp>
      <p:sp>
        <p:nvSpPr>
          <p:cNvPr id="318466" name="Rectangle 2"/>
          <p:cNvSpPr>
            <a:spLocks noGrp="1" noRot="1" noChangeAspect="1" noChangeArrowheads="1" noTextEdit="1"/>
          </p:cNvSpPr>
          <p:nvPr>
            <p:ph type="sldImg"/>
          </p:nvPr>
        </p:nvSpPr>
        <p:spPr/>
      </p:sp>
      <p:sp>
        <p:nvSpPr>
          <p:cNvPr id="318467" name="Rectangle 3"/>
          <p:cNvSpPr>
            <a:spLocks noGrp="1" noChangeArrowheads="1"/>
          </p:cNvSpPr>
          <p:nvPr>
            <p:ph type="body" idx="1"/>
          </p:nvPr>
        </p:nvSpPr>
        <p:spPr/>
        <p:txBody>
          <a:bodyPr/>
          <a:lstStyle/>
          <a:p>
            <a:r>
              <a:rPr lang="zh-CN" altLang="en-US"/>
              <a:t>可以请同学门来分析，再进行总结</a:t>
            </a:r>
          </a:p>
          <a:p>
            <a:r>
              <a:rPr lang="en-US" altLang="zh-CN"/>
              <a:t>TCP/IP</a:t>
            </a:r>
            <a:r>
              <a:rPr lang="zh-CN" altLang="en-US"/>
              <a:t>协议存在漏洞在第２讲中已提到过。</a:t>
            </a:r>
          </a:p>
          <a:p>
            <a:endParaRPr lang="zh-CN" altLang="en-US"/>
          </a:p>
        </p:txBody>
      </p:sp>
    </p:spTree>
    <p:extLst>
      <p:ext uri="{BB962C8B-B14F-4D97-AF65-F5344CB8AC3E}">
        <p14:creationId xmlns:p14="http://schemas.microsoft.com/office/powerpoint/2010/main" val="184669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包含一个</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monlist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功能，也被成为</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MON_GETLIST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，主要用于监控</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服务器响应</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monlist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后就会返回与</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NTP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服务器进行过时间同步的最后</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600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个客户端的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IP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，响应包按照每</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6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IP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进行分割，最多有</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100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个响应包。</a:t>
            </a:r>
          </a:p>
          <a:p>
            <a:endParaRPr lang="en-US" altLang="zh-CN" dirty="0"/>
          </a:p>
          <a:p>
            <a:r>
              <a:rPr lang="en-US" altLang="zh-CN" dirty="0" err="1"/>
              <a:t>DRDoS</a:t>
            </a:r>
            <a:r>
              <a:rPr lang="zh-CN" altLang="en-US" dirty="0"/>
              <a:t>：</a:t>
            </a:r>
            <a:r>
              <a:rPr lang="en-US" altLang="zh-CN" dirty="0"/>
              <a:t>Distributed Reflection Denial of Service</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64</a:t>
            </a:fld>
            <a:endParaRPr lang="en-US" altLang="zh-CN"/>
          </a:p>
        </p:txBody>
      </p:sp>
    </p:spTree>
    <p:extLst>
      <p:ext uri="{BB962C8B-B14F-4D97-AF65-F5344CB8AC3E}">
        <p14:creationId xmlns:p14="http://schemas.microsoft.com/office/powerpoint/2010/main" val="293719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a:solidFill>
                  <a:schemeClr val="tx1"/>
                </a:solidFill>
                <a:latin typeface="Times New Roman" panose="02020603050405020304" pitchFamily="18" charset="0"/>
                <a:ea typeface="宋体" panose="02010600030101010101" pitchFamily="2" charset="-122"/>
                <a:cs typeface="+mn-cs"/>
              </a:rPr>
              <a:t>CNVD-2014-00082</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2014.1.8</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发布，</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NTPD</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monlist(</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ntp_request.c</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功能存在安全漏洞，允许远程攻击者利用漏洞伪造</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REQ_MON_GETLIST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或</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REQ_MON_GETLIST_1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请求来放大流量，对目标系统进行拒绝服务攻击。</a:t>
            </a:r>
            <a:endParaRPr kumimoji="1" lang="en-US" altLang="zh-CN" sz="1200" kern="1200" dirty="0">
              <a:solidFill>
                <a:schemeClr val="tx1"/>
              </a:solidFill>
              <a:latin typeface="Times New Roman" panose="02020603050405020304" pitchFamily="18" charset="0"/>
              <a:ea typeface="宋体" panose="02010600030101010101" pitchFamily="2" charset="-122"/>
              <a:cs typeface="+mn-cs"/>
            </a:endParaRPr>
          </a:p>
          <a:p>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面对这样的攻击，对于一般只有</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10G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接入链路带宽的企业已经毫无招架之力，只能求助于电信运</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营商，但电信运营商也难于有效应对。比如，国外针对</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Spamhous</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发生的</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攻击，就使</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Spamhous</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和</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CloudFlare</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一败涂地。</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65</a:t>
            </a:fld>
            <a:endParaRPr lang="en-US" altLang="zh-CN"/>
          </a:p>
        </p:txBody>
      </p:sp>
    </p:spTree>
    <p:extLst>
      <p:ext uri="{BB962C8B-B14F-4D97-AF65-F5344CB8AC3E}">
        <p14:creationId xmlns:p14="http://schemas.microsoft.com/office/powerpoint/2010/main" val="3793033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中国电信检查了其骨干网所有核心路由器的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配置，并发现有部分接入侧路由器已受到过</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 </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DRDoS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攻击。</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2014.2</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月初，中国电信开始在国际出入口和互联互通层面对</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流量进行整体调控，其国际出入口的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流量从</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300G</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降低到几十</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G</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，效果明显，有效减少了国外对我国内的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反射攻击。</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67</a:t>
            </a:fld>
            <a:endParaRPr lang="en-US" altLang="zh-CN"/>
          </a:p>
        </p:txBody>
      </p:sp>
    </p:spTree>
    <p:extLst>
      <p:ext uri="{BB962C8B-B14F-4D97-AF65-F5344CB8AC3E}">
        <p14:creationId xmlns:p14="http://schemas.microsoft.com/office/powerpoint/2010/main" val="45607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所用到的主要协议还有：</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SSDP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Simple Service Discovery Protocol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简单服务发现协议）、</a:t>
            </a:r>
            <a:r>
              <a:rPr kumimoji="1" lang="en-US" altLang="zh-CN" sz="1200" u="sng" kern="1200" dirty="0">
                <a:solidFill>
                  <a:schemeClr val="tx1"/>
                </a:solidFill>
                <a:latin typeface="Times New Roman" panose="02020603050405020304" pitchFamily="18" charset="0"/>
                <a:ea typeface="宋体" panose="02010600030101010101" pitchFamily="2" charset="-122"/>
                <a:cs typeface="+mn-cs"/>
                <a:hlinkClick r:id="rId3"/>
              </a:rPr>
              <a:t>GENA</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Generic Event Notification Architecture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通用事件通知结构）、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SOAP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Simple Object Access Protocol </a:t>
            </a:r>
            <a:r>
              <a:rPr kumimoji="1" lang="en-US" altLang="zh-CN" sz="1200" u="sng" kern="1200" dirty="0" err="1">
                <a:solidFill>
                  <a:schemeClr val="tx1"/>
                </a:solidFill>
                <a:latin typeface="Times New Roman" panose="02020603050405020304" pitchFamily="18" charset="0"/>
                <a:ea typeface="宋体" panose="02010600030101010101" pitchFamily="2" charset="-122"/>
                <a:cs typeface="+mn-cs"/>
                <a:hlinkClick r:id="rId4"/>
              </a:rPr>
              <a:t>简单对象访问协议</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XML</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Extensible Markup Language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可扩张</a:t>
            </a:r>
            <a:r>
              <a:rPr kumimoji="1" lang="en-US" altLang="zh-CN" sz="1200" u="sng" kern="1200" dirty="0" err="1">
                <a:solidFill>
                  <a:schemeClr val="tx1"/>
                </a:solidFill>
                <a:latin typeface="Times New Roman" panose="02020603050405020304" pitchFamily="18" charset="0"/>
                <a:ea typeface="宋体" panose="02010600030101010101" pitchFamily="2" charset="-122"/>
                <a:cs typeface="+mn-cs"/>
                <a:hlinkClick r:id="rId5"/>
              </a:rPr>
              <a:t>标记语言</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）。采用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IP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协议来保证</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独立与网络传输的物理介质，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SOAP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协议来保证</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设备具有互操作能力，</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XML</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来对设备和服务进行统一的描述，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HTTP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协议来进行</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设备的信息交互。采用这些现存的、广泛应用的协议能减少开发</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设备的工作量，使</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UPnP</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设备更好地融入现有网络。</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71</a:t>
            </a:fld>
            <a:endParaRPr lang="en-US" altLang="zh-CN"/>
          </a:p>
        </p:txBody>
      </p:sp>
    </p:spTree>
    <p:extLst>
      <p:ext uri="{BB962C8B-B14F-4D97-AF65-F5344CB8AC3E}">
        <p14:creationId xmlns:p14="http://schemas.microsoft.com/office/powerpoint/2010/main" val="1954766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dirty="0">
                <a:solidFill>
                  <a:schemeClr val="tx1"/>
                </a:solidFill>
                <a:latin typeface="Times New Roman" panose="02020603050405020304" pitchFamily="18" charset="0"/>
                <a:ea typeface="宋体" panose="02010600030101010101" pitchFamily="2" charset="-122"/>
                <a:cs typeface="+mn-cs"/>
              </a:rPr>
              <a:t>另根据</a:t>
            </a:r>
            <a:r>
              <a:rPr kumimoji="1" lang="en-US" sz="1200" kern="1200" dirty="0">
                <a:solidFill>
                  <a:schemeClr val="tx1"/>
                </a:solidFill>
                <a:latin typeface="Times New Roman" panose="02020603050405020304" pitchFamily="18" charset="0"/>
                <a:ea typeface="宋体" panose="02010600030101010101" pitchFamily="2" charset="-122"/>
                <a:cs typeface="+mn-cs"/>
              </a:rPr>
              <a:t>USCERT</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的数据，</a:t>
            </a:r>
            <a:r>
              <a:rPr kumimoji="1" lang="en-US" sz="1200" kern="1200" dirty="0">
                <a:solidFill>
                  <a:schemeClr val="tx1"/>
                </a:solidFill>
                <a:latin typeface="Times New Roman" panose="02020603050405020304" pitchFamily="18" charset="0"/>
                <a:ea typeface="宋体" panose="02010600030101010101" pitchFamily="2" charset="-122"/>
                <a:cs typeface="+mn-cs"/>
              </a:rPr>
              <a:t>SSDP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的放大倍数是</a:t>
            </a:r>
            <a:r>
              <a:rPr kumimoji="1" lang="en-US" sz="1200" kern="1200" dirty="0">
                <a:solidFill>
                  <a:schemeClr val="tx1"/>
                </a:solidFill>
                <a:latin typeface="Times New Roman" panose="02020603050405020304" pitchFamily="18" charset="0"/>
                <a:ea typeface="宋体" panose="02010600030101010101" pitchFamily="2" charset="-122"/>
                <a:cs typeface="+mn-cs"/>
              </a:rPr>
              <a:t>30</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倍，虽然较</a:t>
            </a:r>
            <a:r>
              <a:rPr kumimoji="1" lang="en-US" sz="1200" kern="1200" dirty="0">
                <a:solidFill>
                  <a:schemeClr val="tx1"/>
                </a:solidFill>
                <a:latin typeface="Times New Roman" panose="02020603050405020304" pitchFamily="18" charset="0"/>
                <a:ea typeface="宋体" panose="02010600030101010101" pitchFamily="2" charset="-122"/>
                <a:cs typeface="+mn-cs"/>
              </a:rPr>
              <a:t>NTP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和</a:t>
            </a:r>
            <a:r>
              <a:rPr kumimoji="1" lang="en-US" sz="1200" kern="1200" dirty="0" err="1">
                <a:solidFill>
                  <a:schemeClr val="tx1"/>
                </a:solidFill>
                <a:latin typeface="Times New Roman" panose="02020603050405020304" pitchFamily="18" charset="0"/>
                <a:ea typeface="宋体" panose="02010600030101010101" pitchFamily="2" charset="-122"/>
                <a:cs typeface="+mn-cs"/>
              </a:rPr>
              <a:t>Chargen</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等协议的放大倍数小很多，但是由于互联网上智能设备的数量非常庞大，随着</a:t>
            </a:r>
            <a:r>
              <a:rPr kumimoji="1" lang="en-US" sz="1200" kern="1200" dirty="0" err="1">
                <a:solidFill>
                  <a:schemeClr val="tx1"/>
                </a:solidFill>
                <a:latin typeface="Times New Roman" panose="02020603050405020304" pitchFamily="18" charset="0"/>
                <a:ea typeface="宋体" panose="02010600030101010101" pitchFamily="2" charset="-122"/>
                <a:cs typeface="+mn-cs"/>
              </a:rPr>
              <a:t>IoT</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的发展，这个数字更将呈现几何级数的增加。这无疑为黑客提供了丰富的攻击来源。</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74</a:t>
            </a:fld>
            <a:endParaRPr lang="en-US" altLang="zh-CN"/>
          </a:p>
        </p:txBody>
      </p:sp>
    </p:spTree>
    <p:extLst>
      <p:ext uri="{BB962C8B-B14F-4D97-AF65-F5344CB8AC3E}">
        <p14:creationId xmlns:p14="http://schemas.microsoft.com/office/powerpoint/2010/main" val="1799456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dirty="0">
                <a:solidFill>
                  <a:schemeClr val="tx1"/>
                </a:solidFill>
                <a:latin typeface="Times New Roman" panose="02020603050405020304" pitchFamily="18" charset="0"/>
                <a:ea typeface="宋体" panose="02010600030101010101" pitchFamily="2" charset="-122"/>
                <a:cs typeface="+mn-cs"/>
              </a:rPr>
              <a:t>下图是在黑客对阿里云某用户攻击中捕获的数据包，源端口为</a:t>
            </a:r>
            <a:r>
              <a:rPr kumimoji="1" lang="en-US" sz="1200" kern="1200" dirty="0">
                <a:solidFill>
                  <a:schemeClr val="tx1"/>
                </a:solidFill>
                <a:latin typeface="Times New Roman" panose="02020603050405020304" pitchFamily="18" charset="0"/>
                <a:ea typeface="宋体" panose="02010600030101010101" pitchFamily="2" charset="-122"/>
                <a:cs typeface="+mn-cs"/>
              </a:rPr>
              <a:t>1900</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是</a:t>
            </a:r>
            <a:r>
              <a:rPr kumimoji="1" lang="en-US" sz="1200" kern="1200" dirty="0">
                <a:solidFill>
                  <a:schemeClr val="tx1"/>
                </a:solidFill>
                <a:latin typeface="Times New Roman" panose="02020603050405020304" pitchFamily="18" charset="0"/>
                <a:ea typeface="宋体" panose="02010600030101010101" pitchFamily="2" charset="-122"/>
                <a:cs typeface="+mn-cs"/>
              </a:rPr>
              <a:t>SSDP</a:t>
            </a:r>
            <a:r>
              <a:rPr kumimoji="1" lang="zh-CN" altLang="en-US" sz="1200" kern="1200" dirty="0">
                <a:solidFill>
                  <a:schemeClr val="tx1"/>
                </a:solidFill>
                <a:latin typeface="Times New Roman" panose="02020603050405020304" pitchFamily="18" charset="0"/>
                <a:ea typeface="宋体" panose="02010600030101010101" pitchFamily="2" charset="-122"/>
                <a:cs typeface="+mn-cs"/>
              </a:rPr>
              <a:t>反射放大攻击的重要特征之一：</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76</a:t>
            </a:fld>
            <a:endParaRPr lang="en-US" altLang="zh-CN"/>
          </a:p>
        </p:txBody>
      </p:sp>
    </p:spTree>
    <p:extLst>
      <p:ext uri="{BB962C8B-B14F-4D97-AF65-F5344CB8AC3E}">
        <p14:creationId xmlns:p14="http://schemas.microsoft.com/office/powerpoint/2010/main" val="3696182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2014</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绿盟科技</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威胁报告 </a:t>
            </a: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攻击者向</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UPnP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设备发送</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M-SEARCH</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请求，并将</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Search Target</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）设置为</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ssdp:all</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 </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（即搜索所有设备和服务）。如果考虑到全球可被利用的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UPnP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设备数量，则很容易看出这种反射式</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攻击会给互联网带来非常巨大的影响。绿盟科技近期对世界范围内的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SSDP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服务进行监控时，发现</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700</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多万台</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SSDP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设备（</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Controlled Device</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）能够被利用进行</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SSDP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反射式</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79</a:t>
            </a:fld>
            <a:endParaRPr lang="en-US" altLang="zh-CN"/>
          </a:p>
        </p:txBody>
      </p:sp>
    </p:spTree>
    <p:extLst>
      <p:ext uri="{BB962C8B-B14F-4D97-AF65-F5344CB8AC3E}">
        <p14:creationId xmlns:p14="http://schemas.microsoft.com/office/powerpoint/2010/main" val="1227886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2014</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绿盟科技</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威胁报告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80</a:t>
            </a:fld>
            <a:endParaRPr lang="en-US" altLang="zh-CN"/>
          </a:p>
        </p:txBody>
      </p:sp>
    </p:spTree>
    <p:extLst>
      <p:ext uri="{BB962C8B-B14F-4D97-AF65-F5344CB8AC3E}">
        <p14:creationId xmlns:p14="http://schemas.microsoft.com/office/powerpoint/2010/main" val="754559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99E39036-A90E-42C8-956E-315BE9B82BC6}" type="slidenum">
              <a:rPr lang="zh-CN" altLang="en-US"/>
              <a:t>86</a:t>
            </a:fld>
            <a:endParaRPr lang="en-US" altLang="zh-CN"/>
          </a:p>
        </p:txBody>
      </p:sp>
      <p:sp>
        <p:nvSpPr>
          <p:cNvPr id="137219" name="Rectangle 2"/>
          <p:cNvSpPr>
            <a:spLocks noGrp="1" noRot="1" noChangeAspect="1" noChangeArrowheads="1" noTextEdit="1"/>
          </p:cNvSpPr>
          <p:nvPr>
            <p:ph type="sldImg"/>
          </p:nvPr>
        </p:nvSpPr>
        <p:spPr>
          <a:solidFill>
            <a:srgbClr val="FFFFFF"/>
          </a:solidFill>
        </p:spPr>
      </p:sp>
      <p:sp>
        <p:nvSpPr>
          <p:cNvPr id="1372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923979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87</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2976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B3B61D2-35A3-458D-98A2-41877BC5A2E7}" type="slidenum">
              <a:rPr lang="zh-CN" altLang="en-US"/>
              <a:t>7</a:t>
            </a:fld>
            <a:endParaRPr lang="en-US" altLang="zh-CN"/>
          </a:p>
        </p:txBody>
      </p:sp>
      <p:sp>
        <p:nvSpPr>
          <p:cNvPr id="228354" name="Rectangle 2"/>
          <p:cNvSpPr>
            <a:spLocks noGrp="1" noRot="1" noChangeAspect="1" noChangeArrowheads="1" noTextEdit="1"/>
          </p:cNvSpPr>
          <p:nvPr>
            <p:ph type="sldImg"/>
          </p:nvPr>
        </p:nvSpPr>
        <p:spPr/>
      </p:sp>
      <p:sp>
        <p:nvSpPr>
          <p:cNvPr id="228355" name="Rectangle 3"/>
          <p:cNvSpPr>
            <a:spLocks noGrp="1" noChangeArrowheads="1"/>
          </p:cNvSpPr>
          <p:nvPr>
            <p:ph type="body" idx="1"/>
          </p:nvPr>
        </p:nvSpPr>
        <p:spPr/>
        <p:txBody>
          <a:bodyPr/>
          <a:lstStyle/>
          <a:p>
            <a:r>
              <a:rPr lang="zh-CN" altLang="en-US"/>
              <a:t>严格意义上</a:t>
            </a:r>
            <a:r>
              <a:rPr lang="en-US" altLang="zh-CN"/>
              <a:t>, </a:t>
            </a:r>
            <a:r>
              <a:rPr lang="zh-CN" altLang="en-US"/>
              <a:t>脚本小子算不上黑客</a:t>
            </a:r>
          </a:p>
          <a:p>
            <a:r>
              <a:rPr lang="zh-CN" altLang="en-US"/>
              <a:t>案例</a:t>
            </a:r>
            <a:r>
              <a:rPr lang="en-US" altLang="zh-CN"/>
              <a:t>: Renaud Bidou </a:t>
            </a:r>
            <a:r>
              <a:rPr lang="zh-CN" altLang="en-US"/>
              <a:t>在</a:t>
            </a:r>
            <a:r>
              <a:rPr lang="en-US" altLang="zh-CN"/>
              <a:t>Black Hat USA 2005</a:t>
            </a:r>
            <a:r>
              <a:rPr lang="zh-CN" altLang="en-US"/>
              <a:t>上介绍的俄罗斯金融公司的例子</a:t>
            </a:r>
            <a:r>
              <a:rPr lang="en-US" altLang="zh-CN"/>
              <a:t>.</a:t>
            </a:r>
          </a:p>
        </p:txBody>
      </p:sp>
    </p:spTree>
    <p:extLst>
      <p:ext uri="{BB962C8B-B14F-4D97-AF65-F5344CB8AC3E}">
        <p14:creationId xmlns:p14="http://schemas.microsoft.com/office/powerpoint/2010/main" val="37643682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201A136-95BA-4CBC-B928-9C3DF254089F}" type="slidenum">
              <a:rPr lang="zh-CN" altLang="en-US"/>
              <a:t>88</a:t>
            </a:fld>
            <a:endParaRPr lang="en-US" altLang="zh-CN"/>
          </a:p>
        </p:txBody>
      </p:sp>
      <p:sp>
        <p:nvSpPr>
          <p:cNvPr id="143363" name="Rectangle 2"/>
          <p:cNvSpPr>
            <a:spLocks noGrp="1" noRot="1" noChangeAspect="1" noChangeArrowheads="1" noTextEdit="1"/>
          </p:cNvSpPr>
          <p:nvPr>
            <p:ph type="sldImg"/>
          </p:nvPr>
        </p:nvSpPr>
        <p:spPr/>
      </p:sp>
      <p:sp>
        <p:nvSpPr>
          <p:cNvPr id="14336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476834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461A8FC5-1506-42EA-943F-F0A836068969}" type="slidenum">
              <a:rPr lang="zh-CN" altLang="en-US"/>
              <a:t>89</a:t>
            </a:fld>
            <a:endParaRPr lang="en-US" altLang="zh-CN"/>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696205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2DECEDB-AC35-4069-B3A1-16248931ED8E}" type="slidenum">
              <a:rPr lang="zh-CN" altLang="en-US"/>
              <a:t>90</a:t>
            </a:fld>
            <a:endParaRPr lang="en-US" altLang="zh-CN"/>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r>
              <a:rPr lang="zh-CN" altLang="en-US">
                <a:latin typeface="宋体" panose="02010600030101010101" pitchFamily="2" charset="-122"/>
              </a:rPr>
              <a:t>特大型的</a:t>
            </a:r>
            <a:r>
              <a:rPr lang="en-US" altLang="zh-CN"/>
              <a:t>ICMP</a:t>
            </a:r>
            <a:r>
              <a:rPr lang="zh-CN" altLang="en-US">
                <a:latin typeface="宋体" panose="02010600030101010101" pitchFamily="2" charset="-122"/>
              </a:rPr>
              <a:t>和</a:t>
            </a:r>
            <a:r>
              <a:rPr lang="en-US" altLang="zh-CN"/>
              <a:t>UDP</a:t>
            </a:r>
            <a:r>
              <a:rPr lang="zh-CN" altLang="en-US">
                <a:latin typeface="宋体" panose="02010600030101010101" pitchFamily="2" charset="-122"/>
              </a:rPr>
              <a:t>数据包。正常的</a:t>
            </a:r>
            <a:r>
              <a:rPr lang="en-US" altLang="zh-CN"/>
              <a:t>UDP</a:t>
            </a:r>
            <a:r>
              <a:rPr lang="zh-CN" altLang="en-US">
                <a:latin typeface="宋体" panose="02010600030101010101" pitchFamily="2" charset="-122"/>
              </a:rPr>
              <a:t>会话一般都使用小的</a:t>
            </a:r>
            <a:r>
              <a:rPr lang="en-US" altLang="zh-CN"/>
              <a:t>UDP</a:t>
            </a:r>
            <a:r>
              <a:rPr lang="zh-CN" altLang="en-US">
                <a:latin typeface="宋体" panose="02010600030101010101" pitchFamily="2" charset="-122"/>
              </a:rPr>
              <a:t>包，通常有效数据内容不超过</a:t>
            </a:r>
            <a:r>
              <a:rPr lang="en-US" altLang="zh-CN"/>
              <a:t>10</a:t>
            </a:r>
            <a:r>
              <a:rPr lang="zh-CN" altLang="en-US">
                <a:latin typeface="宋体" panose="02010600030101010101" pitchFamily="2" charset="-122"/>
              </a:rPr>
              <a:t>字节。正常的</a:t>
            </a:r>
            <a:r>
              <a:rPr lang="en-US" altLang="zh-CN"/>
              <a:t>ICMP</a:t>
            </a:r>
            <a:r>
              <a:rPr lang="zh-CN" altLang="en-US">
                <a:latin typeface="宋体" panose="02010600030101010101" pitchFamily="2" charset="-122"/>
              </a:rPr>
              <a:t>消息长度在</a:t>
            </a:r>
            <a:r>
              <a:rPr lang="en-US" altLang="zh-CN"/>
              <a:t>64</a:t>
            </a:r>
            <a:r>
              <a:rPr lang="zh-CN" altLang="en-US">
                <a:latin typeface="宋体" panose="02010600030101010101" pitchFamily="2" charset="-122"/>
              </a:rPr>
              <a:t>到</a:t>
            </a:r>
            <a:r>
              <a:rPr lang="en-US" altLang="zh-CN"/>
              <a:t>128</a:t>
            </a:r>
            <a:r>
              <a:rPr lang="zh-CN" altLang="en-US">
                <a:latin typeface="宋体" panose="02010600030101010101" pitchFamily="2" charset="-122"/>
              </a:rPr>
              <a:t>字节之间。那些长度明显大得多的数据包很有可能就是</a:t>
            </a:r>
            <a:r>
              <a:rPr lang="en-US" altLang="zh-CN"/>
              <a:t>DDoS</a:t>
            </a:r>
            <a:r>
              <a:rPr lang="zh-CN" altLang="en-US">
                <a:latin typeface="宋体" panose="02010600030101010101" pitchFamily="2" charset="-122"/>
              </a:rPr>
              <a:t>攻击控制信息，主要含有加密后的目标地址和一些命令选项。一旦捕获到（没有经过伪造的）控制信息，</a:t>
            </a:r>
            <a:r>
              <a:rPr lang="en-US" altLang="zh-CN"/>
              <a:t>DDoS</a:t>
            </a:r>
            <a:r>
              <a:rPr lang="zh-CN" altLang="en-US">
                <a:latin typeface="宋体" panose="02010600030101010101" pitchFamily="2" charset="-122"/>
              </a:rPr>
              <a:t>服务器的位置就暴露出来了，因为控制信息数据包的目标地址是没有伪造的。</a:t>
            </a:r>
            <a:r>
              <a:rPr lang="zh-CN" altLang="en-US"/>
              <a:t> </a:t>
            </a:r>
          </a:p>
          <a:p>
            <a:pPr eaLnBrk="1" hangingPunct="1"/>
            <a:endParaRPr lang="zh-CN" altLang="en-US"/>
          </a:p>
          <a:p>
            <a:pPr eaLnBrk="1" hangingPunct="1"/>
            <a:r>
              <a:rPr lang="zh-CN" altLang="en-US">
                <a:latin typeface="宋体" panose="02010600030101010101" pitchFamily="2" charset="-122"/>
              </a:rPr>
              <a:t>数据段内容只包含文字和数字字符（例如，没有空格、标点和控制字符）的数据包。这往往是数据经过</a:t>
            </a:r>
            <a:r>
              <a:rPr lang="en-US" altLang="zh-CN"/>
              <a:t>BASE64</a:t>
            </a:r>
            <a:r>
              <a:rPr lang="zh-CN" altLang="en-US">
                <a:latin typeface="宋体" panose="02010600030101010101" pitchFamily="2" charset="-122"/>
              </a:rPr>
              <a:t>编码后而只会含有</a:t>
            </a:r>
            <a:r>
              <a:rPr lang="en-US" altLang="zh-CN"/>
              <a:t>BASE64</a:t>
            </a:r>
            <a:r>
              <a:rPr lang="zh-CN" altLang="en-US">
                <a:latin typeface="宋体" panose="02010600030101010101" pitchFamily="2" charset="-122"/>
              </a:rPr>
              <a:t>字符集字符的特征。</a:t>
            </a:r>
            <a:r>
              <a:rPr lang="en-US" altLang="zh-CN"/>
              <a:t>TFN2K</a:t>
            </a:r>
            <a:r>
              <a:rPr lang="zh-CN" altLang="en-US">
                <a:latin typeface="宋体" panose="02010600030101010101" pitchFamily="2" charset="-122"/>
              </a:rPr>
              <a:t>发送的控制信息数据包就是这种类型的数据包。</a:t>
            </a:r>
            <a:r>
              <a:rPr lang="en-US" altLang="zh-CN"/>
              <a:t>TFN2K</a:t>
            </a:r>
            <a:r>
              <a:rPr lang="zh-CN" altLang="en-US">
                <a:latin typeface="宋体" panose="02010600030101010101" pitchFamily="2" charset="-122"/>
              </a:rPr>
              <a:t>（及其变种）的特征模式是在数据段中有一串</a:t>
            </a:r>
            <a:r>
              <a:rPr lang="en-US" altLang="zh-CN"/>
              <a:t>A</a:t>
            </a:r>
            <a:r>
              <a:rPr lang="zh-CN" altLang="en-US">
                <a:latin typeface="宋体" panose="02010600030101010101" pitchFamily="2" charset="-122"/>
              </a:rPr>
              <a:t>字符（</a:t>
            </a:r>
            <a:r>
              <a:rPr lang="en-US" altLang="zh-CN"/>
              <a:t>AAA……</a:t>
            </a:r>
            <a:r>
              <a:rPr lang="zh-CN" altLang="en-US">
                <a:latin typeface="宋体" panose="02010600030101010101" pitchFamily="2" charset="-122"/>
              </a:rPr>
              <a:t>），这是经过调整数据段大小和加密算法后的结果。如果没有使用</a:t>
            </a:r>
            <a:r>
              <a:rPr lang="en-US" altLang="zh-CN"/>
              <a:t>BASE64</a:t>
            </a:r>
            <a:r>
              <a:rPr lang="zh-CN" altLang="en-US">
                <a:latin typeface="宋体" panose="02010600030101010101" pitchFamily="2" charset="-122"/>
              </a:rPr>
              <a:t>编码，对于使用了加密算法数据包，这个连续的字符就是“”。</a:t>
            </a:r>
          </a:p>
        </p:txBody>
      </p:sp>
    </p:spTree>
    <p:extLst>
      <p:ext uri="{BB962C8B-B14F-4D97-AF65-F5344CB8AC3E}">
        <p14:creationId xmlns:p14="http://schemas.microsoft.com/office/powerpoint/2010/main" val="32869430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A82A1FD-ED91-4379-BE2F-422A372D5E9F}" type="slidenum">
              <a:rPr lang="zh-CN" altLang="en-US"/>
              <a:t>91</a:t>
            </a:fld>
            <a:endParaRPr lang="en-US" altLang="zh-CN"/>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noFill/>
        </p:spPr>
        <p:txBody>
          <a:bodyPr/>
          <a:lstStyle/>
          <a:p>
            <a:pPr eaLnBrk="1" hangingPunct="1"/>
            <a:r>
              <a:rPr lang="zh-CN" altLang="en-US">
                <a:latin typeface="宋体" panose="02010600030101010101" pitchFamily="2" charset="-122"/>
              </a:rPr>
              <a:t>特大型的</a:t>
            </a:r>
            <a:r>
              <a:rPr lang="en-US" altLang="zh-CN"/>
              <a:t>ICMP</a:t>
            </a:r>
            <a:r>
              <a:rPr lang="zh-CN" altLang="en-US">
                <a:latin typeface="宋体" panose="02010600030101010101" pitchFamily="2" charset="-122"/>
              </a:rPr>
              <a:t>和</a:t>
            </a:r>
            <a:r>
              <a:rPr lang="en-US" altLang="zh-CN"/>
              <a:t>UDP</a:t>
            </a:r>
            <a:r>
              <a:rPr lang="zh-CN" altLang="en-US">
                <a:latin typeface="宋体" panose="02010600030101010101" pitchFamily="2" charset="-122"/>
              </a:rPr>
              <a:t>数据包。正常的</a:t>
            </a:r>
            <a:r>
              <a:rPr lang="en-US" altLang="zh-CN"/>
              <a:t>UDP</a:t>
            </a:r>
            <a:r>
              <a:rPr lang="zh-CN" altLang="en-US">
                <a:latin typeface="宋体" panose="02010600030101010101" pitchFamily="2" charset="-122"/>
              </a:rPr>
              <a:t>会话一般都使用小的</a:t>
            </a:r>
            <a:r>
              <a:rPr lang="en-US" altLang="zh-CN"/>
              <a:t>UDP</a:t>
            </a:r>
            <a:r>
              <a:rPr lang="zh-CN" altLang="en-US">
                <a:latin typeface="宋体" panose="02010600030101010101" pitchFamily="2" charset="-122"/>
              </a:rPr>
              <a:t>包，通常有效数据内容不超过</a:t>
            </a:r>
            <a:r>
              <a:rPr lang="en-US" altLang="zh-CN"/>
              <a:t>10</a:t>
            </a:r>
            <a:r>
              <a:rPr lang="zh-CN" altLang="en-US">
                <a:latin typeface="宋体" panose="02010600030101010101" pitchFamily="2" charset="-122"/>
              </a:rPr>
              <a:t>字节。正常的</a:t>
            </a:r>
            <a:r>
              <a:rPr lang="en-US" altLang="zh-CN"/>
              <a:t>ICMP</a:t>
            </a:r>
            <a:r>
              <a:rPr lang="zh-CN" altLang="en-US">
                <a:latin typeface="宋体" panose="02010600030101010101" pitchFamily="2" charset="-122"/>
              </a:rPr>
              <a:t>消息长度在</a:t>
            </a:r>
            <a:r>
              <a:rPr lang="en-US" altLang="zh-CN"/>
              <a:t>64</a:t>
            </a:r>
            <a:r>
              <a:rPr lang="zh-CN" altLang="en-US">
                <a:latin typeface="宋体" panose="02010600030101010101" pitchFamily="2" charset="-122"/>
              </a:rPr>
              <a:t>到</a:t>
            </a:r>
            <a:r>
              <a:rPr lang="en-US" altLang="zh-CN"/>
              <a:t>128</a:t>
            </a:r>
            <a:r>
              <a:rPr lang="zh-CN" altLang="en-US">
                <a:latin typeface="宋体" panose="02010600030101010101" pitchFamily="2" charset="-122"/>
              </a:rPr>
              <a:t>字节之间。那些长度明显大得多的数据包很有可能就是</a:t>
            </a:r>
            <a:r>
              <a:rPr lang="en-US" altLang="zh-CN"/>
              <a:t>DDoS</a:t>
            </a:r>
            <a:r>
              <a:rPr lang="zh-CN" altLang="en-US">
                <a:latin typeface="宋体" panose="02010600030101010101" pitchFamily="2" charset="-122"/>
              </a:rPr>
              <a:t>攻击控制信息，主要含有加密后的目标地址和一些命令选项。一旦捕获到（没有经过伪造的）控制信息，</a:t>
            </a:r>
            <a:r>
              <a:rPr lang="en-US" altLang="zh-CN"/>
              <a:t>DDoS</a:t>
            </a:r>
            <a:r>
              <a:rPr lang="zh-CN" altLang="en-US">
                <a:latin typeface="宋体" panose="02010600030101010101" pitchFamily="2" charset="-122"/>
              </a:rPr>
              <a:t>服务器的位置就暴露出来了，因为控制信息数据包的目标地址是没有伪造的。</a:t>
            </a:r>
            <a:r>
              <a:rPr lang="zh-CN" altLang="en-US"/>
              <a:t> </a:t>
            </a:r>
          </a:p>
          <a:p>
            <a:pPr eaLnBrk="1" hangingPunct="1"/>
            <a:endParaRPr lang="zh-CN" altLang="en-US"/>
          </a:p>
          <a:p>
            <a:pPr eaLnBrk="1" hangingPunct="1"/>
            <a:r>
              <a:rPr lang="zh-CN" altLang="en-US">
                <a:latin typeface="宋体" panose="02010600030101010101" pitchFamily="2" charset="-122"/>
              </a:rPr>
              <a:t>数据段内容只包含文字和数字字符（例如，没有空格、标点和控制字符）的数据包。这往往是数据经过</a:t>
            </a:r>
            <a:r>
              <a:rPr lang="en-US" altLang="zh-CN"/>
              <a:t>BASE64</a:t>
            </a:r>
            <a:r>
              <a:rPr lang="zh-CN" altLang="en-US">
                <a:latin typeface="宋体" panose="02010600030101010101" pitchFamily="2" charset="-122"/>
              </a:rPr>
              <a:t>编码后而只会含有</a:t>
            </a:r>
            <a:r>
              <a:rPr lang="en-US" altLang="zh-CN"/>
              <a:t>BASE64</a:t>
            </a:r>
            <a:r>
              <a:rPr lang="zh-CN" altLang="en-US">
                <a:latin typeface="宋体" panose="02010600030101010101" pitchFamily="2" charset="-122"/>
              </a:rPr>
              <a:t>字符集字符的特征。</a:t>
            </a:r>
            <a:r>
              <a:rPr lang="en-US" altLang="zh-CN"/>
              <a:t>TFN2K</a:t>
            </a:r>
            <a:r>
              <a:rPr lang="zh-CN" altLang="en-US">
                <a:latin typeface="宋体" panose="02010600030101010101" pitchFamily="2" charset="-122"/>
              </a:rPr>
              <a:t>发送的控制信息数据包就是这种类型的数据包。</a:t>
            </a:r>
            <a:r>
              <a:rPr lang="en-US" altLang="zh-CN"/>
              <a:t>TFN2K</a:t>
            </a:r>
            <a:r>
              <a:rPr lang="zh-CN" altLang="en-US">
                <a:latin typeface="宋体" panose="02010600030101010101" pitchFamily="2" charset="-122"/>
              </a:rPr>
              <a:t>（及其变种）的特征模式是在数据段中有一串</a:t>
            </a:r>
            <a:r>
              <a:rPr lang="en-US" altLang="zh-CN"/>
              <a:t>A</a:t>
            </a:r>
            <a:r>
              <a:rPr lang="zh-CN" altLang="en-US">
                <a:latin typeface="宋体" panose="02010600030101010101" pitchFamily="2" charset="-122"/>
              </a:rPr>
              <a:t>字符（</a:t>
            </a:r>
            <a:r>
              <a:rPr lang="en-US" altLang="zh-CN"/>
              <a:t>AAA……</a:t>
            </a:r>
            <a:r>
              <a:rPr lang="zh-CN" altLang="en-US">
                <a:latin typeface="宋体" panose="02010600030101010101" pitchFamily="2" charset="-122"/>
              </a:rPr>
              <a:t>），这是经过调整数据段大小和加密算法后的结果。如果没有使用</a:t>
            </a:r>
            <a:r>
              <a:rPr lang="en-US" altLang="zh-CN"/>
              <a:t>BASE64</a:t>
            </a:r>
            <a:r>
              <a:rPr lang="zh-CN" altLang="en-US">
                <a:latin typeface="宋体" panose="02010600030101010101" pitchFamily="2" charset="-122"/>
              </a:rPr>
              <a:t>编码，对于使用了加密算法数据包，这个连续的字符就是“”。</a:t>
            </a:r>
          </a:p>
        </p:txBody>
      </p:sp>
    </p:spTree>
    <p:extLst>
      <p:ext uri="{BB962C8B-B14F-4D97-AF65-F5344CB8AC3E}">
        <p14:creationId xmlns:p14="http://schemas.microsoft.com/office/powerpoint/2010/main" val="11869260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92</a:t>
            </a:fld>
            <a:endParaRPr lang="en-US" altLang="zh-CN"/>
          </a:p>
        </p:txBody>
      </p:sp>
    </p:spTree>
    <p:extLst>
      <p:ext uri="{BB962C8B-B14F-4D97-AF65-F5344CB8AC3E}">
        <p14:creationId xmlns:p14="http://schemas.microsoft.com/office/powerpoint/2010/main" val="2796009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阿里云云盾</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防护服务的黑洞时间是</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秒完成攻击检测，</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秒完成黑洞策略的下发和执行。</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具体来说，首先，和大多数基于</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NetFlow</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检测手段不同，阿里云云盾流量采集基于分光的方式。分光可以实现近乎实时的流量采集，相对来说，基于</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NetFlow</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的采集需要十几秒甚至几十秒。其次，阿里云云盾的检测与黑洞联动是完全自动化的，即一旦发现有大规模</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情况的发生，系统将自动化完成黑洞策略的下发和执行。自动化保证了</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秒的高效率。如果人工</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手工的方式，延迟可能是分钟级甚至更长。</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对于绝大多数系统来说，实现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秒黑洞最为关键的技术瓶颈就是</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秒检测发现</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攻击。除了分光完成流量采集之外，如何在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内完成对海量流量的分析是最大的挑战。最为常规的手段是单台服务器完成流量分析。极为个别的系统可以实现服务器集群处理；然而，集群化处理的服务器数量往往是双机或极为有限的个位数。不管怎样，对于一个几十</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G</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甚至几百</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G</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出口的数据中心来说，即便采用双机或稍多一些服务器并行处理，也不可能实现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秒检测。</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阿里云云盾同样采用了集群化处理，不过，阿里云云盾进行流量分析的一个服务器集群即为</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500</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台服务器。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500</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台服务器单集群的并行处理是实现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秒检测的关键。</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因此，从技术角度上讲，“分光采集</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秒黑洞”保证了用户在阿里云环境下避免“躺枪”情况的发生。</a:t>
            </a:r>
          </a:p>
          <a:p>
            <a:endParaRPr kumimoji="1" lang="zh-CN" altLang="en-US" sz="1200" kern="1200" baseline="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94</a:t>
            </a:fld>
            <a:endParaRPr lang="en-US" altLang="zh-CN"/>
          </a:p>
        </p:txBody>
      </p:sp>
    </p:spTree>
    <p:extLst>
      <p:ext uri="{BB962C8B-B14F-4D97-AF65-F5344CB8AC3E}">
        <p14:creationId xmlns:p14="http://schemas.microsoft.com/office/powerpoint/2010/main" val="26877343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defTabSz="914400"/>
            <a:fld id="{CDA51C5C-9A99-4B1D-81A7-04214FD5559D}" type="slidenum">
              <a:rPr lang="en-US" altLang="zh-CN" sz="1200">
                <a:solidFill>
                  <a:schemeClr val="tx1"/>
                </a:solidFill>
                <a:latin typeface="Arial" panose="020B0604020202020204" pitchFamily="34" charset="0"/>
                <a:ea typeface="宋体" panose="02010600030101010101" pitchFamily="2" charset="-122"/>
              </a:rPr>
              <a:t>95</a:t>
            </a:fld>
            <a:endParaRPr lang="en-US" altLang="zh-CN" sz="1200">
              <a:solidFill>
                <a:schemeClr val="tx1"/>
              </a:solidFill>
              <a:latin typeface="Arial" panose="020B0604020202020204" pitchFamily="34" charset="0"/>
              <a:ea typeface="宋体" panose="02010600030101010101" pitchFamily="2" charset="-122"/>
            </a:endParaRPr>
          </a:p>
        </p:txBody>
      </p:sp>
      <p:sp>
        <p:nvSpPr>
          <p:cNvPr id="86019" name="Rectangle 2"/>
          <p:cNvSpPr>
            <a:spLocks noGrp="1" noRot="1" noChangeAspect="1" noChangeArrowheads="1" noTextEdit="1"/>
          </p:cNvSpPr>
          <p:nvPr>
            <p:ph type="sldImg"/>
          </p:nvPr>
        </p:nvSpPr>
        <p:spPr bwMode="auto">
          <a:xfrm>
            <a:off x="1146175" y="685800"/>
            <a:ext cx="4568825" cy="3427413"/>
          </a:xfrm>
          <a:noFill/>
          <a:ln>
            <a:solidFill>
              <a:srgbClr val="000000"/>
            </a:solidFill>
            <a:miter lim="800000"/>
          </a:ln>
        </p:spPr>
      </p:sp>
      <p:sp>
        <p:nvSpPr>
          <p:cNvPr id="86020" name="Rectangle 3"/>
          <p:cNvSpPr>
            <a:spLocks noGrp="1" noChangeArrowheads="1"/>
          </p:cNvSpPr>
          <p:nvPr>
            <p:ph type="body" idx="1"/>
          </p:nvPr>
        </p:nvSpPr>
        <p:spPr bwMode="auto">
          <a:noFill/>
        </p:spPr>
        <p:txBody>
          <a:bodyPr wrap="square" lIns="90735" tIns="45367" rIns="90735" bIns="45367" numCol="1" anchor="t" anchorCtr="0" compatLnSpc="1"/>
          <a:lstStyle/>
          <a:p>
            <a:pPr marL="0" marR="0" indent="0" algn="l" defTabSz="974725" rtl="0" eaLnBrk="0" fontAlgn="base" latinLnBrk="0" hangingPunct="0">
              <a:lnSpc>
                <a:spcPct val="100000"/>
              </a:lnSpc>
              <a:spcBef>
                <a:spcPct val="0"/>
              </a:spcBef>
              <a:spcAft>
                <a:spcPct val="0"/>
              </a:spcAft>
              <a:buClrTx/>
              <a:buSzTx/>
              <a:buFontTx/>
              <a:buNone/>
              <a:defRPr/>
            </a:pPr>
            <a:r>
              <a:rPr lang="zh-CN" altLang="en-US" sz="1200" b="1" dirty="0"/>
              <a:t>绿盟科技，王卫东，“企业如何应对</a:t>
            </a:r>
            <a:r>
              <a:rPr lang="en-US" altLang="zh-CN" sz="1200" b="1" dirty="0" err="1"/>
              <a:t>DDoS</a:t>
            </a:r>
            <a:r>
              <a:rPr lang="zh-CN" altLang="en-US" sz="1200" b="1" dirty="0"/>
              <a:t>攻击”</a:t>
            </a:r>
          </a:p>
          <a:p>
            <a:pPr defTabSz="974725">
              <a:spcBef>
                <a:spcPct val="0"/>
              </a:spcBef>
            </a:pPr>
            <a:endParaRPr lang="zh-CN" altLang="zh-CN" dirty="0"/>
          </a:p>
        </p:txBody>
      </p:sp>
    </p:spTree>
    <p:extLst>
      <p:ext uri="{BB962C8B-B14F-4D97-AF65-F5344CB8AC3E}">
        <p14:creationId xmlns:p14="http://schemas.microsoft.com/office/powerpoint/2010/main" val="3865484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defTabSz="914400"/>
            <a:fld id="{CDA51C5C-9A99-4B1D-81A7-04214FD5559D}" type="slidenum">
              <a:rPr lang="en-US" altLang="zh-CN" sz="1200">
                <a:solidFill>
                  <a:schemeClr val="tx1"/>
                </a:solidFill>
                <a:latin typeface="Arial" panose="020B0604020202020204" pitchFamily="34" charset="0"/>
                <a:ea typeface="宋体" panose="02010600030101010101" pitchFamily="2" charset="-122"/>
              </a:rPr>
              <a:t>96</a:t>
            </a:fld>
            <a:endParaRPr lang="en-US" altLang="zh-CN" sz="1200">
              <a:solidFill>
                <a:schemeClr val="tx1"/>
              </a:solidFill>
              <a:latin typeface="Arial" panose="020B0604020202020204" pitchFamily="34" charset="0"/>
              <a:ea typeface="宋体" panose="02010600030101010101" pitchFamily="2" charset="-122"/>
            </a:endParaRPr>
          </a:p>
        </p:txBody>
      </p:sp>
      <p:sp>
        <p:nvSpPr>
          <p:cNvPr id="86019" name="Rectangle 2"/>
          <p:cNvSpPr>
            <a:spLocks noGrp="1" noRot="1" noChangeAspect="1" noChangeArrowheads="1" noTextEdit="1"/>
          </p:cNvSpPr>
          <p:nvPr>
            <p:ph type="sldImg"/>
          </p:nvPr>
        </p:nvSpPr>
        <p:spPr bwMode="auto">
          <a:xfrm>
            <a:off x="1146175" y="685800"/>
            <a:ext cx="4568825" cy="3427413"/>
          </a:xfrm>
          <a:noFill/>
          <a:ln>
            <a:solidFill>
              <a:srgbClr val="000000"/>
            </a:solidFill>
            <a:miter lim="800000"/>
          </a:ln>
        </p:spPr>
      </p:sp>
      <p:sp>
        <p:nvSpPr>
          <p:cNvPr id="86020" name="Rectangle 3"/>
          <p:cNvSpPr>
            <a:spLocks noGrp="1" noChangeArrowheads="1"/>
          </p:cNvSpPr>
          <p:nvPr>
            <p:ph type="body" idx="1"/>
          </p:nvPr>
        </p:nvSpPr>
        <p:spPr bwMode="auto">
          <a:noFill/>
        </p:spPr>
        <p:txBody>
          <a:bodyPr wrap="square" lIns="90735" tIns="45367" rIns="90735" bIns="45367" numCol="1" anchor="t" anchorCtr="0" compatLnSpc="1"/>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抗</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DDoS</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攻击流量清洗系统由攻击检测、攻击缓解和监控管理三大部分构成。</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攻击检测系统检测</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hlinkClick r:id="rId3"/>
              </a:rPr>
              <a:t>网络流量</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中隐藏的非法攻击流量，发现攻击后及时通知并激活防护设备进行流量的清洗；攻击缓解系统通过专业的流量净化产品，将可疑流量从原始网络路径中重定向到净化产品上进行恶意流量的识别和剥离，还原出的合法流量回注到原网络中转发给目标系统，其它合法流量的转发路径不受影响；监控管理系统对流量清洗系统的设备进行集中管理配置、展现实时流量、告警事件、状态信息监控、及时输出流量分析报告和攻击防护报告等报表。</a:t>
            </a:r>
          </a:p>
          <a:p>
            <a:pPr defTabSz="974725">
              <a:spcBef>
                <a:spcPct val="0"/>
              </a:spcBef>
            </a:pPr>
            <a:endParaRPr lang="zh-CN" altLang="zh-CN" dirty="0"/>
          </a:p>
        </p:txBody>
      </p:sp>
    </p:spTree>
    <p:extLst>
      <p:ext uri="{BB962C8B-B14F-4D97-AF65-F5344CB8AC3E}">
        <p14:creationId xmlns:p14="http://schemas.microsoft.com/office/powerpoint/2010/main" val="468260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noFill/>
          <a:ln>
            <a:solidFill>
              <a:srgbClr val="000000"/>
            </a:solidFill>
            <a:miter lim="800000"/>
          </a:ln>
        </p:spPr>
      </p:sp>
      <p:sp>
        <p:nvSpPr>
          <p:cNvPr id="115715" name="Rectangle 3"/>
          <p:cNvSpPr>
            <a:spLocks noGrp="1" noChangeArrowheads="1"/>
          </p:cNvSpPr>
          <p:nvPr>
            <p:ph type="body" idx="1"/>
          </p:nvPr>
        </p:nvSpPr>
        <p:spPr bwMode="auto">
          <a:noFill/>
        </p:spPr>
        <p:txBody>
          <a:bodyPr wrap="square" numCol="1" anchor="t" anchorCtr="0" compatLnSpc="1"/>
          <a:lstStyle/>
          <a:p>
            <a:pPr marL="0" marR="0" indent="0" algn="l" defTabSz="974725" rtl="0" eaLnBrk="0" fontAlgn="base" latinLnBrk="0" hangingPunct="0">
              <a:lnSpc>
                <a:spcPct val="100000"/>
              </a:lnSpc>
              <a:spcBef>
                <a:spcPct val="30000"/>
              </a:spcBef>
              <a:spcAft>
                <a:spcPct val="0"/>
              </a:spcAft>
              <a:buClrTx/>
              <a:buSzTx/>
              <a:buFontTx/>
              <a:buNone/>
              <a:defRPr/>
            </a:pPr>
            <a:r>
              <a:rPr lang="zh-CN" altLang="en-US" sz="1200" b="1" dirty="0"/>
              <a:t>绿盟科技，王卫东，“企业如何应对</a:t>
            </a:r>
            <a:r>
              <a:rPr lang="en-US" altLang="zh-CN" sz="1200" b="1" dirty="0" err="1"/>
              <a:t>DDoS</a:t>
            </a:r>
            <a:r>
              <a:rPr lang="zh-CN" altLang="en-US" sz="1200" b="1" dirty="0"/>
              <a:t>攻击”</a:t>
            </a:r>
          </a:p>
          <a:p>
            <a:pPr defTabSz="974725"/>
            <a:endParaRPr lang="zh-CN" altLang="en-US" dirty="0"/>
          </a:p>
        </p:txBody>
      </p:sp>
    </p:spTree>
    <p:extLst>
      <p:ext uri="{BB962C8B-B14F-4D97-AF65-F5344CB8AC3E}">
        <p14:creationId xmlns:p14="http://schemas.microsoft.com/office/powerpoint/2010/main" val="3321212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dirty="0"/>
              <a:t>绿盟科技，王卫东，“企业如何应对</a:t>
            </a:r>
            <a:r>
              <a:rPr lang="en-US" altLang="zh-CN" sz="1200" b="1" dirty="0" err="1"/>
              <a:t>DDoS</a:t>
            </a:r>
            <a:r>
              <a:rPr lang="zh-CN" altLang="en-US" sz="1200" b="1" dirty="0"/>
              <a:t>攻击”</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98</a:t>
            </a:fld>
            <a:endParaRPr lang="en-US" altLang="zh-CN"/>
          </a:p>
        </p:txBody>
      </p:sp>
    </p:spTree>
    <p:extLst>
      <p:ext uri="{BB962C8B-B14F-4D97-AF65-F5344CB8AC3E}">
        <p14:creationId xmlns:p14="http://schemas.microsoft.com/office/powerpoint/2010/main" val="380423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04823A-1B5A-4B92-AB49-99C001EB67EC}" type="slidenum">
              <a:rPr lang="zh-CN" altLang="en-US"/>
              <a:t>8</a:t>
            </a:fld>
            <a:endParaRPr lang="en-US" altLang="zh-CN"/>
          </a:p>
        </p:txBody>
      </p:sp>
      <p:sp>
        <p:nvSpPr>
          <p:cNvPr id="320514" name="Rectangle 2"/>
          <p:cNvSpPr>
            <a:spLocks noGrp="1" noRot="1" noChangeAspect="1" noChangeArrowheads="1" noTextEdit="1"/>
          </p:cNvSpPr>
          <p:nvPr>
            <p:ph type="sldImg"/>
          </p:nvPr>
        </p:nvSpPr>
        <p:spPr/>
      </p:sp>
      <p:sp>
        <p:nvSpPr>
          <p:cNvPr id="320515" name="Rectangle 3"/>
          <p:cNvSpPr>
            <a:spLocks noGrp="1" noChangeArrowheads="1"/>
          </p:cNvSpPr>
          <p:nvPr>
            <p:ph type="body" idx="1"/>
          </p:nvPr>
        </p:nvSpPr>
        <p:spPr/>
        <p:txBody>
          <a:bodyPr/>
          <a:lstStyle/>
          <a:p>
            <a:r>
              <a:rPr lang="zh-CN" altLang="en-US" dirty="0"/>
              <a:t>严格意义上</a:t>
            </a:r>
            <a:r>
              <a:rPr lang="en-US" altLang="zh-CN" dirty="0"/>
              <a:t>, </a:t>
            </a:r>
            <a:r>
              <a:rPr lang="zh-CN" altLang="en-US" dirty="0"/>
              <a:t>脚本小子算不上黑客</a:t>
            </a:r>
          </a:p>
        </p:txBody>
      </p:sp>
    </p:spTree>
    <p:extLst>
      <p:ext uri="{BB962C8B-B14F-4D97-AF65-F5344CB8AC3E}">
        <p14:creationId xmlns:p14="http://schemas.microsoft.com/office/powerpoint/2010/main" val="3132029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1" dirty="0"/>
              <a:t>绿盟科技，王卫东，“企业如何应对</a:t>
            </a:r>
            <a:r>
              <a:rPr lang="en-US" altLang="zh-CN" sz="1200" b="1" dirty="0" err="1"/>
              <a:t>DDoS</a:t>
            </a:r>
            <a:r>
              <a:rPr lang="zh-CN" altLang="en-US" sz="1200" b="1" dirty="0"/>
              <a:t>攻击”</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99</a:t>
            </a:fld>
            <a:endParaRPr lang="en-US" altLang="zh-CN"/>
          </a:p>
        </p:txBody>
      </p:sp>
    </p:spTree>
    <p:extLst>
      <p:ext uri="{BB962C8B-B14F-4D97-AF65-F5344CB8AC3E}">
        <p14:creationId xmlns:p14="http://schemas.microsoft.com/office/powerpoint/2010/main" val="3046252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冰盾防火墙　网站：</a:t>
            </a:r>
            <a:r>
              <a:rPr kumimoji="1" lang="en-US" altLang="zh-CN" sz="1200" u="none" strike="noStrike" kern="1200" dirty="0">
                <a:solidFill>
                  <a:schemeClr val="tx1"/>
                </a:solidFill>
                <a:latin typeface="Times New Roman" panose="02020603050405020304" pitchFamily="18" charset="0"/>
                <a:ea typeface="宋体" panose="02010600030101010101" pitchFamily="2" charset="-122"/>
                <a:cs typeface="+mn-cs"/>
                <a:hlinkClick r:id="rId3"/>
              </a:rPr>
              <a:t>www.bingdun.com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　日期：</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2015-02-24</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100</a:t>
            </a:fld>
            <a:endParaRPr lang="en-US" altLang="zh-CN"/>
          </a:p>
        </p:txBody>
      </p:sp>
    </p:spTree>
    <p:extLst>
      <p:ext uri="{BB962C8B-B14F-4D97-AF65-F5344CB8AC3E}">
        <p14:creationId xmlns:p14="http://schemas.microsoft.com/office/powerpoint/2010/main" val="1645646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冰盾防火墙　网站：</a:t>
            </a:r>
            <a:r>
              <a:rPr kumimoji="1" lang="en-US" altLang="zh-CN" sz="1200" u="none" strike="noStrike" kern="1200" dirty="0">
                <a:solidFill>
                  <a:schemeClr val="tx1"/>
                </a:solidFill>
                <a:latin typeface="Times New Roman" panose="02020603050405020304" pitchFamily="18" charset="0"/>
                <a:ea typeface="宋体" panose="02010600030101010101" pitchFamily="2" charset="-122"/>
                <a:cs typeface="+mn-cs"/>
                <a:hlinkClick r:id="rId3"/>
              </a:rPr>
              <a:t>www.bingdun.com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　日期：</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2015-02-24</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101</a:t>
            </a:fld>
            <a:endParaRPr lang="en-US" altLang="zh-CN"/>
          </a:p>
        </p:txBody>
      </p:sp>
    </p:spTree>
    <p:extLst>
      <p:ext uri="{BB962C8B-B14F-4D97-AF65-F5344CB8AC3E}">
        <p14:creationId xmlns:p14="http://schemas.microsoft.com/office/powerpoint/2010/main" val="1295529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冰盾防火墙　网站：</a:t>
            </a:r>
            <a:r>
              <a:rPr kumimoji="1" lang="en-US" altLang="zh-CN" sz="1200" u="none" strike="noStrike" kern="1200" dirty="0">
                <a:solidFill>
                  <a:schemeClr val="tx1"/>
                </a:solidFill>
                <a:latin typeface="Times New Roman" panose="02020603050405020304" pitchFamily="18" charset="0"/>
                <a:ea typeface="宋体" panose="02010600030101010101" pitchFamily="2" charset="-122"/>
                <a:cs typeface="+mn-cs"/>
                <a:hlinkClick r:id="rId3"/>
              </a:rPr>
              <a:t>www.bingdun.com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　日期：</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2015-02-24</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102</a:t>
            </a:fld>
            <a:endParaRPr lang="en-US" altLang="zh-CN"/>
          </a:p>
        </p:txBody>
      </p:sp>
    </p:spTree>
    <p:extLst>
      <p:ext uri="{BB962C8B-B14F-4D97-AF65-F5344CB8AC3E}">
        <p14:creationId xmlns:p14="http://schemas.microsoft.com/office/powerpoint/2010/main" val="2617807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冰盾防火墙　网站：</a:t>
            </a:r>
            <a:r>
              <a:rPr kumimoji="1" lang="en-US" altLang="zh-CN" sz="1200" u="none" strike="noStrike" kern="1200" dirty="0">
                <a:solidFill>
                  <a:schemeClr val="tx1"/>
                </a:solidFill>
                <a:latin typeface="Times New Roman" panose="02020603050405020304" pitchFamily="18" charset="0"/>
                <a:ea typeface="宋体" panose="02010600030101010101" pitchFamily="2" charset="-122"/>
                <a:cs typeface="+mn-cs"/>
                <a:hlinkClick r:id="rId3"/>
              </a:rPr>
              <a:t>www.bingdun.com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　日期：</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2015-02-24</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103</a:t>
            </a:fld>
            <a:endParaRPr lang="en-US" altLang="zh-CN"/>
          </a:p>
        </p:txBody>
      </p:sp>
    </p:spTree>
    <p:extLst>
      <p:ext uri="{BB962C8B-B14F-4D97-AF65-F5344CB8AC3E}">
        <p14:creationId xmlns:p14="http://schemas.microsoft.com/office/powerpoint/2010/main" val="2425025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另一种常见的云端</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防护服务是云清洗服务，该服务通过分布式的清洗中心进行流量负载均衡，通过安全云的方式向用户提供清洗服务，可以有效降低设备成本。这样的部署模式可以有几个优势：</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、集中最专业的设备和人员，提供全面服务和超大的清洗容量。这种方案整合了优势资源，能够合理的分配利用资源，实现了资源的最大化利用，能够高效的进行</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、零运维，由于整个</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防护设备在云端部署，不需要本地投入另外的运维成本；</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、零设备采购。云清洗作为一种服务销售给客户，客户免去了繁琐的运维和操作，直接享受服务带来的价值。 </a:t>
            </a:r>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在</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流量清洗的技术中，还有一类新秀，基于</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的流量牵引。它有两方面优势，</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天生的灵活性使其可以做做到网络流量的快速调整，一起配合可以实现高效的网络管理，尤其是在与安全设备结合的同时，可以实现快速组成服务链的优点；</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控制器对全局网络流量具有很好的可视性，所以可以快速检测到流量异常，对于流量型的攻击，检测代价小，效果也不错。事中同时可以利用</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控制器快速牵引流量到清洗中心进行防护，事后调整路由快捷方便，但正如攻击态势中提到的那样，这项技术投入实际运用需要时间，在此之前其自身也很容易成为</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的攻击目标。 </a:t>
            </a:r>
          </a:p>
          <a:p>
            <a:pPr marL="0" marR="0" indent="0" algn="l" defTabSz="914400" rtl="0" eaLnBrk="0" fontAlgn="base" latinLnBrk="0" hangingPunct="0">
              <a:lnSpc>
                <a:spcPct val="100000"/>
              </a:lnSpc>
              <a:spcBef>
                <a:spcPct val="30000"/>
              </a:spcBef>
              <a:spcAft>
                <a:spcPct val="0"/>
              </a:spcAft>
              <a:buClrTx/>
              <a:buSzTx/>
              <a:buFontTx/>
              <a:buNone/>
              <a:defRPr/>
            </a:pPr>
            <a:endParaRPr kumimoji="1" lang="zh-CN" altLang="en-US" sz="1200" kern="1200" baseline="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105</a:t>
            </a:fld>
            <a:endParaRPr lang="en-US" altLang="zh-CN"/>
          </a:p>
        </p:txBody>
      </p:sp>
    </p:spTree>
    <p:extLst>
      <p:ext uri="{BB962C8B-B14F-4D97-AF65-F5344CB8AC3E}">
        <p14:creationId xmlns:p14="http://schemas.microsoft.com/office/powerpoint/2010/main" val="1602081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正是看到了上面两种方式的优缺点，业界根据分层防护的思想提出了</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分层清洗的方案。这种方案融合了本地清洗和云端清洗的优势，从设备性能，综合成本的角度考虑，在业务前端部署专业抗</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设备或具备</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Anti-</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技术模块的设备，如</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WAF</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。远端的清洗设备适合进行大流量粗粒度的过滤，客户端的设备可以根据用户的业务特点制定更加细化和有针对性的过滤。以绿盟科技的方案为例，上层采用绿盟方案构建的云清洗中心可以和下层绿盟的低端</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ADS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和</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WAF</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设备互相交互信令和防护状态，协商防护主体，实现智能协同防护。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106</a:t>
            </a:fld>
            <a:endParaRPr lang="en-US" altLang="zh-CN"/>
          </a:p>
        </p:txBody>
      </p:sp>
    </p:spTree>
    <p:extLst>
      <p:ext uri="{BB962C8B-B14F-4D97-AF65-F5344CB8AC3E}">
        <p14:creationId xmlns:p14="http://schemas.microsoft.com/office/powerpoint/2010/main" val="3964934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攻击检测设备之间实现信息共享，提供</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信誉库，实现威胁情报共享，可以形成多方联动的响应机制，一方受到攻击，多方同时进行防御措施更新，可以有效的提高检测效率和防护效果，在现有的设备条件下可以提升防御性能，进行更有效更快速的响应。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107</a:t>
            </a:fld>
            <a:endParaRPr lang="en-US" altLang="zh-CN"/>
          </a:p>
        </p:txBody>
      </p:sp>
    </p:spTree>
    <p:extLst>
      <p:ext uri="{BB962C8B-B14F-4D97-AF65-F5344CB8AC3E}">
        <p14:creationId xmlns:p14="http://schemas.microsoft.com/office/powerpoint/2010/main" val="3806835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这种防护思路是在离攻击源最近的分布式清洗中心节点实施清洗，避免攻击汇聚后形成规模，进而对网络沿途链路和设备造成影响，也可以有效避免汇聚后的流量到了目的端，进而导致目的侧清洗压力加大。这种方案是将战线脱离家门口，进行战略防御思路。 </a:t>
            </a:r>
            <a:endParaRPr kumimoji="1"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近源清洗技术带来的优势是明显可见的，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防护能力提升，全网得以在</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防护方面实现协同一体化，并有能力抵御</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300G</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以上攻击；</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、干净的骨干网，由于清洗在源端进行，沿途的带宽消耗可以得到有效缓解，提升网络服务质量；</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、集约化运营架构，全网异常流量得以集中检测、分布式清洗。</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4</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、安全增值服务，基于这个体系和架构，可以实现更多增值服务。 </a:t>
            </a:r>
          </a:p>
          <a:p>
            <a:pPr marL="0" marR="0" indent="0" algn="l" defTabSz="914400" rtl="0" eaLnBrk="0" fontAlgn="base" latinLnBrk="0" hangingPunct="0">
              <a:lnSpc>
                <a:spcPct val="100000"/>
              </a:lnSpc>
              <a:spcBef>
                <a:spcPct val="30000"/>
              </a:spcBef>
              <a:spcAft>
                <a:spcPct val="0"/>
              </a:spcAft>
              <a:buClrTx/>
              <a:buSzTx/>
              <a:buFontTx/>
              <a:buNone/>
              <a:defRPr/>
            </a:pPr>
            <a:endParaRPr kumimoji="1" lang="zh-CN" altLang="en-US" sz="1200" kern="1200" baseline="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108</a:t>
            </a:fld>
            <a:endParaRPr lang="en-US" altLang="zh-CN"/>
          </a:p>
        </p:txBody>
      </p:sp>
    </p:spTree>
    <p:extLst>
      <p:ext uri="{BB962C8B-B14F-4D97-AF65-F5344CB8AC3E}">
        <p14:creationId xmlns:p14="http://schemas.microsoft.com/office/powerpoint/2010/main" val="3200158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以绿盟科技近源清洗方案为例，下图是一个覆盖集团、省级及用户端的</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级部署方案。在这个方案中，如果集团用户检测到攻击，会向省级管理平台通报</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IP</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地址及发出检测请求，省级平台根据该请求向下方的各级设备派发监测任务，省级管理平台负责搜集监测反馈，如果监测到攻击，下发指令让相应的近源设备开始进行清洗，清洗结束后省级平台向集团平台发送流量正常信息，清洗结束。这样，近源端设备和客户端设备形成了联动机制，有效防止大流量攻击对沿途带宽的占用及清洗不够彻底等问题。 </a:t>
            </a: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但这种方案也有这它的不足，</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、无法识别用户端网内攻击源，包括内部之间</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or</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由内往外的攻击（见观点</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、对检测和防御设备的处理能力要求较大；</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、用户端的流量异动可能随时被公告；</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4</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、面临多方信息共享及联动的困境。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109</a:t>
            </a:fld>
            <a:endParaRPr lang="en-US" altLang="zh-CN"/>
          </a:p>
        </p:txBody>
      </p:sp>
    </p:spTree>
    <p:extLst>
      <p:ext uri="{BB962C8B-B14F-4D97-AF65-F5344CB8AC3E}">
        <p14:creationId xmlns:p14="http://schemas.microsoft.com/office/powerpoint/2010/main" val="134339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9</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396029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从公有云发起的攻击；</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从私有云发起的攻击；</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从云外部发起的攻击，这三种攻击路径按照攻击目标的不同进行叠加，至少会产生</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6</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种攻击路径（见下图）。 </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在企业私有云场景中，需要考虑的不仅仅是来自外部的攻击，也需要防御内部的攻击，这里的关键在于云是否有配置对内部流量的清洗，内部的流量是否经过清洗检测设备，也就是类型的攻击需要进行防御，另外，对于内部向外的攻击也可能存在。 </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在公有云的场景中，对于这样的攻击类型较为困难，因为云资源动态分配和动态拓扑，可以有效的进行流量负载平衡，且云服务商的流量清洗机制可以有效缓解这种攻击类型，这也就是很多的业务都愿意迁往云端的原因。但有一类攻击类型虽然在目前阶段很少看到，但较为隐蔽，后续随着云端服务的竞争，很容易出现这种攻击形式。比如下图中的。这种攻击形式，攻击者可能从相同的物理网络甚至同一物理机上发起攻击，此时流量将在本地虚拟交换机或者</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Hypervisor</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上处理，并不会经过外部的流量检测及</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防护设备。这种风险成为现在已知的云端</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风险。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111</a:t>
            </a:fld>
            <a:endParaRPr lang="en-US" altLang="zh-CN"/>
          </a:p>
        </p:txBody>
      </p:sp>
    </p:spTree>
    <p:extLst>
      <p:ext uri="{BB962C8B-B14F-4D97-AF65-F5344CB8AC3E}">
        <p14:creationId xmlns:p14="http://schemas.microsoft.com/office/powerpoint/2010/main" val="1500535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在云计算体系架构中有一项关键性技术</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，它为网络的计算资源和存储资源的动态分配提供了易管理的机制，业界已经有厂商利用</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技术实现</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防护的案例，但恰恰是这一点使其成为云内的安全薄弱环节。 </a:t>
            </a:r>
          </a:p>
          <a:p>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在下面这张图中，我们将上图的攻击形式进行微观放大，以便呈现这种涉及</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控制器的云内</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攻击形式。在这个微观呈现中，至少会有两种可能发生的攻击形式。</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1 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控制器被</a:t>
            </a:r>
            <a:r>
              <a:rPr kumimoji="1" lang="en-US" altLang="zh-CN" sz="1200" kern="1200" baseline="0" dirty="0" err="1">
                <a:solidFill>
                  <a:schemeClr val="tx1"/>
                </a:solidFill>
                <a:latin typeface="Times New Roman" panose="02020603050405020304" pitchFamily="18" charset="0"/>
                <a:ea typeface="宋体" panose="02010600030101010101" pitchFamily="2" charset="-122"/>
                <a:cs typeface="+mn-cs"/>
              </a:rPr>
              <a:t>DDoS</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攻击后，造成数据调度的混乱，使其管理的网络大面积受到影响乃至瘫痪；</a:t>
            </a:r>
            <a:r>
              <a:rPr kumimoji="1" lang="en-US" altLang="zh-CN" sz="1200" kern="1200" baseline="0" dirty="0">
                <a:solidFill>
                  <a:schemeClr val="tx1"/>
                </a:solidFill>
                <a:latin typeface="Times New Roman" panose="02020603050405020304" pitchFamily="18" charset="0"/>
                <a:ea typeface="宋体" panose="02010600030101010101" pitchFamily="2" charset="-122"/>
                <a:cs typeface="+mn-cs"/>
              </a:rPr>
              <a:t>2 SDN</a:t>
            </a:r>
            <a:r>
              <a:rPr kumimoji="1" lang="zh-CN" altLang="en-US" sz="1200" kern="1200" baseline="0" dirty="0">
                <a:solidFill>
                  <a:schemeClr val="tx1"/>
                </a:solidFill>
                <a:latin typeface="Times New Roman" panose="02020603050405020304" pitchFamily="18" charset="0"/>
                <a:ea typeface="宋体" panose="02010600030101010101" pitchFamily="2" charset="-122"/>
                <a:cs typeface="+mn-cs"/>
              </a:rPr>
              <a:t>控制器为了保持自己可用，将所有数据流导向被攻击的虚拟主机，最终造成虚拟主机被攻击直至瘫痪。 </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112</a:t>
            </a:fld>
            <a:endParaRPr lang="en-US" altLang="zh-CN"/>
          </a:p>
        </p:txBody>
      </p:sp>
    </p:spTree>
    <p:extLst>
      <p:ext uri="{BB962C8B-B14F-4D97-AF65-F5344CB8AC3E}">
        <p14:creationId xmlns:p14="http://schemas.microsoft.com/office/powerpoint/2010/main" val="8510866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8D00620-6178-46C5-8F20-2517766D17DD}" type="slidenum">
              <a:rPr lang="zh-CN" altLang="en-US"/>
              <a:t>114</a:t>
            </a:fld>
            <a:endParaRPr lang="en-US" altLang="zh-CN"/>
          </a:p>
        </p:txBody>
      </p:sp>
      <p:sp>
        <p:nvSpPr>
          <p:cNvPr id="151555" name="Rectangle 2"/>
          <p:cNvSpPr>
            <a:spLocks noGrp="1" noRot="1" noChangeAspect="1" noChangeArrowheads="1" noTextEdit="1"/>
          </p:cNvSpPr>
          <p:nvPr>
            <p:ph type="sldImg"/>
          </p:nvPr>
        </p:nvSpPr>
        <p:spPr>
          <a:solidFill>
            <a:srgbClr val="FFFFFF"/>
          </a:solidFill>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a:p>
        </p:txBody>
      </p:sp>
    </p:spTree>
    <p:extLst>
      <p:ext uri="{BB962C8B-B14F-4D97-AF65-F5344CB8AC3E}">
        <p14:creationId xmlns:p14="http://schemas.microsoft.com/office/powerpoint/2010/main" val="189701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B9DDCBC-4DEB-4814-BF1A-DAC01431E12A}" type="slidenum">
              <a:rPr lang="zh-CN" altLang="en-US"/>
              <a:t>10</a:t>
            </a:fld>
            <a:endParaRPr lang="en-US" altLang="zh-CN"/>
          </a:p>
        </p:txBody>
      </p:sp>
      <p:sp>
        <p:nvSpPr>
          <p:cNvPr id="234498" name="Rectangle 2"/>
          <p:cNvSpPr>
            <a:spLocks noGrp="1" noRot="1" noChangeAspect="1" noChangeArrowheads="1" noTextEdit="1"/>
          </p:cNvSpPr>
          <p:nvPr>
            <p:ph type="sldImg"/>
          </p:nvPr>
        </p:nvSpPr>
        <p:spPr/>
      </p:sp>
      <p:sp>
        <p:nvSpPr>
          <p:cNvPr id="234499" name="Rectangle 3"/>
          <p:cNvSpPr>
            <a:spLocks noGrp="1" noChangeArrowheads="1"/>
          </p:cNvSpPr>
          <p:nvPr>
            <p:ph type="body" idx="1"/>
          </p:nvPr>
        </p:nvSpPr>
        <p:spPr/>
        <p:txBody>
          <a:bodyPr/>
          <a:lstStyle/>
          <a:p>
            <a:r>
              <a:rPr lang="zh-CN" altLang="en-US"/>
              <a:t>物理的拒绝服务攻击不在本课的讨论范围之内</a:t>
            </a:r>
          </a:p>
        </p:txBody>
      </p:sp>
    </p:spTree>
    <p:extLst>
      <p:ext uri="{BB962C8B-B14F-4D97-AF65-F5344CB8AC3E}">
        <p14:creationId xmlns:p14="http://schemas.microsoft.com/office/powerpoint/2010/main" val="73884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2022/10/9</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2022/10/9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2022/10/9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2022/10/9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2022/10/9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2022/10/9</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2022/10/9</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2022/10/9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2022/10/9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2022/10/9</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images.51cto.com/files/uploadimg/20101221/1721470.jpg"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01.xml.rels><?xml version="1.0" encoding="UTF-8" standalone="yes"?>
<Relationships xmlns="http://schemas.openxmlformats.org/package/2006/relationships"><Relationship Id="rId3" Type="http://schemas.openxmlformats.org/officeDocument/2006/relationships/hyperlink" Target="http://images.51cto.com/files/uploadimg/20101221/1721471.jpg"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102.xml.rels><?xml version="1.0" encoding="UTF-8" standalone="yes"?>
<Relationships xmlns="http://schemas.openxmlformats.org/package/2006/relationships"><Relationship Id="rId3" Type="http://schemas.openxmlformats.org/officeDocument/2006/relationships/hyperlink" Target="http://images.51cto.com/files/uploadimg/20101221/1721470.jpg"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03.xml.rels><?xml version="1.0" encoding="UTF-8" standalone="yes"?>
<Relationships xmlns="http://schemas.openxmlformats.org/package/2006/relationships"><Relationship Id="rId3" Type="http://schemas.openxmlformats.org/officeDocument/2006/relationships/hyperlink" Target="http://images.51cto.com/files/uploadimg/20101221/1721471.jpg"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wmf"/><Relationship Id="rId3" Type="http://schemas.openxmlformats.org/officeDocument/2006/relationships/notesSlide" Target="../notesSlides/notesSlide31.xml"/><Relationship Id="rId7" Type="http://schemas.openxmlformats.org/officeDocument/2006/relationships/image" Target="../media/image7.wmf"/><Relationship Id="rId12"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image" Target="../media/image9.wmf"/><Relationship Id="rId5" Type="http://schemas.openxmlformats.org/officeDocument/2006/relationships/image" Target="../media/image5.wmf"/><Relationship Id="rId10" Type="http://schemas.openxmlformats.org/officeDocument/2006/relationships/image" Target="../media/image8.wmf"/><Relationship Id="rId4" Type="http://schemas.openxmlformats.org/officeDocument/2006/relationships/image" Target="../media/image4.wmf"/><Relationship Id="rId9" Type="http://schemas.openxmlformats.org/officeDocument/2006/relationships/image" Target="../media/image3.emf"/><Relationship Id="rId1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us-cert.gov/ncas/alerts/TA14-017A"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image" Target="../media/image45.emf"/><Relationship Id="rId3" Type="http://schemas.openxmlformats.org/officeDocument/2006/relationships/notesSlide" Target="../notesSlides/notesSlide69.xml"/><Relationship Id="rId21" Type="http://schemas.openxmlformats.org/officeDocument/2006/relationships/image" Target="../media/image46.emf"/><Relationship Id="rId7" Type="http://schemas.openxmlformats.org/officeDocument/2006/relationships/image" Target="../media/image40.emf"/><Relationship Id="rId12" Type="http://schemas.openxmlformats.org/officeDocument/2006/relationships/image" Target="../media/image42.e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44.emf"/><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image" Target="../media/image39.emf"/><Relationship Id="rId15" Type="http://schemas.openxmlformats.org/officeDocument/2006/relationships/oleObject" Target="../embeddings/oleObject8.bin"/><Relationship Id="rId10" Type="http://schemas.openxmlformats.org/officeDocument/2006/relationships/image" Target="../media/image41.emf"/><Relationship Id="rId19" Type="http://schemas.openxmlformats.org/officeDocument/2006/relationships/image" Target="../media/image47.jpeg"/><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image" Target="../media/image43.emf"/><Relationship Id="rId22" Type="http://schemas.openxmlformats.org/officeDocument/2006/relationships/oleObject" Target="../embeddings/oleObject11.bin"/></Relationships>
</file>

<file path=ppt/slides/_rels/slide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noFill/>
          <a:ln w="9525" algn="ctr">
            <a:noFill/>
            <a:miter lim="800000"/>
          </a:ln>
          <a:effectLst/>
        </p:spPr>
        <p:txBody>
          <a:bodyPr>
            <a:spAutoFit/>
          </a:bodyPr>
          <a:lstStyle/>
          <a:p>
            <a:pPr eaLnBrk="0" hangingPunct="0"/>
            <a:r>
              <a:rPr lang="en-US" altLang="zh-CN" sz="3200" b="1" dirty="0">
                <a:solidFill>
                  <a:srgbClr val="000000"/>
                </a:solidFill>
                <a:ea typeface="黑体" panose="02010609060101010101" pitchFamily="49" charset="-122"/>
              </a:rPr>
              <a:t>Type: </a:t>
            </a:r>
            <a:r>
              <a:rPr lang="zh-CN" altLang="en-US" sz="3200" b="1" dirty="0">
                <a:solidFill>
                  <a:srgbClr val="000000"/>
                </a:solidFill>
                <a:ea typeface="黑体" panose="02010609060101010101" pitchFamily="49" charset="-122"/>
              </a:rPr>
              <a:t>拒绝服务攻击的分类</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How: </a:t>
            </a:r>
            <a:r>
              <a:rPr lang="en-US" altLang="zh-CN" sz="3200" b="1" dirty="0" err="1">
                <a:solidFill>
                  <a:srgbClr val="000000"/>
                </a:solidFill>
                <a:ea typeface="黑体" panose="02010609060101010101" pitchFamily="49" charset="-122"/>
              </a:rPr>
              <a:t>DoS</a:t>
            </a:r>
            <a:r>
              <a:rPr lang="en-US" altLang="zh-CN" sz="3200" b="1" dirty="0">
                <a:solidFill>
                  <a:srgbClr val="000000"/>
                </a:solidFill>
                <a:ea typeface="黑体" panose="02010609060101010101" pitchFamily="49" charset="-122"/>
              </a:rPr>
              <a:t> </a:t>
            </a:r>
            <a:r>
              <a:rPr lang="zh-CN" altLang="en-US" sz="3200" b="1" dirty="0">
                <a:solidFill>
                  <a:srgbClr val="000000"/>
                </a:solidFill>
                <a:ea typeface="黑体" panose="02010609060101010101" pitchFamily="49" charset="-122"/>
              </a:rPr>
              <a:t>攻击原理</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solidFill>
            <a:srgbClr val="FFC000"/>
          </a:solid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What: </a:t>
            </a:r>
            <a:r>
              <a:rPr lang="zh-CN" altLang="en-US" sz="3200" b="1" dirty="0">
                <a:solidFill>
                  <a:srgbClr val="000000"/>
                </a:solidFill>
                <a:ea typeface="黑体" panose="02010609060101010101" pitchFamily="49" charset="-122"/>
              </a:rPr>
              <a:t>拒绝服务攻击是什么 ?</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Defend: </a:t>
            </a:r>
            <a:r>
              <a:rPr lang="zh-CN" altLang="en-US" sz="3200" b="1" dirty="0">
                <a:solidFill>
                  <a:srgbClr val="000000"/>
                </a:solidFill>
                <a:ea typeface="黑体" panose="02010609060101010101" pitchFamily="49" charset="-122"/>
              </a:rPr>
              <a:t>如何防御</a:t>
            </a:r>
            <a:r>
              <a:rPr lang="en-US" altLang="zh-CN" sz="3200" b="1" dirty="0" err="1">
                <a:solidFill>
                  <a:srgbClr val="000000"/>
                </a:solidFill>
                <a:ea typeface="黑体" panose="02010609060101010101" pitchFamily="49" charset="-122"/>
              </a:rPr>
              <a:t>DoS</a:t>
            </a:r>
            <a:r>
              <a:rPr lang="zh-CN" altLang="en-US" sz="3200" b="1" dirty="0">
                <a:solidFill>
                  <a:srgbClr val="000000"/>
                </a:solidFill>
                <a:ea typeface="黑体" panose="02010609060101010101" pitchFamily="49" charset="-122"/>
              </a:rPr>
              <a:t>攻击？</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3475" name="Rectangle 3"/>
          <p:cNvSpPr>
            <a:spLocks noChangeArrowheads="1"/>
          </p:cNvSpPr>
          <p:nvPr/>
        </p:nvSpPr>
        <p:spPr bwMode="white">
          <a:xfrm>
            <a:off x="1341438" y="352425"/>
            <a:ext cx="6629400" cy="792163"/>
          </a:xfrm>
          <a:prstGeom prst="rect">
            <a:avLst/>
          </a:prstGeom>
          <a:noFill/>
          <a:ln w="9525">
            <a:noFill/>
            <a:miter lim="800000"/>
          </a:ln>
          <a:effectLst/>
        </p:spPr>
        <p:txBody>
          <a:bodyPr anchor="ctr"/>
          <a:lstStyle/>
          <a:p>
            <a:r>
              <a:rPr lang="zh-CN" altLang="en-US" sz="4000" b="1" dirty="0">
                <a:latin typeface="黑体" panose="02010609060101010101" pitchFamily="49" charset="-122"/>
                <a:ea typeface="黑体" panose="02010609060101010101" pitchFamily="49" charset="-122"/>
              </a:rPr>
              <a:t>分类一：常规分类（</a:t>
            </a:r>
            <a:r>
              <a:rPr lang="en-US" altLang="zh-CN" sz="4000" b="1" dirty="0">
                <a:latin typeface="黑体" panose="02010609060101010101" pitchFamily="49" charset="-122"/>
                <a:ea typeface="黑体" panose="02010609060101010101" pitchFamily="49" charset="-122"/>
              </a:rPr>
              <a:t>1/5</a:t>
            </a:r>
            <a:r>
              <a:rPr lang="zh-CN" altLang="en-US" sz="4000" b="1" dirty="0">
                <a:latin typeface="黑体" panose="02010609060101010101" pitchFamily="49" charset="-122"/>
                <a:ea typeface="黑体" panose="02010609060101010101" pitchFamily="49" charset="-122"/>
              </a:rPr>
              <a:t>）</a:t>
            </a:r>
          </a:p>
        </p:txBody>
      </p:sp>
      <p:sp>
        <p:nvSpPr>
          <p:cNvPr id="233479" name="Text Box 7"/>
          <p:cNvSpPr txBox="1">
            <a:spLocks noChangeArrowheads="1"/>
          </p:cNvSpPr>
          <p:nvPr/>
        </p:nvSpPr>
        <p:spPr bwMode="auto">
          <a:xfrm>
            <a:off x="179388" y="3524250"/>
            <a:ext cx="1612900"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grpSp>
        <p:nvGrpSpPr>
          <p:cNvPr id="2" name="Group 14"/>
          <p:cNvGrpSpPr/>
          <p:nvPr/>
        </p:nvGrpSpPr>
        <p:grpSpPr bwMode="auto">
          <a:xfrm>
            <a:off x="1836738" y="2659063"/>
            <a:ext cx="4343400" cy="2341562"/>
            <a:chOff x="1157" y="1207"/>
            <a:chExt cx="2736" cy="1475"/>
          </a:xfrm>
        </p:grpSpPr>
        <p:sp>
          <p:nvSpPr>
            <p:cNvPr id="233478" name="AutoShape 6"/>
            <p:cNvSpPr/>
            <p:nvPr/>
          </p:nvSpPr>
          <p:spPr bwMode="auto">
            <a:xfrm>
              <a:off x="1157" y="1344"/>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233480" name="Text Box 8"/>
            <p:cNvSpPr txBox="1">
              <a:spLocks noChangeArrowheads="1"/>
            </p:cNvSpPr>
            <p:nvPr/>
          </p:nvSpPr>
          <p:spPr bwMode="auto">
            <a:xfrm>
              <a:off x="1520" y="1207"/>
              <a:ext cx="2373"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物理的</a:t>
              </a:r>
              <a:r>
                <a:rPr lang="en-US" altLang="zh-CN" sz="2800" b="1">
                  <a:solidFill>
                    <a:srgbClr val="000000"/>
                  </a:solidFill>
                  <a:latin typeface="黑体" panose="02010609060101010101" pitchFamily="49" charset="-122"/>
                  <a:ea typeface="黑体" panose="02010609060101010101" pitchFamily="49" charset="-122"/>
                </a:rPr>
                <a:t>(Physical DoS)</a:t>
              </a:r>
            </a:p>
          </p:txBody>
        </p:sp>
        <p:sp>
          <p:nvSpPr>
            <p:cNvPr id="233481" name="Text Box 9"/>
            <p:cNvSpPr txBox="1">
              <a:spLocks noChangeArrowheads="1"/>
            </p:cNvSpPr>
            <p:nvPr/>
          </p:nvSpPr>
          <p:spPr bwMode="auto">
            <a:xfrm>
              <a:off x="1520" y="2355"/>
              <a:ext cx="1930"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逻辑的</a:t>
              </a:r>
              <a:r>
                <a:rPr lang="en-US" altLang="zh-CN" sz="2800" b="1">
                  <a:solidFill>
                    <a:srgbClr val="000000"/>
                  </a:solidFill>
                  <a:latin typeface="Times New Roman" panose="02020603050405020304" pitchFamily="18" charset="0"/>
                  <a:ea typeface="黑体" panose="02010609060101010101" pitchFamily="49" charset="-122"/>
                </a:rPr>
                <a:t>(Logic DoS)</a:t>
              </a:r>
            </a:p>
          </p:txBody>
        </p:sp>
      </p:grpSp>
      <p:grpSp>
        <p:nvGrpSpPr>
          <p:cNvPr id="3" name="Group 15"/>
          <p:cNvGrpSpPr/>
          <p:nvPr/>
        </p:nvGrpSpPr>
        <p:grpSpPr bwMode="auto">
          <a:xfrm>
            <a:off x="6084888" y="1747838"/>
            <a:ext cx="2879725" cy="2319337"/>
            <a:chOff x="3833" y="663"/>
            <a:chExt cx="1814" cy="1461"/>
          </a:xfrm>
        </p:grpSpPr>
        <p:sp>
          <p:nvSpPr>
            <p:cNvPr id="233482" name="AutoShape 10"/>
            <p:cNvSpPr/>
            <p:nvPr/>
          </p:nvSpPr>
          <p:spPr bwMode="auto">
            <a:xfrm>
              <a:off x="3833" y="845"/>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233483" name="Text Box 11"/>
            <p:cNvSpPr txBox="1">
              <a:spLocks noChangeArrowheads="1"/>
            </p:cNvSpPr>
            <p:nvPr/>
          </p:nvSpPr>
          <p:spPr bwMode="auto">
            <a:xfrm>
              <a:off x="4195" y="663"/>
              <a:ext cx="5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偷窃</a:t>
              </a:r>
            </a:p>
          </p:txBody>
        </p:sp>
        <p:sp>
          <p:nvSpPr>
            <p:cNvPr id="233484" name="Text Box 12"/>
            <p:cNvSpPr txBox="1">
              <a:spLocks noChangeArrowheads="1"/>
            </p:cNvSpPr>
            <p:nvPr/>
          </p:nvSpPr>
          <p:spPr bwMode="auto">
            <a:xfrm>
              <a:off x="4181" y="1207"/>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破坏物理设备</a:t>
              </a:r>
            </a:p>
          </p:txBody>
        </p:sp>
        <p:sp>
          <p:nvSpPr>
            <p:cNvPr id="233485" name="Text Box 13"/>
            <p:cNvSpPr txBox="1">
              <a:spLocks noChangeArrowheads="1"/>
            </p:cNvSpPr>
            <p:nvPr/>
          </p:nvSpPr>
          <p:spPr bwMode="auto">
            <a:xfrm>
              <a:off x="4195" y="1797"/>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破坏电源</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images.51cto.com/files/uploadimg/20101221/1721470.jpg">
            <a:hlinkClick r:id="rId3" tgtFrame="&quot;_blank&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1447800"/>
            <a:ext cx="4743450" cy="4057650"/>
          </a:xfrm>
          <a:prstGeom prst="rect">
            <a:avLst/>
          </a:prstGeom>
          <a:noFill/>
          <a:ln>
            <a:noFill/>
          </a:ln>
        </p:spPr>
      </p:pic>
      <p:sp>
        <p:nvSpPr>
          <p:cNvPr id="3" name="标题 1"/>
          <p:cNvSpPr txBox="1"/>
          <p:nvPr/>
        </p:nvSpPr>
        <p:spPr bwMode="auto">
          <a:xfrm>
            <a:off x="1262063" y="352425"/>
            <a:ext cx="75009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400" kern="0" noProof="0" dirty="0">
                <a:solidFill>
                  <a:schemeClr val="tx2"/>
                </a:solidFill>
                <a:latin typeface="+mj-lt"/>
                <a:ea typeface="+mj-ea"/>
                <a:cs typeface="+mj-cs"/>
              </a:rPr>
              <a:t>冰盾流量清洗：</a:t>
            </a:r>
            <a:r>
              <a:rPr lang="zh-CN" altLang="en-US" sz="4400" kern="0" noProof="0" dirty="0">
                <a:solidFill>
                  <a:srgbClr val="FF0000"/>
                </a:solidFill>
                <a:latin typeface="+mj-lt"/>
                <a:ea typeface="+mj-ea"/>
                <a:cs typeface="+mj-cs"/>
              </a:rPr>
              <a:t>旁路部署</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
        <p:nvSpPr>
          <p:cNvPr id="4" name="矩形 3"/>
          <p:cNvSpPr/>
          <p:nvPr/>
        </p:nvSpPr>
        <p:spPr>
          <a:xfrm>
            <a:off x="409575" y="1781086"/>
            <a:ext cx="2047875" cy="3785652"/>
          </a:xfrm>
          <a:prstGeom prst="rect">
            <a:avLst/>
          </a:prstGeom>
          <a:ln>
            <a:solidFill>
              <a:srgbClr val="FF0000"/>
            </a:solidFill>
          </a:ln>
        </p:spPr>
        <p:txBody>
          <a:bodyPr wrap="square">
            <a:spAutoFit/>
          </a:bodyPr>
          <a:lstStyle/>
          <a:p>
            <a:r>
              <a:rPr lang="zh-CN" altLang="zh-CN" sz="2400" dirty="0"/>
              <a:t>旁路部署：高可靠，检测与清洗产品可以集中部署，也可以分开部署，部署于运营商城域网的核心层或汇聚层，或部署于数据中心出口</a:t>
            </a:r>
            <a:endParaRPr lang="zh-CN" alt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262063" y="352425"/>
            <a:ext cx="75009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400" kern="0" dirty="0">
                <a:solidFill>
                  <a:schemeClr val="tx2"/>
                </a:solidFill>
                <a:latin typeface="+mj-lt"/>
                <a:ea typeface="+mj-ea"/>
                <a:cs typeface="+mj-cs"/>
              </a:rPr>
              <a:t>冰盾流量清洗：</a:t>
            </a:r>
            <a:r>
              <a:rPr lang="zh-CN" altLang="en-US" sz="4400" kern="0" dirty="0">
                <a:solidFill>
                  <a:srgbClr val="FF0000"/>
                </a:solidFill>
                <a:latin typeface="+mj-lt"/>
                <a:ea typeface="+mj-ea"/>
                <a:cs typeface="+mj-cs"/>
              </a:rPr>
              <a:t>在线</a:t>
            </a:r>
            <a:r>
              <a:rPr lang="zh-CN" altLang="en-US" sz="4400" kern="0" noProof="0" dirty="0">
                <a:solidFill>
                  <a:srgbClr val="FF0000"/>
                </a:solidFill>
                <a:latin typeface="+mj-lt"/>
                <a:ea typeface="+mj-ea"/>
                <a:cs typeface="+mj-cs"/>
              </a:rPr>
              <a:t>部署</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
        <p:nvSpPr>
          <p:cNvPr id="4" name="矩形 3"/>
          <p:cNvSpPr/>
          <p:nvPr/>
        </p:nvSpPr>
        <p:spPr>
          <a:xfrm>
            <a:off x="409575" y="1781086"/>
            <a:ext cx="2047875" cy="1569660"/>
          </a:xfrm>
          <a:prstGeom prst="rect">
            <a:avLst/>
          </a:prstGeom>
          <a:ln>
            <a:solidFill>
              <a:srgbClr val="FF0000"/>
            </a:solidFill>
          </a:ln>
        </p:spPr>
        <p:txBody>
          <a:bodyPr wrap="square">
            <a:spAutoFit/>
          </a:bodyPr>
          <a:lstStyle/>
          <a:p>
            <a:r>
              <a:rPr lang="zh-CN" altLang="en-US" sz="2400" dirty="0"/>
              <a:t>在线部署：部署简单，无需异常流量检测</a:t>
            </a:r>
            <a:r>
              <a:rPr lang="en-US" altLang="zh-CN" sz="2400" dirty="0"/>
              <a:t>Probe</a:t>
            </a:r>
            <a:r>
              <a:rPr lang="zh-CN" altLang="en-US" sz="2400" dirty="0"/>
              <a:t>设备</a:t>
            </a:r>
          </a:p>
        </p:txBody>
      </p:sp>
      <p:pic>
        <p:nvPicPr>
          <p:cNvPr id="5" name="图片 4" descr="http://images.51cto.com/files/uploadimg/20101221/1721471.jpg">
            <a:hlinkClick r:id="rId3" tgtFrame="&quot;_blank&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662" y="1530350"/>
            <a:ext cx="5019675" cy="4140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images.51cto.com/files/uploadimg/20101221/1721470.jpg">
            <a:hlinkClick r:id="rId3" tgtFrame="&quot;_blank&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1447800"/>
            <a:ext cx="4743450" cy="4057650"/>
          </a:xfrm>
          <a:prstGeom prst="rect">
            <a:avLst/>
          </a:prstGeom>
          <a:noFill/>
          <a:ln>
            <a:noFill/>
          </a:ln>
        </p:spPr>
      </p:pic>
      <p:sp>
        <p:nvSpPr>
          <p:cNvPr id="3" name="标题 1"/>
          <p:cNvSpPr txBox="1"/>
          <p:nvPr/>
        </p:nvSpPr>
        <p:spPr bwMode="auto">
          <a:xfrm>
            <a:off x="1262063" y="352425"/>
            <a:ext cx="75009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400" kern="0" noProof="0" dirty="0">
                <a:solidFill>
                  <a:schemeClr val="tx2"/>
                </a:solidFill>
                <a:latin typeface="+mj-lt"/>
                <a:ea typeface="+mj-ea"/>
                <a:cs typeface="+mj-cs"/>
              </a:rPr>
              <a:t>冰盾流量清洗：</a:t>
            </a:r>
            <a:r>
              <a:rPr lang="zh-CN" altLang="en-US" sz="4400" kern="0" noProof="0" dirty="0">
                <a:solidFill>
                  <a:srgbClr val="FF0000"/>
                </a:solidFill>
                <a:latin typeface="+mj-lt"/>
                <a:ea typeface="+mj-ea"/>
                <a:cs typeface="+mj-cs"/>
              </a:rPr>
              <a:t>旁路部署</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
        <p:nvSpPr>
          <p:cNvPr id="4" name="矩形 3"/>
          <p:cNvSpPr/>
          <p:nvPr/>
        </p:nvSpPr>
        <p:spPr>
          <a:xfrm>
            <a:off x="409575" y="1781086"/>
            <a:ext cx="2047875" cy="3785652"/>
          </a:xfrm>
          <a:prstGeom prst="rect">
            <a:avLst/>
          </a:prstGeom>
          <a:ln>
            <a:solidFill>
              <a:srgbClr val="FF0000"/>
            </a:solidFill>
          </a:ln>
        </p:spPr>
        <p:txBody>
          <a:bodyPr wrap="square">
            <a:spAutoFit/>
          </a:bodyPr>
          <a:lstStyle/>
          <a:p>
            <a:r>
              <a:rPr lang="zh-CN" altLang="zh-CN" sz="2400" dirty="0"/>
              <a:t>旁路部署：高可靠，检测与清洗产品可以集中部署，也可以分开部署，部署于运营商城域网的核心层或汇聚层，或部署于数据中心出口</a:t>
            </a:r>
            <a:endParaRPr lang="zh-CN" alt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262063" y="352425"/>
            <a:ext cx="75009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4400" kern="0" dirty="0">
                <a:solidFill>
                  <a:schemeClr val="tx2"/>
                </a:solidFill>
                <a:latin typeface="+mj-lt"/>
                <a:ea typeface="+mj-ea"/>
                <a:cs typeface="+mj-cs"/>
              </a:rPr>
              <a:t>冰盾流量清洗：</a:t>
            </a:r>
            <a:r>
              <a:rPr lang="zh-CN" altLang="en-US" sz="4400" kern="0" dirty="0">
                <a:solidFill>
                  <a:srgbClr val="FF0000"/>
                </a:solidFill>
                <a:latin typeface="+mj-lt"/>
                <a:ea typeface="+mj-ea"/>
                <a:cs typeface="+mj-cs"/>
              </a:rPr>
              <a:t>在线</a:t>
            </a:r>
            <a:r>
              <a:rPr lang="zh-CN" altLang="en-US" sz="4400" kern="0" noProof="0" dirty="0">
                <a:solidFill>
                  <a:srgbClr val="FF0000"/>
                </a:solidFill>
                <a:latin typeface="+mj-lt"/>
                <a:ea typeface="+mj-ea"/>
                <a:cs typeface="+mj-cs"/>
              </a:rPr>
              <a:t>部署</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
        <p:nvSpPr>
          <p:cNvPr id="4" name="矩形 3"/>
          <p:cNvSpPr/>
          <p:nvPr/>
        </p:nvSpPr>
        <p:spPr>
          <a:xfrm>
            <a:off x="409575" y="1781086"/>
            <a:ext cx="2047875" cy="1569660"/>
          </a:xfrm>
          <a:prstGeom prst="rect">
            <a:avLst/>
          </a:prstGeom>
          <a:ln>
            <a:solidFill>
              <a:srgbClr val="FF0000"/>
            </a:solidFill>
          </a:ln>
        </p:spPr>
        <p:txBody>
          <a:bodyPr wrap="square">
            <a:spAutoFit/>
          </a:bodyPr>
          <a:lstStyle/>
          <a:p>
            <a:r>
              <a:rPr lang="zh-CN" altLang="en-US" sz="2400" dirty="0"/>
              <a:t>在线部署：部署简单，无需异常流量检测</a:t>
            </a:r>
            <a:r>
              <a:rPr lang="en-US" altLang="zh-CN" sz="2400" dirty="0"/>
              <a:t>Probe</a:t>
            </a:r>
            <a:r>
              <a:rPr lang="zh-CN" altLang="en-US" sz="2400" dirty="0"/>
              <a:t>设备</a:t>
            </a:r>
          </a:p>
        </p:txBody>
      </p:sp>
      <p:pic>
        <p:nvPicPr>
          <p:cNvPr id="5" name="图片 4" descr="http://images.51cto.com/files/uploadimg/20101221/1721471.jpg">
            <a:hlinkClick r:id="rId3" tgtFrame="&quot;_blank&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662" y="1530350"/>
            <a:ext cx="5019675" cy="4140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047750" y="220133"/>
            <a:ext cx="7658100" cy="624840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952626" y="1658409"/>
            <a:ext cx="4781550" cy="4286250"/>
          </a:xfrm>
          <a:prstGeom prst="rect">
            <a:avLst/>
          </a:prstGeom>
          <a:noFill/>
          <a:ln w="9525">
            <a:noFill/>
            <a:miter lim="800000"/>
            <a:headEnd/>
            <a:tailEnd/>
          </a:ln>
          <a:effectLst/>
        </p:spPr>
      </p:pic>
      <p:sp>
        <p:nvSpPr>
          <p:cNvPr id="3" name="标题 1"/>
          <p:cNvSpPr txBox="1"/>
          <p:nvPr/>
        </p:nvSpPr>
        <p:spPr bwMode="auto">
          <a:xfrm>
            <a:off x="1262063" y="352425"/>
            <a:ext cx="67643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3366FF"/>
                </a:solidFill>
                <a:effectLst/>
                <a:uLnTx/>
                <a:uFillTx/>
                <a:latin typeface="+mj-lt"/>
                <a:ea typeface="+mj-ea"/>
                <a:cs typeface="+mj-cs"/>
              </a:rPr>
              <a:t>云清洗服务</a:t>
            </a:r>
            <a:endParaRPr kumimoji="1" lang="en-US" sz="4400" b="1" i="0" u="none" strike="noStrike" kern="0" cap="none" spc="0" normalizeH="0" baseline="0" noProof="0" dirty="0">
              <a:ln>
                <a:noFill/>
              </a:ln>
              <a:solidFill>
                <a:srgbClr val="3366FF"/>
              </a:solidFill>
              <a:effectLst/>
              <a:uLnTx/>
              <a:uFillTx/>
              <a:latin typeface="+mj-lt"/>
              <a:ea typeface="+mj-ea"/>
              <a:cs typeface="+mj-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140355" y="1456267"/>
            <a:ext cx="6677025" cy="4419600"/>
          </a:xfrm>
          <a:prstGeom prst="rect">
            <a:avLst/>
          </a:prstGeom>
          <a:noFill/>
          <a:ln w="9525">
            <a:noFill/>
            <a:miter lim="800000"/>
            <a:headEnd/>
            <a:tailEnd/>
          </a:ln>
          <a:effectLst/>
        </p:spPr>
      </p:pic>
      <p:sp>
        <p:nvSpPr>
          <p:cNvPr id="3" name="标题 1"/>
          <p:cNvSpPr txBox="1"/>
          <p:nvPr/>
        </p:nvSpPr>
        <p:spPr bwMode="auto">
          <a:xfrm>
            <a:off x="1262063" y="352425"/>
            <a:ext cx="67643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3366FF"/>
                </a:solidFill>
                <a:effectLst/>
                <a:uLnTx/>
                <a:uFillTx/>
                <a:latin typeface="+mj-lt"/>
                <a:ea typeface="+mj-ea"/>
                <a:cs typeface="+mj-cs"/>
              </a:rPr>
              <a:t>云清洗服务：</a:t>
            </a:r>
            <a:r>
              <a:rPr kumimoji="1" lang="zh-CN" altLang="en-US" sz="4400" b="1" i="0" u="none" strike="noStrike" kern="0" cap="none" spc="0" normalizeH="0" baseline="0" noProof="0" dirty="0">
                <a:ln>
                  <a:noFill/>
                </a:ln>
                <a:solidFill>
                  <a:srgbClr val="FF0000"/>
                </a:solidFill>
                <a:effectLst/>
                <a:uLnTx/>
                <a:uFillTx/>
                <a:latin typeface="+mj-lt"/>
                <a:ea typeface="+mj-ea"/>
                <a:cs typeface="+mj-cs"/>
              </a:rPr>
              <a:t>分层清洗</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147763" y="1552575"/>
            <a:ext cx="6848475" cy="3752850"/>
          </a:xfrm>
          <a:prstGeom prst="rect">
            <a:avLst/>
          </a:prstGeom>
          <a:noFill/>
          <a:ln w="9525">
            <a:noFill/>
            <a:miter lim="800000"/>
            <a:headEnd/>
            <a:tailEnd/>
          </a:ln>
          <a:effectLst/>
        </p:spPr>
      </p:pic>
      <p:sp>
        <p:nvSpPr>
          <p:cNvPr id="3" name="标题 1"/>
          <p:cNvSpPr txBox="1"/>
          <p:nvPr/>
        </p:nvSpPr>
        <p:spPr bwMode="auto">
          <a:xfrm>
            <a:off x="1262063" y="352425"/>
            <a:ext cx="67643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3366FF"/>
                </a:solidFill>
                <a:effectLst/>
                <a:uLnTx/>
                <a:uFillTx/>
                <a:latin typeface="+mj-lt"/>
                <a:ea typeface="+mj-ea"/>
                <a:cs typeface="+mj-cs"/>
              </a:rPr>
              <a:t>云清洗服务：</a:t>
            </a:r>
            <a:r>
              <a:rPr kumimoji="1" lang="zh-CN" altLang="en-US" sz="4400" b="1" i="0" u="none" strike="noStrike" kern="0" cap="none" spc="0" normalizeH="0" baseline="0" noProof="0" dirty="0">
                <a:ln>
                  <a:noFill/>
                </a:ln>
                <a:solidFill>
                  <a:srgbClr val="FF0000"/>
                </a:solidFill>
                <a:effectLst/>
                <a:uLnTx/>
                <a:uFillTx/>
                <a:latin typeface="+mj-lt"/>
                <a:ea typeface="+mj-ea"/>
                <a:cs typeface="+mj-cs"/>
              </a:rPr>
              <a:t>信誉云</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1156758" y="1307042"/>
            <a:ext cx="6762750" cy="4972050"/>
          </a:xfrm>
          <a:prstGeom prst="rect">
            <a:avLst/>
          </a:prstGeom>
          <a:noFill/>
          <a:ln w="9525">
            <a:noFill/>
            <a:miter lim="800000"/>
            <a:headEnd/>
            <a:tailEnd/>
          </a:ln>
          <a:effectLst/>
        </p:spPr>
      </p:pic>
      <p:sp>
        <p:nvSpPr>
          <p:cNvPr id="3" name="标题 1"/>
          <p:cNvSpPr txBox="1"/>
          <p:nvPr/>
        </p:nvSpPr>
        <p:spPr bwMode="auto">
          <a:xfrm>
            <a:off x="1262063" y="352425"/>
            <a:ext cx="67643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3366FF"/>
                </a:solidFill>
                <a:effectLst/>
                <a:uLnTx/>
                <a:uFillTx/>
                <a:latin typeface="+mj-lt"/>
                <a:ea typeface="+mj-ea"/>
                <a:cs typeface="+mj-cs"/>
              </a:rPr>
              <a:t>云清洗服务：</a:t>
            </a:r>
            <a:r>
              <a:rPr kumimoji="1" lang="zh-CN" altLang="en-US" sz="4400" b="1" i="0" u="none" strike="noStrike" kern="0" cap="none" spc="0" normalizeH="0" baseline="0" noProof="0" dirty="0">
                <a:ln>
                  <a:noFill/>
                </a:ln>
                <a:solidFill>
                  <a:srgbClr val="FF0000"/>
                </a:solidFill>
                <a:effectLst/>
                <a:uLnTx/>
                <a:uFillTx/>
                <a:latin typeface="+mj-lt"/>
                <a:ea typeface="+mj-ea"/>
                <a:cs typeface="+mj-cs"/>
              </a:rPr>
              <a:t>近源清洗</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237722" y="1151465"/>
            <a:ext cx="6600825" cy="5167841"/>
          </a:xfrm>
          <a:prstGeom prst="rect">
            <a:avLst/>
          </a:prstGeom>
          <a:noFill/>
          <a:ln w="9525">
            <a:noFill/>
            <a:miter lim="800000"/>
            <a:headEnd/>
            <a:tailEnd/>
          </a:ln>
          <a:effectLst/>
        </p:spPr>
      </p:pic>
      <p:sp>
        <p:nvSpPr>
          <p:cNvPr id="3" name="标题 1"/>
          <p:cNvSpPr txBox="1"/>
          <p:nvPr/>
        </p:nvSpPr>
        <p:spPr bwMode="auto">
          <a:xfrm>
            <a:off x="1262063" y="352425"/>
            <a:ext cx="67643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3366FF"/>
                </a:solidFill>
                <a:effectLst/>
                <a:uLnTx/>
                <a:uFillTx/>
                <a:latin typeface="+mj-lt"/>
                <a:ea typeface="+mj-ea"/>
                <a:cs typeface="+mj-cs"/>
              </a:rPr>
              <a:t>云清洗服务：</a:t>
            </a:r>
            <a:r>
              <a:rPr lang="zh-CN" altLang="en-US" sz="4400" kern="0" dirty="0">
                <a:solidFill>
                  <a:srgbClr val="FF0000"/>
                </a:solidFill>
                <a:latin typeface="+mj-lt"/>
                <a:ea typeface="+mj-ea"/>
                <a:cs typeface="+mj-cs"/>
              </a:rPr>
              <a:t>近源</a:t>
            </a:r>
            <a:r>
              <a:rPr kumimoji="1" lang="zh-CN" altLang="en-US" sz="4400" b="1" i="0" u="none" strike="noStrike" kern="0" cap="none" spc="0" normalizeH="0" baseline="0" noProof="0" dirty="0">
                <a:ln>
                  <a:noFill/>
                </a:ln>
                <a:solidFill>
                  <a:srgbClr val="FF0000"/>
                </a:solidFill>
                <a:effectLst/>
                <a:uLnTx/>
                <a:uFillTx/>
                <a:latin typeface="+mj-lt"/>
                <a:ea typeface="+mj-ea"/>
                <a:cs typeface="+mj-cs"/>
              </a:rPr>
              <a:t>清洗</a:t>
            </a:r>
            <a:endParaRPr kumimoji="1" lang="en-US" sz="4400" b="1" i="0" u="none" strike="noStrike" kern="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634" name="Rectangle 2"/>
          <p:cNvSpPr>
            <a:spLocks noChangeArrowheads="1"/>
          </p:cNvSpPr>
          <p:nvPr/>
        </p:nvSpPr>
        <p:spPr bwMode="white">
          <a:xfrm>
            <a:off x="1265238" y="266700"/>
            <a:ext cx="6629400" cy="792163"/>
          </a:xfrm>
          <a:prstGeom prst="rect">
            <a:avLst/>
          </a:prstGeom>
          <a:noFill/>
          <a:ln w="9525">
            <a:noFill/>
            <a:miter lim="800000"/>
          </a:ln>
          <a:effectLst/>
        </p:spPr>
        <p:txBody>
          <a:bodyPr anchor="ctr"/>
          <a:lstStyle/>
          <a:p>
            <a:r>
              <a:rPr lang="zh-CN" altLang="en-US" sz="4000" b="1">
                <a:latin typeface="黑体" panose="02010609060101010101" pitchFamily="49" charset="-122"/>
                <a:ea typeface="黑体" panose="02010609060101010101" pitchFamily="49" charset="-122"/>
              </a:rPr>
              <a:t>分类一：常规分类（</a:t>
            </a:r>
            <a:r>
              <a:rPr lang="en-US" altLang="zh-CN" sz="4000" b="1">
                <a:latin typeface="黑体" panose="02010609060101010101" pitchFamily="49" charset="-122"/>
                <a:ea typeface="黑体" panose="02010609060101010101" pitchFamily="49" charset="-122"/>
              </a:rPr>
              <a:t>2/5</a:t>
            </a:r>
            <a:r>
              <a:rPr lang="zh-CN" altLang="en-US" sz="4000" b="1">
                <a:latin typeface="黑体" panose="02010609060101010101" pitchFamily="49" charset="-122"/>
                <a:ea typeface="黑体" panose="02010609060101010101" pitchFamily="49" charset="-122"/>
              </a:rPr>
              <a:t>）</a:t>
            </a:r>
          </a:p>
        </p:txBody>
      </p:sp>
      <p:sp>
        <p:nvSpPr>
          <p:cNvPr id="325635" name="Text Box 3"/>
          <p:cNvSpPr txBox="1">
            <a:spLocks noChangeArrowheads="1"/>
          </p:cNvSpPr>
          <p:nvPr/>
        </p:nvSpPr>
        <p:spPr bwMode="auto">
          <a:xfrm>
            <a:off x="179388" y="3270250"/>
            <a:ext cx="1612900"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grpSp>
        <p:nvGrpSpPr>
          <p:cNvPr id="2" name="Group 17"/>
          <p:cNvGrpSpPr/>
          <p:nvPr/>
        </p:nvGrpSpPr>
        <p:grpSpPr bwMode="auto">
          <a:xfrm>
            <a:off x="1836738" y="2405063"/>
            <a:ext cx="2546350" cy="2319337"/>
            <a:chOff x="1157" y="1515"/>
            <a:chExt cx="1604" cy="1461"/>
          </a:xfrm>
        </p:grpSpPr>
        <p:sp>
          <p:nvSpPr>
            <p:cNvPr id="325637" name="AutoShape 5"/>
            <p:cNvSpPr/>
            <p:nvPr/>
          </p:nvSpPr>
          <p:spPr bwMode="auto">
            <a:xfrm>
              <a:off x="1157" y="1652"/>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325638" name="Text Box 6"/>
            <p:cNvSpPr txBox="1">
              <a:spLocks noChangeArrowheads="1"/>
            </p:cNvSpPr>
            <p:nvPr/>
          </p:nvSpPr>
          <p:spPr bwMode="auto">
            <a:xfrm>
              <a:off x="1520" y="1515"/>
              <a:ext cx="7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节点型</a:t>
              </a:r>
            </a:p>
          </p:txBody>
        </p:sp>
        <p:sp>
          <p:nvSpPr>
            <p:cNvPr id="325639" name="Text Box 7"/>
            <p:cNvSpPr txBox="1">
              <a:spLocks noChangeArrowheads="1"/>
            </p:cNvSpPr>
            <p:nvPr/>
          </p:nvSpPr>
          <p:spPr bwMode="auto">
            <a:xfrm>
              <a:off x="1520" y="2649"/>
              <a:ext cx="12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网络连接型</a:t>
              </a:r>
              <a:endParaRPr lang="en-US" altLang="zh-CN" sz="2800" b="1">
                <a:solidFill>
                  <a:srgbClr val="000000"/>
                </a:solidFill>
                <a:latin typeface="Times New Roman" panose="02020603050405020304" pitchFamily="18" charset="0"/>
                <a:ea typeface="黑体" panose="02010609060101010101" pitchFamily="49" charset="-122"/>
              </a:endParaRPr>
            </a:p>
          </p:txBody>
        </p:sp>
      </p:grpSp>
      <p:grpSp>
        <p:nvGrpSpPr>
          <p:cNvPr id="3" name="Group 18"/>
          <p:cNvGrpSpPr/>
          <p:nvPr/>
        </p:nvGrpSpPr>
        <p:grpSpPr bwMode="auto">
          <a:xfrm>
            <a:off x="3635375" y="1468438"/>
            <a:ext cx="1687513" cy="2319337"/>
            <a:chOff x="2290" y="925"/>
            <a:chExt cx="1063" cy="1461"/>
          </a:xfrm>
        </p:grpSpPr>
        <p:sp>
          <p:nvSpPr>
            <p:cNvPr id="325641" name="AutoShape 9"/>
            <p:cNvSpPr/>
            <p:nvPr/>
          </p:nvSpPr>
          <p:spPr bwMode="auto">
            <a:xfrm>
              <a:off x="2290" y="1107"/>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325642" name="Text Box 10"/>
            <p:cNvSpPr txBox="1">
              <a:spLocks noChangeArrowheads="1"/>
            </p:cNvSpPr>
            <p:nvPr/>
          </p:nvSpPr>
          <p:spPr bwMode="auto">
            <a:xfrm>
              <a:off x="2562" y="925"/>
              <a:ext cx="7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主机型</a:t>
              </a:r>
            </a:p>
          </p:txBody>
        </p:sp>
        <p:sp>
          <p:nvSpPr>
            <p:cNvPr id="325644" name="Text Box 12"/>
            <p:cNvSpPr txBox="1">
              <a:spLocks noChangeArrowheads="1"/>
            </p:cNvSpPr>
            <p:nvPr/>
          </p:nvSpPr>
          <p:spPr bwMode="auto">
            <a:xfrm>
              <a:off x="2562" y="2059"/>
              <a:ext cx="7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应用型</a:t>
              </a:r>
            </a:p>
          </p:txBody>
        </p:sp>
      </p:grpSp>
      <p:sp>
        <p:nvSpPr>
          <p:cNvPr id="325645" name="Text Box 13"/>
          <p:cNvSpPr txBox="1">
            <a:spLocks noChangeArrowheads="1"/>
          </p:cNvSpPr>
          <p:nvPr/>
        </p:nvSpPr>
        <p:spPr bwMode="auto">
          <a:xfrm>
            <a:off x="250825" y="5229225"/>
            <a:ext cx="2635250" cy="457200"/>
          </a:xfrm>
          <a:prstGeom prst="rect">
            <a:avLst/>
          </a:prstGeom>
          <a:noFill/>
          <a:ln w="9525">
            <a:noFill/>
            <a:miter lim="800000"/>
          </a:ln>
          <a:effectLst/>
        </p:spPr>
        <p:txBody>
          <a:bodyPr wrap="none">
            <a:spAutoFit/>
          </a:bodyPr>
          <a:lstStyle/>
          <a:p>
            <a:r>
              <a:rPr lang="zh-CN" altLang="en-US" sz="2400" b="1">
                <a:solidFill>
                  <a:srgbClr val="000000"/>
                </a:solidFill>
                <a:latin typeface="黑体" panose="02010609060101010101" pitchFamily="49" charset="-122"/>
                <a:ea typeface="黑体" panose="02010609060101010101" pitchFamily="49" charset="-122"/>
              </a:rPr>
              <a:t>按</a:t>
            </a:r>
            <a:r>
              <a:rPr lang="zh-CN" altLang="en-US" sz="2400" b="1">
                <a:solidFill>
                  <a:srgbClr val="FF3300"/>
                </a:solidFill>
                <a:latin typeface="黑体" panose="02010609060101010101" pitchFamily="49" charset="-122"/>
                <a:ea typeface="黑体" panose="02010609060101010101" pitchFamily="49" charset="-122"/>
              </a:rPr>
              <a:t>攻击的目标</a:t>
            </a:r>
            <a:r>
              <a:rPr lang="zh-CN" altLang="en-US" sz="2400" b="1">
                <a:solidFill>
                  <a:srgbClr val="000000"/>
                </a:solidFill>
                <a:latin typeface="黑体" panose="02010609060101010101" pitchFamily="49" charset="-122"/>
                <a:ea typeface="黑体" panose="02010609060101010101" pitchFamily="49" charset="-122"/>
              </a:rPr>
              <a:t>来分</a:t>
            </a:r>
          </a:p>
        </p:txBody>
      </p:sp>
      <p:sp>
        <p:nvSpPr>
          <p:cNvPr id="325646" name="Line 14"/>
          <p:cNvSpPr>
            <a:spLocks noChangeShapeType="1"/>
          </p:cNvSpPr>
          <p:nvPr/>
        </p:nvSpPr>
        <p:spPr bwMode="auto">
          <a:xfrm flipV="1">
            <a:off x="1116013" y="3789363"/>
            <a:ext cx="0" cy="1368425"/>
          </a:xfrm>
          <a:prstGeom prst="line">
            <a:avLst/>
          </a:prstGeom>
          <a:noFill/>
          <a:ln w="28575">
            <a:solidFill>
              <a:srgbClr val="000000"/>
            </a:solidFill>
            <a:round/>
            <a:tailEnd type="triangle" w="med" len="med"/>
          </a:ln>
          <a:effectLst/>
        </p:spPr>
        <p:txBody>
          <a:bodyPr/>
          <a:lstStyle/>
          <a:p>
            <a:endParaRPr lang="zh-CN" altLang="en-US"/>
          </a:p>
        </p:txBody>
      </p:sp>
      <p:sp>
        <p:nvSpPr>
          <p:cNvPr id="325647" name="Text Box 15"/>
          <p:cNvSpPr txBox="1">
            <a:spLocks noChangeArrowheads="1"/>
          </p:cNvSpPr>
          <p:nvPr/>
        </p:nvSpPr>
        <p:spPr bwMode="auto">
          <a:xfrm>
            <a:off x="5953125" y="1484313"/>
            <a:ext cx="2867025" cy="519112"/>
          </a:xfrm>
          <a:prstGeom prst="rect">
            <a:avLst/>
          </a:prstGeom>
          <a:noFill/>
          <a:ln w="9525">
            <a:noFill/>
            <a:miter lim="800000"/>
          </a:ln>
          <a:effectLst/>
        </p:spPr>
        <p:txBody>
          <a:bodyPr wrap="none">
            <a:spAutoFit/>
          </a:bodyPr>
          <a:lstStyle/>
          <a:p>
            <a:r>
              <a:rPr lang="en-US" altLang="zh-CN" sz="2800" b="1">
                <a:solidFill>
                  <a:srgbClr val="000000"/>
                </a:solidFill>
                <a:latin typeface="黑体" panose="02010609060101010101" pitchFamily="49" charset="-122"/>
                <a:ea typeface="黑体" panose="02010609060101010101" pitchFamily="49" charset="-122"/>
              </a:rPr>
              <a:t>CPU</a:t>
            </a:r>
            <a:r>
              <a:rPr lang="zh-CN" altLang="en-US" sz="2800" b="1">
                <a:solidFill>
                  <a:srgbClr val="000000"/>
                </a:solidFill>
                <a:latin typeface="黑体" panose="02010609060101010101" pitchFamily="49" charset="-122"/>
                <a:ea typeface="黑体" panose="02010609060101010101" pitchFamily="49" charset="-122"/>
              </a:rPr>
              <a:t>、磁盘、</a:t>
            </a:r>
            <a:r>
              <a:rPr lang="en-US" altLang="zh-CN" sz="2800" b="1">
                <a:solidFill>
                  <a:srgbClr val="000000"/>
                </a:solidFill>
                <a:latin typeface="黑体" panose="02010609060101010101" pitchFamily="49" charset="-122"/>
                <a:ea typeface="黑体" panose="02010609060101010101" pitchFamily="49" charset="-122"/>
              </a:rPr>
              <a:t>OS</a:t>
            </a:r>
            <a:r>
              <a:rPr lang="zh-CN" altLang="en-US" sz="2800" b="1">
                <a:solidFill>
                  <a:srgbClr val="000000"/>
                </a:solidFill>
                <a:latin typeface="黑体" panose="02010609060101010101" pitchFamily="49" charset="-122"/>
                <a:ea typeface="黑体" panose="02010609060101010101" pitchFamily="49" charset="-122"/>
              </a:rPr>
              <a:t>等</a:t>
            </a:r>
          </a:p>
        </p:txBody>
      </p:sp>
      <p:sp>
        <p:nvSpPr>
          <p:cNvPr id="325648" name="Text Box 16"/>
          <p:cNvSpPr txBox="1">
            <a:spLocks noChangeArrowheads="1"/>
          </p:cNvSpPr>
          <p:nvPr/>
        </p:nvSpPr>
        <p:spPr bwMode="auto">
          <a:xfrm>
            <a:off x="5724525" y="3284538"/>
            <a:ext cx="3228975" cy="519112"/>
          </a:xfrm>
          <a:prstGeom prst="rect">
            <a:avLst/>
          </a:prstGeom>
          <a:noFill/>
          <a:ln w="9525">
            <a:noFill/>
            <a:miter lim="800000"/>
          </a:ln>
          <a:effectLst/>
        </p:spPr>
        <p:txBody>
          <a:bodyPr wrap="none">
            <a:spAutoFit/>
          </a:bodyPr>
          <a:lstStyle/>
          <a:p>
            <a:r>
              <a:rPr lang="en-US" altLang="zh-CN" sz="2800" b="1">
                <a:solidFill>
                  <a:srgbClr val="000000"/>
                </a:solidFill>
                <a:latin typeface="黑体" panose="02010609060101010101" pitchFamily="49" charset="-122"/>
                <a:ea typeface="黑体" panose="02010609060101010101" pitchFamily="49" charset="-122"/>
              </a:rPr>
              <a:t>Email</a:t>
            </a:r>
            <a:r>
              <a:rPr lang="zh-CN" altLang="en-US" sz="2800" b="1">
                <a:solidFill>
                  <a:srgbClr val="000000"/>
                </a:solidFill>
                <a:latin typeface="黑体" panose="02010609060101010101" pitchFamily="49" charset="-122"/>
                <a:ea typeface="黑体" panose="02010609060101010101" pitchFamily="49" charset="-122"/>
              </a:rPr>
              <a:t>、</a:t>
            </a:r>
            <a:r>
              <a:rPr lang="en-US" altLang="zh-CN" sz="2800" b="1">
                <a:solidFill>
                  <a:srgbClr val="000000"/>
                </a:solidFill>
                <a:latin typeface="黑体" panose="02010609060101010101" pitchFamily="49" charset="-122"/>
                <a:ea typeface="黑体" panose="02010609060101010101" pitchFamily="49" charset="-122"/>
              </a:rPr>
              <a:t>DNS</a:t>
            </a:r>
            <a:r>
              <a:rPr lang="zh-CN" altLang="en-US" sz="2800" b="1">
                <a:solidFill>
                  <a:srgbClr val="000000"/>
                </a:solidFill>
                <a:latin typeface="黑体" panose="02010609060101010101" pitchFamily="49" charset="-122"/>
                <a:ea typeface="黑体" panose="02010609060101010101" pitchFamily="49" charset="-122"/>
              </a:rPr>
              <a:t>、</a:t>
            </a:r>
            <a:r>
              <a:rPr lang="en-US" altLang="zh-CN" sz="2800" b="1">
                <a:solidFill>
                  <a:srgbClr val="000000"/>
                </a:solidFill>
                <a:latin typeface="黑体" panose="02010609060101010101" pitchFamily="49" charset="-122"/>
                <a:ea typeface="黑体" panose="02010609060101010101" pitchFamily="49" charset="-122"/>
              </a:rPr>
              <a:t>Web</a:t>
            </a:r>
            <a:r>
              <a:rPr lang="zh-CN" altLang="en-US" sz="2800" b="1">
                <a:solidFill>
                  <a:srgbClr val="000000"/>
                </a:solidFill>
                <a:latin typeface="黑体" panose="02010609060101010101" pitchFamily="49" charset="-122"/>
                <a:ea typeface="黑体" panose="02010609060101010101" pitchFamily="49" charset="-122"/>
              </a:rPr>
              <a:t>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325647"/>
                                        </p:tgtEl>
                                        <p:attrNameLst>
                                          <p:attrName>style.visibility</p:attrName>
                                        </p:attrNameLst>
                                      </p:cBhvr>
                                      <p:to>
                                        <p:strVal val="visible"/>
                                      </p:to>
                                    </p:set>
                                    <p:animEffect transition="in" filter="diamond(in)">
                                      <p:cBhvr>
                                        <p:cTn id="21" dur="2000"/>
                                        <p:tgtEl>
                                          <p:spTgt spid="325647"/>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325648"/>
                                        </p:tgtEl>
                                        <p:attrNameLst>
                                          <p:attrName>style.visibility</p:attrName>
                                        </p:attrNameLst>
                                      </p:cBhvr>
                                      <p:to>
                                        <p:strVal val="visible"/>
                                      </p:to>
                                    </p:set>
                                    <p:anim calcmode="lin" valueType="num">
                                      <p:cBhvr>
                                        <p:cTn id="26" dur="1000" fill="hold"/>
                                        <p:tgtEl>
                                          <p:spTgt spid="325648"/>
                                        </p:tgtEl>
                                        <p:attrNameLst>
                                          <p:attrName>ppt_w</p:attrName>
                                        </p:attrNameLst>
                                      </p:cBhvr>
                                      <p:tavLst>
                                        <p:tav tm="0">
                                          <p:val>
                                            <p:strVal val="#ppt_w*0.70"/>
                                          </p:val>
                                        </p:tav>
                                        <p:tav tm="100000">
                                          <p:val>
                                            <p:strVal val="#ppt_w"/>
                                          </p:val>
                                        </p:tav>
                                      </p:tavLst>
                                    </p:anim>
                                    <p:anim calcmode="lin" valueType="num">
                                      <p:cBhvr>
                                        <p:cTn id="27" dur="1000" fill="hold"/>
                                        <p:tgtEl>
                                          <p:spTgt spid="325648"/>
                                        </p:tgtEl>
                                        <p:attrNameLst>
                                          <p:attrName>ppt_h</p:attrName>
                                        </p:attrNameLst>
                                      </p:cBhvr>
                                      <p:tavLst>
                                        <p:tav tm="0">
                                          <p:val>
                                            <p:strVal val="#ppt_h"/>
                                          </p:val>
                                        </p:tav>
                                        <p:tav tm="100000">
                                          <p:val>
                                            <p:strVal val="#ppt_h"/>
                                          </p:val>
                                        </p:tav>
                                      </p:tavLst>
                                    </p:anim>
                                    <p:animEffect transition="in" filter="fade">
                                      <p:cBhvr>
                                        <p:cTn id="28" dur="1000"/>
                                        <p:tgtEl>
                                          <p:spTgt spid="325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7" grpId="0"/>
      <p:bldP spid="32564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pPr lvl="0">
              <a:defRPr/>
            </a:pPr>
            <a:r>
              <a:rPr lang="en-US" altLang="zh-CN" dirty="0" err="1">
                <a:solidFill>
                  <a:srgbClr val="3366FF"/>
                </a:solidFill>
              </a:rPr>
              <a:t>DDoS</a:t>
            </a:r>
            <a:r>
              <a:rPr lang="en-US" altLang="zh-CN" dirty="0">
                <a:solidFill>
                  <a:srgbClr val="3366FF"/>
                </a:solidFill>
              </a:rPr>
              <a:t> </a:t>
            </a:r>
            <a:r>
              <a:rPr lang="zh-CN" altLang="en-US" dirty="0">
                <a:solidFill>
                  <a:srgbClr val="3366FF"/>
                </a:solidFill>
              </a:rPr>
              <a:t>攻击新趋势</a:t>
            </a:r>
            <a:endParaRPr lang="en-US" dirty="0">
              <a:solidFill>
                <a:srgbClr val="3366FF"/>
              </a:solidFill>
            </a:endParaRPr>
          </a:p>
        </p:txBody>
      </p:sp>
      <p:sp>
        <p:nvSpPr>
          <p:cNvPr id="451587" name="Rectangle 3"/>
          <p:cNvSpPr>
            <a:spLocks noGrp="1" noChangeArrowheads="1"/>
          </p:cNvSpPr>
          <p:nvPr>
            <p:ph type="body" idx="1"/>
          </p:nvPr>
        </p:nvSpPr>
        <p:spPr>
          <a:xfrm>
            <a:off x="658813" y="1308629"/>
            <a:ext cx="7772400" cy="4872037"/>
          </a:xfrm>
        </p:spPr>
        <p:txBody>
          <a:bodyPr/>
          <a:lstStyle/>
          <a:p>
            <a:pPr>
              <a:lnSpc>
                <a:spcPts val="3300"/>
              </a:lnSpc>
            </a:pPr>
            <a:r>
              <a:rPr lang="zh-CN" altLang="en-US" sz="2800" dirty="0"/>
              <a:t>在 </a:t>
            </a:r>
            <a:r>
              <a:rPr lang="en-US" altLang="zh-CN" sz="2800" dirty="0" err="1"/>
              <a:t>DDoS</a:t>
            </a:r>
            <a:r>
              <a:rPr lang="en-US" altLang="zh-CN" sz="2800" dirty="0"/>
              <a:t> </a:t>
            </a:r>
            <a:r>
              <a:rPr lang="zh-CN" altLang="en-US" sz="2800" dirty="0"/>
              <a:t>大流量攻击兴起的同时，为了抵御风险免受其害，许多用户将其业务向云端迁移。云服务的增多在为用户带来了便利的同时，也在安全方面也带来了两个方面的变化：</a:t>
            </a:r>
            <a:endParaRPr lang="en-US" altLang="zh-CN" sz="2800" dirty="0"/>
          </a:p>
          <a:p>
            <a:pPr marL="971550" lvl="1" indent="-514350">
              <a:lnSpc>
                <a:spcPts val="3300"/>
              </a:lnSpc>
              <a:buClr>
                <a:srgbClr val="FF0000"/>
              </a:buClr>
              <a:buSzPct val="100000"/>
              <a:buFont typeface="+mj-ea"/>
              <a:buAutoNum type="circleNumDbPlain"/>
            </a:pPr>
            <a:r>
              <a:rPr lang="en-US" altLang="zh-CN" dirty="0"/>
              <a:t> </a:t>
            </a:r>
            <a:r>
              <a:rPr lang="zh-CN" altLang="en-US" dirty="0"/>
              <a:t>客户端轻量化，客户端原本的计算任务，大幅度向云端转移，云端的流量会越来越大，这将会被大流量 </a:t>
            </a:r>
            <a:r>
              <a:rPr lang="en-US" altLang="zh-CN" dirty="0" err="1"/>
              <a:t>DDoS</a:t>
            </a:r>
            <a:r>
              <a:rPr lang="en-US" altLang="zh-CN" dirty="0"/>
              <a:t> </a:t>
            </a:r>
            <a:r>
              <a:rPr lang="zh-CN" altLang="en-US" dirty="0"/>
              <a:t>攻击所利用；</a:t>
            </a:r>
            <a:endParaRPr lang="en-US" altLang="zh-CN" dirty="0"/>
          </a:p>
          <a:p>
            <a:pPr marL="971550" lvl="1" indent="-514350">
              <a:lnSpc>
                <a:spcPts val="3300"/>
              </a:lnSpc>
              <a:buClr>
                <a:srgbClr val="FF0000"/>
              </a:buClr>
              <a:buSzPct val="100000"/>
              <a:buFont typeface="+mj-ea"/>
              <a:buAutoNum type="circleNumDbPlain"/>
            </a:pPr>
            <a:r>
              <a:rPr lang="en-US" altLang="zh-CN" dirty="0"/>
              <a:t> </a:t>
            </a:r>
            <a:r>
              <a:rPr lang="zh-CN" altLang="en-US" dirty="0"/>
              <a:t>环境复杂化，随着业务环境虚拟化，从业务更加灵活多变到运维管理，其中不断产生新的不确定性，都可能为新的 </a:t>
            </a:r>
            <a:r>
              <a:rPr lang="en-US" altLang="zh-CN" dirty="0" err="1"/>
              <a:t>DDoS</a:t>
            </a:r>
            <a:r>
              <a:rPr lang="en-US" altLang="zh-CN" dirty="0"/>
              <a:t> </a:t>
            </a:r>
            <a:r>
              <a:rPr lang="zh-CN" altLang="en-US" dirty="0"/>
              <a:t>攻击形式创造机会</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1587">
                                            <p:txEl>
                                              <p:pRg st="0" end="0"/>
                                            </p:txEl>
                                          </p:spTgt>
                                        </p:tgtEl>
                                        <p:attrNameLst>
                                          <p:attrName>style.visibility</p:attrName>
                                        </p:attrNameLst>
                                      </p:cBhvr>
                                      <p:to>
                                        <p:strVal val="visible"/>
                                      </p:to>
                                    </p:set>
                                    <p:anim calcmode="lin" valueType="num">
                                      <p:cBhvr additive="base">
                                        <p:cTn id="7" dur="500" fill="hold"/>
                                        <p:tgtEl>
                                          <p:spTgt spid="451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1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1587">
                                            <p:txEl>
                                              <p:pRg st="1" end="1"/>
                                            </p:txEl>
                                          </p:spTgt>
                                        </p:tgtEl>
                                        <p:attrNameLst>
                                          <p:attrName>style.visibility</p:attrName>
                                        </p:attrNameLst>
                                      </p:cBhvr>
                                      <p:to>
                                        <p:strVal val="visible"/>
                                      </p:to>
                                    </p:set>
                                    <p:anim calcmode="lin" valueType="num">
                                      <p:cBhvr additive="base">
                                        <p:cTn id="13" dur="500" fill="hold"/>
                                        <p:tgtEl>
                                          <p:spTgt spid="451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1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1587">
                                            <p:txEl>
                                              <p:pRg st="2" end="2"/>
                                            </p:txEl>
                                          </p:spTgt>
                                        </p:tgtEl>
                                        <p:attrNameLst>
                                          <p:attrName>style.visibility</p:attrName>
                                        </p:attrNameLst>
                                      </p:cBhvr>
                                      <p:to>
                                        <p:strVal val="visible"/>
                                      </p:to>
                                    </p:set>
                                    <p:anim calcmode="lin" valueType="num">
                                      <p:cBhvr additive="base">
                                        <p:cTn id="19" dur="500" fill="hold"/>
                                        <p:tgtEl>
                                          <p:spTgt spid="4515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15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云攻击模式及途径</a:t>
            </a:r>
          </a:p>
        </p:txBody>
      </p:sp>
      <p:pic>
        <p:nvPicPr>
          <p:cNvPr id="4099" name="Picture 3"/>
          <p:cNvPicPr>
            <a:picLocks noChangeAspect="1" noChangeArrowheads="1"/>
          </p:cNvPicPr>
          <p:nvPr/>
        </p:nvPicPr>
        <p:blipFill>
          <a:blip r:embed="rId3" cstate="print"/>
          <a:srcRect/>
          <a:stretch>
            <a:fillRect/>
          </a:stretch>
        </p:blipFill>
        <p:spPr bwMode="auto">
          <a:xfrm>
            <a:off x="1244071" y="1276350"/>
            <a:ext cx="6029325" cy="5048250"/>
          </a:xfrm>
          <a:prstGeom prst="rect">
            <a:avLst/>
          </a:prstGeom>
          <a:noFill/>
          <a:ln w="9525">
            <a:noFill/>
            <a:miter lim="800000"/>
            <a:headEnd/>
            <a:tailEnd/>
          </a:ln>
          <a:effectLst/>
        </p:spPr>
      </p:pic>
      <p:sp>
        <p:nvSpPr>
          <p:cNvPr id="11" name="TextBox 10"/>
          <p:cNvSpPr txBox="1"/>
          <p:nvPr/>
        </p:nvSpPr>
        <p:spPr>
          <a:xfrm>
            <a:off x="6163733" y="5850467"/>
            <a:ext cx="95410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私有云</a:t>
            </a:r>
          </a:p>
        </p:txBody>
      </p:sp>
      <p:sp>
        <p:nvSpPr>
          <p:cNvPr id="12" name="TextBox 11"/>
          <p:cNvSpPr txBox="1"/>
          <p:nvPr/>
        </p:nvSpPr>
        <p:spPr>
          <a:xfrm>
            <a:off x="3725333" y="1397001"/>
            <a:ext cx="95891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公有云</a:t>
            </a:r>
          </a:p>
        </p:txBody>
      </p:sp>
      <p:sp>
        <p:nvSpPr>
          <p:cNvPr id="13" name="TextBox 12"/>
          <p:cNvSpPr txBox="1"/>
          <p:nvPr/>
        </p:nvSpPr>
        <p:spPr>
          <a:xfrm>
            <a:off x="5689600" y="4775200"/>
            <a:ext cx="1475084" cy="400110"/>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本地攻击者</a:t>
            </a:r>
          </a:p>
        </p:txBody>
      </p:sp>
      <p:sp>
        <p:nvSpPr>
          <p:cNvPr id="15" name="TextBox 14"/>
          <p:cNvSpPr txBox="1"/>
          <p:nvPr/>
        </p:nvSpPr>
        <p:spPr>
          <a:xfrm>
            <a:off x="4639733" y="3623735"/>
            <a:ext cx="1475084" cy="400110"/>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外部攻击者</a:t>
            </a:r>
          </a:p>
        </p:txBody>
      </p:sp>
      <p:sp>
        <p:nvSpPr>
          <p:cNvPr id="16" name="TextBox 15"/>
          <p:cNvSpPr txBox="1"/>
          <p:nvPr/>
        </p:nvSpPr>
        <p:spPr>
          <a:xfrm>
            <a:off x="3920067" y="1947333"/>
            <a:ext cx="1475084" cy="400110"/>
          </a:xfrm>
          <a:prstGeom prst="rect">
            <a:avLst/>
          </a:prstGeom>
          <a:noFill/>
        </p:spPr>
        <p:txBody>
          <a:bodyPr wrap="none" rtlCol="0">
            <a:spAutoFit/>
          </a:bodyPr>
          <a:lstStyle/>
          <a:p>
            <a:r>
              <a:rPr lang="zh-CN" altLang="en-US" sz="2000" dirty="0">
                <a:solidFill>
                  <a:srgbClr val="FF0000"/>
                </a:solidFill>
                <a:latin typeface="黑体" panose="02010609060101010101" pitchFamily="49" charset="-122"/>
                <a:ea typeface="黑体" panose="02010609060101010101" pitchFamily="49" charset="-122"/>
              </a:rPr>
              <a:t>云端攻击者</a:t>
            </a:r>
          </a:p>
        </p:txBody>
      </p:sp>
      <p:sp>
        <p:nvSpPr>
          <p:cNvPr id="18" name="椭圆形标注 17"/>
          <p:cNvSpPr/>
          <p:nvPr/>
        </p:nvSpPr>
        <p:spPr bwMode="auto">
          <a:xfrm>
            <a:off x="3598333" y="5511800"/>
            <a:ext cx="2231388" cy="1058333"/>
          </a:xfrm>
          <a:prstGeom prst="wedgeEllipseCallout">
            <a:avLst>
              <a:gd name="adj1" fmla="val 6645"/>
              <a:gd name="adj2" fmla="val -135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dirty="0">
                <a:ea typeface="宋体" panose="02010600030101010101" pitchFamily="2" charset="-122"/>
              </a:rPr>
              <a:t>① 、私有云内部攻击内部</a:t>
            </a:r>
          </a:p>
        </p:txBody>
      </p:sp>
      <p:sp>
        <p:nvSpPr>
          <p:cNvPr id="14" name="椭圆形标注 13"/>
          <p:cNvSpPr/>
          <p:nvPr/>
        </p:nvSpPr>
        <p:spPr bwMode="auto">
          <a:xfrm>
            <a:off x="6807199" y="4030133"/>
            <a:ext cx="2231388" cy="1109134"/>
          </a:xfrm>
          <a:prstGeom prst="wedgeEllipseCallout">
            <a:avLst>
              <a:gd name="adj1" fmla="val -94664"/>
              <a:gd name="adj2" fmla="val -11226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dirty="0">
                <a:ea typeface="宋体" panose="02010600030101010101" pitchFamily="2" charset="-122"/>
              </a:rPr>
              <a:t>③ 、私有云内部向外攻击（流量清洗）</a:t>
            </a:r>
          </a:p>
        </p:txBody>
      </p:sp>
      <p:sp>
        <p:nvSpPr>
          <p:cNvPr id="20" name="椭圆形标注 19"/>
          <p:cNvSpPr/>
          <p:nvPr/>
        </p:nvSpPr>
        <p:spPr bwMode="auto">
          <a:xfrm>
            <a:off x="169333" y="2963333"/>
            <a:ext cx="2392254" cy="905933"/>
          </a:xfrm>
          <a:prstGeom prst="wedgeEllipseCallout">
            <a:avLst>
              <a:gd name="adj1" fmla="val 118557"/>
              <a:gd name="adj2" fmla="val 94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dirty="0">
                <a:ea typeface="宋体" panose="02010600030101010101" pitchFamily="2" charset="-122"/>
              </a:rPr>
              <a:t>② 、从公有云向攻击私有云</a:t>
            </a:r>
          </a:p>
        </p:txBody>
      </p:sp>
      <p:sp>
        <p:nvSpPr>
          <p:cNvPr id="21" name="椭圆形标注 20"/>
          <p:cNvSpPr/>
          <p:nvPr/>
        </p:nvSpPr>
        <p:spPr bwMode="auto">
          <a:xfrm>
            <a:off x="5757333" y="1066800"/>
            <a:ext cx="2392254" cy="1278467"/>
          </a:xfrm>
          <a:prstGeom prst="wedgeEllipseCallout">
            <a:avLst>
              <a:gd name="adj1" fmla="val -70082"/>
              <a:gd name="adj2" fmla="val 10884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dirty="0">
                <a:ea typeface="宋体" panose="02010600030101010101" pitchFamily="2" charset="-122"/>
              </a:rPr>
              <a:t>④ 、从外部攻击公／私有云（流量清洗）</a:t>
            </a:r>
          </a:p>
        </p:txBody>
      </p:sp>
      <p:sp>
        <p:nvSpPr>
          <p:cNvPr id="23" name="矩形标注 22"/>
          <p:cNvSpPr/>
          <p:nvPr/>
        </p:nvSpPr>
        <p:spPr bwMode="auto">
          <a:xfrm>
            <a:off x="364067" y="3073400"/>
            <a:ext cx="2912533" cy="2294466"/>
          </a:xfrm>
          <a:prstGeom prst="wedgeRectCallout">
            <a:avLst>
              <a:gd name="adj1" fmla="val 94580"/>
              <a:gd name="adj2" fmla="val -6846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just"/>
            <a:r>
              <a:rPr lang="zh-CN" altLang="en-US" dirty="0">
                <a:ea typeface="宋体" panose="02010600030101010101" pitchFamily="2" charset="-122"/>
              </a:rPr>
              <a:t>⑤、利用云自身进行攻击（者可能从相同的物理网络甚至同一物理机上发起攻击，此时流量将在本地虚拟交换机或者</a:t>
            </a:r>
            <a:r>
              <a:rPr lang="en-US" altLang="zh-CN" dirty="0">
                <a:ea typeface="宋体" panose="02010600030101010101" pitchFamily="2" charset="-122"/>
              </a:rPr>
              <a:t>Hypervisor</a:t>
            </a:r>
            <a:r>
              <a:rPr lang="zh-CN" altLang="en-US" dirty="0">
                <a:ea typeface="宋体" panose="02010600030101010101" pitchFamily="2" charset="-122"/>
              </a:rPr>
              <a:t>上处理，并不会经过外部的流量检测及</a:t>
            </a:r>
            <a:r>
              <a:rPr lang="en-US" altLang="zh-CN" dirty="0" err="1">
                <a:ea typeface="宋体" panose="02010600030101010101" pitchFamily="2" charset="-122"/>
              </a:rPr>
              <a:t>DDoS</a:t>
            </a:r>
            <a:r>
              <a:rPr lang="zh-CN" altLang="en-US" dirty="0">
                <a:ea typeface="宋体" panose="02010600030101010101" pitchFamily="2" charset="-122"/>
              </a:rPr>
              <a:t>防护设备）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0.70"/>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strVal val="#ppt_w*0.70"/>
                                          </p:val>
                                        </p:tav>
                                        <p:tav tm="100000">
                                          <p:val>
                                            <p:strVal val="#ppt_w"/>
                                          </p:val>
                                        </p:tav>
                                      </p:tavLst>
                                    </p:anim>
                                    <p:anim calcmode="lin" valueType="num">
                                      <p:cBhvr>
                                        <p:cTn id="22" dur="1000" fill="hold"/>
                                        <p:tgtEl>
                                          <p:spTgt spid="20"/>
                                        </p:tgtEl>
                                        <p:attrNameLst>
                                          <p:attrName>ppt_h</p:attrName>
                                        </p:attrNameLst>
                                      </p:cBhvr>
                                      <p:tavLst>
                                        <p:tav tm="0">
                                          <p:val>
                                            <p:strVal val="#ppt_h"/>
                                          </p:val>
                                        </p:tav>
                                        <p:tav tm="100000">
                                          <p:val>
                                            <p:strVal val="#ppt_h"/>
                                          </p:val>
                                        </p:tav>
                                      </p:tavLst>
                                    </p:anim>
                                    <p:animEffect transition="in" filter="fade">
                                      <p:cBhvr>
                                        <p:cTn id="23" dur="10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1000" fill="hold"/>
                                        <p:tgtEl>
                                          <p:spTgt spid="21"/>
                                        </p:tgtEl>
                                        <p:attrNameLst>
                                          <p:attrName>ppt_w</p:attrName>
                                        </p:attrNameLst>
                                      </p:cBhvr>
                                      <p:tavLst>
                                        <p:tav tm="0">
                                          <p:val>
                                            <p:strVal val="#ppt_w*0.70"/>
                                          </p:val>
                                        </p:tav>
                                        <p:tav tm="100000">
                                          <p:val>
                                            <p:strVal val="#ppt_w"/>
                                          </p:val>
                                        </p:tav>
                                      </p:tavLst>
                                    </p:anim>
                                    <p:anim calcmode="lin" valueType="num">
                                      <p:cBhvr>
                                        <p:cTn id="29" dur="1000" fill="hold"/>
                                        <p:tgtEl>
                                          <p:spTgt spid="21"/>
                                        </p:tgtEl>
                                        <p:attrNameLst>
                                          <p:attrName>ppt_h</p:attrName>
                                        </p:attrNameLst>
                                      </p:cBhvr>
                                      <p:tavLst>
                                        <p:tav tm="0">
                                          <p:val>
                                            <p:strVal val="#ppt_h"/>
                                          </p:val>
                                        </p:tav>
                                        <p:tav tm="100000">
                                          <p:val>
                                            <p:strVal val="#ppt_h"/>
                                          </p:val>
                                        </p:tav>
                                      </p:tavLst>
                                    </p:anim>
                                    <p:animEffect transition="in" filter="fade">
                                      <p:cBhvr>
                                        <p:cTn id="30" dur="1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strVal val="#ppt_w*0.70"/>
                                          </p:val>
                                        </p:tav>
                                        <p:tav tm="100000">
                                          <p:val>
                                            <p:strVal val="#ppt_w"/>
                                          </p:val>
                                        </p:tav>
                                      </p:tavLst>
                                    </p:anim>
                                    <p:anim calcmode="lin" valueType="num">
                                      <p:cBhvr>
                                        <p:cTn id="36" dur="1000" fill="hold"/>
                                        <p:tgtEl>
                                          <p:spTgt spid="23"/>
                                        </p:tgtEl>
                                        <p:attrNameLst>
                                          <p:attrName>ppt_h</p:attrName>
                                        </p:attrNameLst>
                                      </p:cBhvr>
                                      <p:tavLst>
                                        <p:tav tm="0">
                                          <p:val>
                                            <p:strVal val="#ppt_h"/>
                                          </p:val>
                                        </p:tav>
                                        <p:tav tm="100000">
                                          <p:val>
                                            <p:strVal val="#ppt_h"/>
                                          </p:val>
                                        </p:tav>
                                      </p:tavLst>
                                    </p:anim>
                                    <p:animEffect transition="in" filter="fade">
                                      <p:cBhvr>
                                        <p:cTn id="3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20" grpId="0" animBg="1"/>
      <p:bldP spid="21" grpId="0" animBg="1"/>
      <p:bldP spid="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云攻击模式及途径</a:t>
            </a:r>
          </a:p>
        </p:txBody>
      </p:sp>
      <p:pic>
        <p:nvPicPr>
          <p:cNvPr id="5122" name="Picture 2"/>
          <p:cNvPicPr>
            <a:picLocks noChangeAspect="1" noChangeArrowheads="1"/>
          </p:cNvPicPr>
          <p:nvPr/>
        </p:nvPicPr>
        <p:blipFill>
          <a:blip r:embed="rId3" cstate="print"/>
          <a:srcRect/>
          <a:stretch>
            <a:fillRect/>
          </a:stretch>
        </p:blipFill>
        <p:spPr bwMode="auto">
          <a:xfrm>
            <a:off x="4280959" y="1193800"/>
            <a:ext cx="4863041" cy="5410200"/>
          </a:xfrm>
          <a:prstGeom prst="rect">
            <a:avLst/>
          </a:prstGeom>
          <a:noFill/>
          <a:ln w="9525">
            <a:noFill/>
            <a:miter lim="800000"/>
            <a:headEnd/>
            <a:tailEnd/>
          </a:ln>
          <a:effectLst/>
        </p:spPr>
      </p:pic>
      <p:sp>
        <p:nvSpPr>
          <p:cNvPr id="14" name="矩形 13"/>
          <p:cNvSpPr/>
          <p:nvPr/>
        </p:nvSpPr>
        <p:spPr>
          <a:xfrm>
            <a:off x="194733" y="1747503"/>
            <a:ext cx="4191000" cy="4093428"/>
          </a:xfrm>
          <a:prstGeom prst="rect">
            <a:avLst/>
          </a:prstGeom>
          <a:ln w="12700">
            <a:solidFill>
              <a:srgbClr val="FF0000"/>
            </a:solidFill>
          </a:ln>
        </p:spPr>
        <p:txBody>
          <a:bodyPr wrap="square">
            <a:spAutoFit/>
          </a:bodyPr>
          <a:lstStyle/>
          <a:p>
            <a:pPr>
              <a:lnSpc>
                <a:spcPts val="2600"/>
              </a:lnSpc>
            </a:pPr>
            <a:r>
              <a:rPr lang="zh-CN" altLang="en-US" sz="2000" dirty="0"/>
              <a:t>     很多云计算平台使用了</a:t>
            </a:r>
            <a:r>
              <a:rPr lang="en-US" altLang="zh-CN" sz="2000" dirty="0"/>
              <a:t>SDN</a:t>
            </a:r>
            <a:r>
              <a:rPr lang="zh-CN" altLang="en-US" sz="2000" dirty="0"/>
              <a:t>进行资源动态分配，业界有厂商利用</a:t>
            </a:r>
            <a:r>
              <a:rPr lang="en-US" altLang="zh-CN" sz="2000" dirty="0"/>
              <a:t>SDN</a:t>
            </a:r>
            <a:r>
              <a:rPr lang="zh-CN" altLang="en-US" sz="2000" dirty="0"/>
              <a:t>技术实现</a:t>
            </a:r>
            <a:r>
              <a:rPr lang="en-US" altLang="zh-CN" sz="2000" dirty="0" err="1"/>
              <a:t>DDoS</a:t>
            </a:r>
            <a:r>
              <a:rPr lang="zh-CN" altLang="en-US" sz="2000" dirty="0"/>
              <a:t>防护的案例，但恰恰是这一点使其成为云内的安全薄弱环节，攻击⑤可变为两种：</a:t>
            </a:r>
            <a:endParaRPr lang="en-US" altLang="zh-CN" sz="2000" dirty="0"/>
          </a:p>
          <a:p>
            <a:pPr>
              <a:lnSpc>
                <a:spcPts val="2600"/>
              </a:lnSpc>
            </a:pPr>
            <a:r>
              <a:rPr lang="zh-CN" altLang="en-US" sz="2000" dirty="0"/>
              <a:t>    （</a:t>
            </a:r>
            <a:r>
              <a:rPr lang="en-US" altLang="zh-CN" sz="2000" dirty="0"/>
              <a:t>1</a:t>
            </a:r>
            <a:r>
              <a:rPr lang="zh-CN" altLang="en-US" sz="2000" dirty="0"/>
              <a:t>）</a:t>
            </a:r>
            <a:r>
              <a:rPr lang="en-US" altLang="zh-CN" sz="2000" dirty="0"/>
              <a:t>SDN</a:t>
            </a:r>
            <a:r>
              <a:rPr lang="zh-CN" altLang="en-US" sz="2000" dirty="0"/>
              <a:t>控制器被</a:t>
            </a:r>
            <a:r>
              <a:rPr lang="en-US" altLang="zh-CN" sz="2000" dirty="0" err="1"/>
              <a:t>DDoS</a:t>
            </a:r>
            <a:r>
              <a:rPr lang="zh-CN" altLang="en-US" sz="2000" dirty="0"/>
              <a:t>攻击后，造成数据调度的混乱，使其管理的网络大面积受到影响乃至瘫痪；</a:t>
            </a:r>
            <a:endParaRPr lang="en-US" altLang="zh-CN" sz="2000" dirty="0"/>
          </a:p>
          <a:p>
            <a:pPr>
              <a:lnSpc>
                <a:spcPts val="2600"/>
              </a:lnSpc>
            </a:pPr>
            <a:r>
              <a:rPr lang="en-US" altLang="zh-CN" sz="2000" dirty="0"/>
              <a:t>    </a:t>
            </a:r>
            <a:r>
              <a:rPr lang="zh-CN" altLang="en-US" sz="2000" dirty="0"/>
              <a:t>（</a:t>
            </a:r>
            <a:r>
              <a:rPr lang="en-US" altLang="zh-CN" sz="2000" dirty="0"/>
              <a:t>2</a:t>
            </a:r>
            <a:r>
              <a:rPr lang="zh-CN" altLang="en-US" sz="2000" dirty="0"/>
              <a:t>）</a:t>
            </a:r>
            <a:r>
              <a:rPr lang="en-US" altLang="zh-CN" sz="2000" dirty="0"/>
              <a:t> SDN</a:t>
            </a:r>
            <a:r>
              <a:rPr lang="zh-CN" altLang="en-US" sz="2000" dirty="0"/>
              <a:t>控制器为了保持自己可用，将所有数据流导向被攻击的虚拟主机，最终造成虚拟主机被攻击直至瘫痪。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a:xfrm>
            <a:off x="639763" y="1316038"/>
            <a:ext cx="7772400" cy="4114800"/>
          </a:xfrm>
          <a:prstGeom prst="rect">
            <a:avLst/>
          </a:prstGeom>
        </p:spPr>
        <p:txBody>
          <a:bodyPr/>
          <a:lstStyle/>
          <a:p>
            <a:pPr marL="342900" lvl="0" indent="-342900" eaLnBrk="0" hangingPunct="0">
              <a:lnSpc>
                <a:spcPts val="3300"/>
              </a:lnSpc>
              <a:spcBef>
                <a:spcPct val="20000"/>
              </a:spcBef>
              <a:buClr>
                <a:schemeClr val="folHlink"/>
              </a:buClr>
              <a:buSzPct val="60000"/>
              <a:buFont typeface="Wingdings" panose="05000000000000000000" pitchFamily="2" charset="2"/>
              <a:buChar char="n"/>
            </a:pPr>
            <a:r>
              <a:rPr lang="zh-CN" altLang="en-US" sz="2800" kern="0" dirty="0">
                <a:latin typeface="+mn-lt"/>
                <a:ea typeface="+mn-ea"/>
              </a:rPr>
              <a:t>对于网站，通过</a:t>
            </a:r>
            <a:r>
              <a:rPr lang="en-US" altLang="zh-CN" sz="2800" kern="0" dirty="0">
                <a:latin typeface="+mn-lt"/>
                <a:ea typeface="+mn-ea"/>
              </a:rPr>
              <a:t>CDN</a:t>
            </a:r>
            <a:r>
              <a:rPr lang="zh-CN" altLang="en-US" sz="2800" kern="0" dirty="0">
                <a:latin typeface="+mn-lt"/>
                <a:ea typeface="+mn-ea"/>
              </a:rPr>
              <a:t>进行</a:t>
            </a:r>
            <a:r>
              <a:rPr lang="en-US" altLang="zh-CN" sz="2800" kern="0" dirty="0" err="1">
                <a:latin typeface="+mn-lt"/>
                <a:ea typeface="+mn-ea"/>
              </a:rPr>
              <a:t>DDoS</a:t>
            </a:r>
            <a:r>
              <a:rPr lang="zh-CN" altLang="en-US" sz="2800" kern="0" dirty="0">
                <a:latin typeface="+mn-lt"/>
                <a:ea typeface="+mn-ea"/>
              </a:rPr>
              <a:t>防护也是一个不错的手段，</a:t>
            </a:r>
            <a:r>
              <a:rPr lang="en-US" altLang="zh-CN" sz="2800" kern="0" dirty="0">
                <a:latin typeface="+mn-lt"/>
                <a:ea typeface="+mn-ea"/>
              </a:rPr>
              <a:t>CDN</a:t>
            </a:r>
            <a:r>
              <a:rPr lang="zh-CN" altLang="en-US" sz="2800" kern="0" dirty="0">
                <a:latin typeface="+mn-lt"/>
                <a:ea typeface="+mn-ea"/>
              </a:rPr>
              <a:t>多节点彼此互备，以及对协议的限制，具有与生俱来的抗</a:t>
            </a:r>
            <a:r>
              <a:rPr lang="en-US" altLang="zh-CN" sz="2800" kern="0" dirty="0" err="1">
                <a:latin typeface="+mn-lt"/>
                <a:ea typeface="+mn-ea"/>
              </a:rPr>
              <a:t>DDoS</a:t>
            </a:r>
            <a:r>
              <a:rPr lang="zh-CN" altLang="en-US" sz="2800" kern="0" dirty="0">
                <a:latin typeface="+mn-lt"/>
                <a:ea typeface="+mn-ea"/>
              </a:rPr>
              <a:t>能力和高可用性。</a:t>
            </a:r>
            <a:endParaRPr kumimoji="1" lang="zh-CN" altLang="en-US" sz="2400" b="1" i="0" u="none" strike="noStrike" kern="0" cap="none" spc="0" normalizeH="0" baseline="0" noProof="0" dirty="0">
              <a:ln>
                <a:noFill/>
              </a:ln>
              <a:solidFill>
                <a:schemeClr val="tx1"/>
              </a:solidFill>
              <a:effectLst/>
              <a:uLnTx/>
              <a:uFillTx/>
              <a:latin typeface="+mn-lt"/>
              <a:ea typeface="+mn-ea"/>
            </a:endParaRPr>
          </a:p>
        </p:txBody>
      </p:sp>
      <p:sp>
        <p:nvSpPr>
          <p:cNvPr id="4" name="标题 1"/>
          <p:cNvSpPr txBox="1"/>
          <p:nvPr/>
        </p:nvSpPr>
        <p:spPr bwMode="auto">
          <a:xfrm>
            <a:off x="1262063" y="352425"/>
            <a:ext cx="7500937" cy="68580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4400" b="1" i="0" u="none" strike="noStrike" kern="0" cap="none" spc="0" normalizeH="0" baseline="0" noProof="0" dirty="0">
                <a:ln>
                  <a:noFill/>
                </a:ln>
                <a:solidFill>
                  <a:srgbClr val="3366FF"/>
                </a:solidFill>
                <a:effectLst/>
                <a:uLnTx/>
                <a:uFillTx/>
                <a:latin typeface="+mj-lt"/>
                <a:ea typeface="+mj-ea"/>
                <a:cs typeface="+mj-cs"/>
              </a:rPr>
              <a:t>CDN </a:t>
            </a:r>
            <a:r>
              <a:rPr kumimoji="1" lang="zh-CN" altLang="en-US" sz="4400" b="1" i="0" u="none" strike="noStrike" kern="0" cap="none" spc="0" normalizeH="0" baseline="0" noProof="0" dirty="0">
                <a:ln>
                  <a:noFill/>
                </a:ln>
                <a:solidFill>
                  <a:srgbClr val="3366FF"/>
                </a:solidFill>
                <a:effectLst/>
                <a:uLnTx/>
                <a:uFillTx/>
                <a:latin typeface="+mj-lt"/>
                <a:ea typeface="+mj-ea"/>
                <a:cs typeface="+mj-cs"/>
              </a:rPr>
              <a:t>防护</a:t>
            </a:r>
            <a:endParaRPr kumimoji="1" lang="en-US" sz="4400" b="1" i="0" u="none" strike="noStrike" kern="0" cap="none" spc="0" normalizeH="0" baseline="0" noProof="0" dirty="0">
              <a:ln>
                <a:noFill/>
              </a:ln>
              <a:solidFill>
                <a:srgbClr val="3366FF"/>
              </a:solidFill>
              <a:effectLst/>
              <a:uLnTx/>
              <a:uFillTx/>
              <a:latin typeface="+mj-lt"/>
              <a:ea typeface="+mj-ea"/>
              <a:cs typeface="+mj-cs"/>
            </a:endParaRPr>
          </a:p>
        </p:txBody>
      </p:sp>
      <p:pic>
        <p:nvPicPr>
          <p:cNvPr id="5" name="图片 4" descr="d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045" y="2772092"/>
            <a:ext cx="5712460" cy="339026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dirty="0"/>
              <a:t>作业</a:t>
            </a:r>
          </a:p>
        </p:txBody>
      </p:sp>
      <p:sp>
        <p:nvSpPr>
          <p:cNvPr id="952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95237" name="Rectangle 4"/>
          <p:cNvSpPr>
            <a:spLocks noGrp="1" noChangeArrowheads="1"/>
          </p:cNvSpPr>
          <p:nvPr>
            <p:ph type="body" idx="1"/>
          </p:nvPr>
        </p:nvSpPr>
        <p:spPr>
          <a:xfrm>
            <a:off x="666750" y="1352550"/>
            <a:ext cx="7162800" cy="5257800"/>
          </a:xfrm>
          <a:noFill/>
        </p:spPr>
        <p:txBody>
          <a:bodyPr/>
          <a:lstStyle/>
          <a:p>
            <a:pPr marL="533400" indent="-533400" eaLnBrk="1" hangingPunct="1">
              <a:buFont typeface="Wingdings" panose="05000000000000000000" pitchFamily="2" charset="2"/>
              <a:buChar char="u"/>
            </a:pPr>
            <a:endParaRPr lang="en-US" altLang="zh-CN" sz="2800" dirty="0"/>
          </a:p>
          <a:p>
            <a:pPr marL="533400" indent="-533400" eaLnBrk="1" hangingPunct="1">
              <a:buFont typeface="Wingdings" panose="05000000000000000000" pitchFamily="2" charset="2"/>
              <a:buChar char="u"/>
            </a:pPr>
            <a:r>
              <a:rPr lang="en-US" altLang="zh-CN" sz="2800" dirty="0"/>
              <a:t>1</a:t>
            </a:r>
            <a:r>
              <a:rPr lang="zh-CN" altLang="en-US" sz="2800" dirty="0"/>
              <a:t>什么是</a:t>
            </a:r>
            <a:r>
              <a:rPr lang="en-US" altLang="zh-CN" sz="2800" dirty="0"/>
              <a:t>DoS?</a:t>
            </a:r>
            <a:r>
              <a:rPr lang="zh-CN" altLang="en-US" sz="2800" dirty="0"/>
              <a:t>什么是</a:t>
            </a:r>
            <a:r>
              <a:rPr lang="en-US" altLang="zh-CN" sz="2800" dirty="0"/>
              <a:t>DDoS?</a:t>
            </a:r>
          </a:p>
          <a:p>
            <a:pPr marL="533400" indent="-533400" eaLnBrk="1" hangingPunct="1">
              <a:buFont typeface="Wingdings" panose="05000000000000000000" pitchFamily="2" charset="2"/>
              <a:buChar char="u"/>
            </a:pPr>
            <a:r>
              <a:rPr lang="en-US" sz="2800" dirty="0"/>
              <a:t>2 </a:t>
            </a:r>
            <a:r>
              <a:rPr lang="zh-CN" altLang="en-US" sz="2800" dirty="0"/>
              <a:t>什么是反射式拒绝服务攻击？什么是重定向拒绝服务攻击？</a:t>
            </a:r>
          </a:p>
          <a:p>
            <a:pPr marL="533400" indent="-533400" eaLnBrk="1" hangingPunct="1">
              <a:buFont typeface="Wingdings" panose="05000000000000000000" pitchFamily="2" charset="2"/>
              <a:buChar char="u"/>
            </a:pPr>
            <a:r>
              <a:rPr lang="en-US" altLang="zh-CN" sz="2800" dirty="0"/>
              <a:t>3 </a:t>
            </a:r>
            <a:r>
              <a:rPr lang="zh-CN" altLang="en-US" sz="2800" dirty="0"/>
              <a:t>从攻击原理上讲，</a:t>
            </a:r>
            <a:r>
              <a:rPr lang="en-US" altLang="zh-CN" sz="2800" dirty="0"/>
              <a:t>DoS</a:t>
            </a:r>
            <a:r>
              <a:rPr lang="zh-CN" altLang="en-US" sz="2800" dirty="0"/>
              <a:t>分为哪两种？</a:t>
            </a:r>
          </a:p>
          <a:p>
            <a:pPr marL="533400" indent="-533400" eaLnBrk="1" hangingPunct="1">
              <a:buFont typeface="Wingdings" panose="05000000000000000000" pitchFamily="2" charset="2"/>
              <a:buChar char="u"/>
            </a:pPr>
            <a:r>
              <a:rPr lang="en-US" altLang="zh-CN" sz="2800" dirty="0"/>
              <a:t>4 </a:t>
            </a:r>
            <a:r>
              <a:rPr lang="zh-CN" altLang="en-US" sz="2800" dirty="0"/>
              <a:t>如何防御风暴型拒绝服务攻击？</a:t>
            </a:r>
          </a:p>
          <a:p>
            <a:pPr marL="533400" indent="-533400" eaLnBrk="1" hangingPunct="1"/>
            <a:endParaRPr lang="en-US" altLang="zh-C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Rectangle 2"/>
          <p:cNvSpPr>
            <a:spLocks noChangeArrowheads="1"/>
          </p:cNvSpPr>
          <p:nvPr/>
        </p:nvSpPr>
        <p:spPr bwMode="white">
          <a:xfrm>
            <a:off x="1227138" y="295275"/>
            <a:ext cx="6629400" cy="792163"/>
          </a:xfrm>
          <a:prstGeom prst="rect">
            <a:avLst/>
          </a:prstGeom>
          <a:noFill/>
          <a:ln w="9525">
            <a:noFill/>
            <a:miter lim="800000"/>
          </a:ln>
          <a:effectLst/>
        </p:spPr>
        <p:txBody>
          <a:bodyPr anchor="ctr"/>
          <a:lstStyle/>
          <a:p>
            <a:r>
              <a:rPr lang="zh-CN" altLang="en-US" sz="4000" b="1" dirty="0">
                <a:latin typeface="黑体" panose="02010609060101010101" pitchFamily="49" charset="-122"/>
                <a:ea typeface="黑体" panose="02010609060101010101" pitchFamily="49" charset="-122"/>
              </a:rPr>
              <a:t>分类一：常规分类（</a:t>
            </a:r>
            <a:r>
              <a:rPr lang="en-US" altLang="zh-CN" sz="4000" b="1" dirty="0">
                <a:latin typeface="黑体" panose="02010609060101010101" pitchFamily="49" charset="-122"/>
                <a:ea typeface="黑体" panose="02010609060101010101" pitchFamily="49" charset="-122"/>
              </a:rPr>
              <a:t>3/5</a:t>
            </a:r>
            <a:r>
              <a:rPr lang="zh-CN" altLang="en-US" sz="4000" b="1" dirty="0">
                <a:latin typeface="黑体" panose="02010609060101010101" pitchFamily="49" charset="-122"/>
                <a:ea typeface="黑体" panose="02010609060101010101" pitchFamily="49" charset="-122"/>
              </a:rPr>
              <a:t>）</a:t>
            </a:r>
          </a:p>
        </p:txBody>
      </p:sp>
      <p:sp>
        <p:nvSpPr>
          <p:cNvPr id="327683" name="Text Box 3"/>
          <p:cNvSpPr txBox="1">
            <a:spLocks noChangeArrowheads="1"/>
          </p:cNvSpPr>
          <p:nvPr/>
        </p:nvSpPr>
        <p:spPr bwMode="auto">
          <a:xfrm>
            <a:off x="179388" y="2638425"/>
            <a:ext cx="1612900"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sp>
        <p:nvSpPr>
          <p:cNvPr id="327692" name="Text Box 12"/>
          <p:cNvSpPr txBox="1">
            <a:spLocks noChangeArrowheads="1"/>
          </p:cNvSpPr>
          <p:nvPr/>
        </p:nvSpPr>
        <p:spPr bwMode="auto">
          <a:xfrm>
            <a:off x="250825" y="4597400"/>
            <a:ext cx="2328863" cy="457200"/>
          </a:xfrm>
          <a:prstGeom prst="rect">
            <a:avLst/>
          </a:prstGeom>
          <a:noFill/>
          <a:ln w="9525">
            <a:noFill/>
            <a:miter lim="800000"/>
          </a:ln>
          <a:effectLst/>
        </p:spPr>
        <p:txBody>
          <a:bodyPr wrap="none">
            <a:spAutoFit/>
          </a:bodyPr>
          <a:lstStyle/>
          <a:p>
            <a:r>
              <a:rPr lang="zh-CN" altLang="en-US" sz="2400" b="1">
                <a:solidFill>
                  <a:srgbClr val="000000"/>
                </a:solidFill>
                <a:latin typeface="黑体" panose="02010609060101010101" pitchFamily="49" charset="-122"/>
                <a:ea typeface="黑体" panose="02010609060101010101" pitchFamily="49" charset="-122"/>
              </a:rPr>
              <a:t>按</a:t>
            </a:r>
            <a:r>
              <a:rPr lang="zh-CN" altLang="en-US" sz="2400" b="1">
                <a:solidFill>
                  <a:srgbClr val="FF0000"/>
                </a:solidFill>
                <a:latin typeface="黑体" panose="02010609060101010101" pitchFamily="49" charset="-122"/>
                <a:ea typeface="黑体" panose="02010609060101010101" pitchFamily="49" charset="-122"/>
              </a:rPr>
              <a:t>攻击方式</a:t>
            </a:r>
            <a:r>
              <a:rPr lang="zh-CN" altLang="en-US" sz="2400" b="1">
                <a:solidFill>
                  <a:srgbClr val="000000"/>
                </a:solidFill>
                <a:latin typeface="黑体" panose="02010609060101010101" pitchFamily="49" charset="-122"/>
                <a:ea typeface="黑体" panose="02010609060101010101" pitchFamily="49" charset="-122"/>
              </a:rPr>
              <a:t>来分</a:t>
            </a:r>
          </a:p>
        </p:txBody>
      </p:sp>
      <p:sp>
        <p:nvSpPr>
          <p:cNvPr id="327693" name="Line 13"/>
          <p:cNvSpPr>
            <a:spLocks noChangeShapeType="1"/>
          </p:cNvSpPr>
          <p:nvPr/>
        </p:nvSpPr>
        <p:spPr bwMode="auto">
          <a:xfrm flipV="1">
            <a:off x="1116013" y="3157538"/>
            <a:ext cx="0" cy="1368425"/>
          </a:xfrm>
          <a:prstGeom prst="line">
            <a:avLst/>
          </a:prstGeom>
          <a:noFill/>
          <a:ln w="28575">
            <a:solidFill>
              <a:srgbClr val="000000"/>
            </a:solidFill>
            <a:round/>
            <a:tailEnd type="triangle" w="med" len="med"/>
          </a:ln>
          <a:effectLst/>
        </p:spPr>
        <p:txBody>
          <a:bodyPr/>
          <a:lstStyle/>
          <a:p>
            <a:endParaRPr lang="zh-CN" altLang="en-US"/>
          </a:p>
        </p:txBody>
      </p:sp>
      <p:sp>
        <p:nvSpPr>
          <p:cNvPr id="327694" name="Text Box 14"/>
          <p:cNvSpPr txBox="1">
            <a:spLocks noChangeArrowheads="1"/>
          </p:cNvSpPr>
          <p:nvPr/>
        </p:nvSpPr>
        <p:spPr bwMode="auto">
          <a:xfrm>
            <a:off x="4211638" y="1789113"/>
            <a:ext cx="4651375"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耗尽带宽、内存、</a:t>
            </a:r>
            <a:r>
              <a:rPr lang="en-US" altLang="zh-CN" sz="2800" b="1">
                <a:solidFill>
                  <a:srgbClr val="000000"/>
                </a:solidFill>
                <a:latin typeface="黑体" panose="02010609060101010101" pitchFamily="49" charset="-122"/>
                <a:ea typeface="黑体" panose="02010609060101010101" pitchFamily="49" charset="-122"/>
              </a:rPr>
              <a:t>CPU</a:t>
            </a:r>
            <a:r>
              <a:rPr lang="zh-CN" altLang="en-US" sz="2800" b="1">
                <a:solidFill>
                  <a:srgbClr val="000000"/>
                </a:solidFill>
                <a:latin typeface="黑体" panose="02010609060101010101" pitchFamily="49" charset="-122"/>
                <a:ea typeface="黑体" panose="02010609060101010101" pitchFamily="49" charset="-122"/>
              </a:rPr>
              <a:t>、磁盘</a:t>
            </a:r>
          </a:p>
        </p:txBody>
      </p:sp>
      <p:sp>
        <p:nvSpPr>
          <p:cNvPr id="327695" name="Text Box 15"/>
          <p:cNvSpPr txBox="1">
            <a:spLocks noChangeArrowheads="1"/>
          </p:cNvSpPr>
          <p:nvPr/>
        </p:nvSpPr>
        <p:spPr bwMode="auto">
          <a:xfrm>
            <a:off x="4140200" y="3589338"/>
            <a:ext cx="4113213"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攻击导致</a:t>
            </a:r>
            <a:r>
              <a:rPr lang="zh-CN" altLang="en-US" sz="2800" b="1">
                <a:solidFill>
                  <a:srgbClr val="FF0000"/>
                </a:solidFill>
                <a:latin typeface="黑体" panose="02010609060101010101" pitchFamily="49" charset="-122"/>
                <a:ea typeface="黑体" panose="02010609060101010101" pitchFamily="49" charset="-122"/>
              </a:rPr>
              <a:t>服务崩溃</a:t>
            </a:r>
            <a:r>
              <a:rPr lang="zh-CN" altLang="en-US" sz="2800" b="1">
                <a:solidFill>
                  <a:srgbClr val="000000"/>
                </a:solidFill>
                <a:latin typeface="黑体" panose="02010609060101010101" pitchFamily="49" charset="-122"/>
                <a:ea typeface="黑体" panose="02010609060101010101" pitchFamily="49" charset="-122"/>
              </a:rPr>
              <a:t>或</a:t>
            </a:r>
            <a:r>
              <a:rPr lang="zh-CN" altLang="en-US" sz="2800" b="1">
                <a:solidFill>
                  <a:srgbClr val="FF0000"/>
                </a:solidFill>
                <a:latin typeface="黑体" panose="02010609060101010101" pitchFamily="49" charset="-122"/>
                <a:ea typeface="黑体" panose="02010609060101010101" pitchFamily="49" charset="-122"/>
              </a:rPr>
              <a:t>中止</a:t>
            </a:r>
          </a:p>
        </p:txBody>
      </p:sp>
      <p:grpSp>
        <p:nvGrpSpPr>
          <p:cNvPr id="2" name="Group 18"/>
          <p:cNvGrpSpPr/>
          <p:nvPr/>
        </p:nvGrpSpPr>
        <p:grpSpPr bwMode="auto">
          <a:xfrm>
            <a:off x="1836738" y="1773238"/>
            <a:ext cx="2546350" cy="2319337"/>
            <a:chOff x="1157" y="1515"/>
            <a:chExt cx="1604" cy="1461"/>
          </a:xfrm>
        </p:grpSpPr>
        <p:sp>
          <p:nvSpPr>
            <p:cNvPr id="327685" name="AutoShape 5"/>
            <p:cNvSpPr/>
            <p:nvPr/>
          </p:nvSpPr>
          <p:spPr bwMode="auto">
            <a:xfrm>
              <a:off x="1157" y="1652"/>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327686" name="Text Box 6"/>
            <p:cNvSpPr txBox="1">
              <a:spLocks noChangeArrowheads="1"/>
            </p:cNvSpPr>
            <p:nvPr/>
          </p:nvSpPr>
          <p:spPr bwMode="auto">
            <a:xfrm>
              <a:off x="1520" y="1515"/>
              <a:ext cx="12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资源消耗：</a:t>
              </a:r>
            </a:p>
          </p:txBody>
        </p:sp>
        <p:sp>
          <p:nvSpPr>
            <p:cNvPr id="327687" name="Text Box 7"/>
            <p:cNvSpPr txBox="1">
              <a:spLocks noChangeArrowheads="1"/>
            </p:cNvSpPr>
            <p:nvPr/>
          </p:nvSpPr>
          <p:spPr bwMode="auto">
            <a:xfrm>
              <a:off x="1520" y="2649"/>
              <a:ext cx="12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服务中止：</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27696" name="Text Box 16"/>
            <p:cNvSpPr txBox="1">
              <a:spLocks noChangeArrowheads="1"/>
            </p:cNvSpPr>
            <p:nvPr/>
          </p:nvSpPr>
          <p:spPr bwMode="auto">
            <a:xfrm>
              <a:off x="1519" y="2069"/>
              <a:ext cx="12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物理破坏：</a:t>
              </a:r>
              <a:endParaRPr lang="en-US" altLang="zh-CN" sz="2800" b="1">
                <a:solidFill>
                  <a:srgbClr val="000000"/>
                </a:solidFill>
                <a:latin typeface="Times New Roman" panose="02020603050405020304" pitchFamily="18" charset="0"/>
                <a:ea typeface="黑体" panose="02010609060101010101" pitchFamily="49" charset="-122"/>
              </a:endParaRPr>
            </a:p>
          </p:txBody>
        </p:sp>
      </p:grpSp>
      <p:sp>
        <p:nvSpPr>
          <p:cNvPr id="327697" name="Text Box 17"/>
          <p:cNvSpPr txBox="1">
            <a:spLocks noChangeArrowheads="1"/>
          </p:cNvSpPr>
          <p:nvPr/>
        </p:nvSpPr>
        <p:spPr bwMode="auto">
          <a:xfrm>
            <a:off x="4211638" y="2652713"/>
            <a:ext cx="3398837"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雷击、电流、水火等</a:t>
            </a:r>
            <a:endParaRPr lang="zh-CN" altLang="en-US" sz="2800" b="1">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327694"/>
                                        </p:tgtEl>
                                        <p:attrNameLst>
                                          <p:attrName>style.visibility</p:attrName>
                                        </p:attrNameLst>
                                      </p:cBhvr>
                                      <p:to>
                                        <p:strVal val="visible"/>
                                      </p:to>
                                    </p:set>
                                    <p:animEffect transition="in" filter="diamond(in)">
                                      <p:cBhvr>
                                        <p:cTn id="14" dur="2000"/>
                                        <p:tgtEl>
                                          <p:spTgt spid="327694"/>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27697"/>
                                        </p:tgtEl>
                                        <p:attrNameLst>
                                          <p:attrName>style.visibility</p:attrName>
                                        </p:attrNameLst>
                                      </p:cBhvr>
                                      <p:to>
                                        <p:strVal val="visible"/>
                                      </p:to>
                                    </p:set>
                                    <p:anim calcmode="lin" valueType="num">
                                      <p:cBhvr>
                                        <p:cTn id="19" dur="1000" fill="hold"/>
                                        <p:tgtEl>
                                          <p:spTgt spid="327697"/>
                                        </p:tgtEl>
                                        <p:attrNameLst>
                                          <p:attrName>ppt_w</p:attrName>
                                        </p:attrNameLst>
                                      </p:cBhvr>
                                      <p:tavLst>
                                        <p:tav tm="0">
                                          <p:val>
                                            <p:strVal val="#ppt_w*0.70"/>
                                          </p:val>
                                        </p:tav>
                                        <p:tav tm="100000">
                                          <p:val>
                                            <p:strVal val="#ppt_w"/>
                                          </p:val>
                                        </p:tav>
                                      </p:tavLst>
                                    </p:anim>
                                    <p:anim calcmode="lin" valueType="num">
                                      <p:cBhvr>
                                        <p:cTn id="20" dur="1000" fill="hold"/>
                                        <p:tgtEl>
                                          <p:spTgt spid="327697"/>
                                        </p:tgtEl>
                                        <p:attrNameLst>
                                          <p:attrName>ppt_h</p:attrName>
                                        </p:attrNameLst>
                                      </p:cBhvr>
                                      <p:tavLst>
                                        <p:tav tm="0">
                                          <p:val>
                                            <p:strVal val="#ppt_h"/>
                                          </p:val>
                                        </p:tav>
                                        <p:tav tm="100000">
                                          <p:val>
                                            <p:strVal val="#ppt_h"/>
                                          </p:val>
                                        </p:tav>
                                      </p:tavLst>
                                    </p:anim>
                                    <p:animEffect transition="in" filter="fade">
                                      <p:cBhvr>
                                        <p:cTn id="21" dur="1000"/>
                                        <p:tgtEl>
                                          <p:spTgt spid="327697"/>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327695"/>
                                        </p:tgtEl>
                                        <p:attrNameLst>
                                          <p:attrName>style.visibility</p:attrName>
                                        </p:attrNameLst>
                                      </p:cBhvr>
                                      <p:to>
                                        <p:strVal val="visible"/>
                                      </p:to>
                                    </p:set>
                                    <p:anim calcmode="lin" valueType="num">
                                      <p:cBhvr>
                                        <p:cTn id="26" dur="1000" fill="hold"/>
                                        <p:tgtEl>
                                          <p:spTgt spid="327695"/>
                                        </p:tgtEl>
                                        <p:attrNameLst>
                                          <p:attrName>ppt_w</p:attrName>
                                        </p:attrNameLst>
                                      </p:cBhvr>
                                      <p:tavLst>
                                        <p:tav tm="0">
                                          <p:val>
                                            <p:strVal val="#ppt_w*0.70"/>
                                          </p:val>
                                        </p:tav>
                                        <p:tav tm="100000">
                                          <p:val>
                                            <p:strVal val="#ppt_w"/>
                                          </p:val>
                                        </p:tav>
                                      </p:tavLst>
                                    </p:anim>
                                    <p:anim calcmode="lin" valueType="num">
                                      <p:cBhvr>
                                        <p:cTn id="27" dur="1000" fill="hold"/>
                                        <p:tgtEl>
                                          <p:spTgt spid="327695"/>
                                        </p:tgtEl>
                                        <p:attrNameLst>
                                          <p:attrName>ppt_h</p:attrName>
                                        </p:attrNameLst>
                                      </p:cBhvr>
                                      <p:tavLst>
                                        <p:tav tm="0">
                                          <p:val>
                                            <p:strVal val="#ppt_h"/>
                                          </p:val>
                                        </p:tav>
                                        <p:tav tm="100000">
                                          <p:val>
                                            <p:strVal val="#ppt_h"/>
                                          </p:val>
                                        </p:tav>
                                      </p:tavLst>
                                    </p:anim>
                                    <p:animEffect transition="in" filter="fade">
                                      <p:cBhvr>
                                        <p:cTn id="28" dur="1000"/>
                                        <p:tgtEl>
                                          <p:spTgt spid="327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4" grpId="0"/>
      <p:bldP spid="327695" grpId="0"/>
      <p:bldP spid="32769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0" name="Rectangle 2"/>
          <p:cNvSpPr>
            <a:spLocks noChangeArrowheads="1"/>
          </p:cNvSpPr>
          <p:nvPr/>
        </p:nvSpPr>
        <p:spPr bwMode="white">
          <a:xfrm>
            <a:off x="1265238" y="276225"/>
            <a:ext cx="6629400" cy="792163"/>
          </a:xfrm>
          <a:prstGeom prst="rect">
            <a:avLst/>
          </a:prstGeom>
          <a:noFill/>
          <a:ln w="9525">
            <a:noFill/>
            <a:miter lim="800000"/>
          </a:ln>
          <a:effectLst/>
        </p:spPr>
        <p:txBody>
          <a:bodyPr anchor="ctr"/>
          <a:lstStyle/>
          <a:p>
            <a:r>
              <a:rPr lang="zh-CN" altLang="en-US" sz="4000" b="1" dirty="0">
                <a:latin typeface="黑体" panose="02010609060101010101" pitchFamily="49" charset="-122"/>
                <a:ea typeface="黑体" panose="02010609060101010101" pitchFamily="49" charset="-122"/>
              </a:rPr>
              <a:t>分类一：常规分类（</a:t>
            </a:r>
            <a:r>
              <a:rPr lang="en-US" altLang="zh-CN" sz="4000" b="1" dirty="0">
                <a:latin typeface="黑体" panose="02010609060101010101" pitchFamily="49" charset="-122"/>
                <a:ea typeface="黑体" panose="02010609060101010101" pitchFamily="49" charset="-122"/>
              </a:rPr>
              <a:t>4/5</a:t>
            </a:r>
            <a:r>
              <a:rPr lang="zh-CN" altLang="en-US" sz="4000" b="1" dirty="0">
                <a:latin typeface="黑体" panose="02010609060101010101" pitchFamily="49" charset="-122"/>
                <a:ea typeface="黑体" panose="02010609060101010101" pitchFamily="49" charset="-122"/>
              </a:rPr>
              <a:t>）</a:t>
            </a:r>
          </a:p>
        </p:txBody>
      </p:sp>
      <p:sp>
        <p:nvSpPr>
          <p:cNvPr id="329731" name="Text Box 3"/>
          <p:cNvSpPr txBox="1">
            <a:spLocks noChangeArrowheads="1"/>
          </p:cNvSpPr>
          <p:nvPr/>
        </p:nvSpPr>
        <p:spPr bwMode="auto">
          <a:xfrm>
            <a:off x="179388" y="2638425"/>
            <a:ext cx="1612900"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sp>
        <p:nvSpPr>
          <p:cNvPr id="329732" name="Text Box 4"/>
          <p:cNvSpPr txBox="1">
            <a:spLocks noChangeArrowheads="1"/>
          </p:cNvSpPr>
          <p:nvPr/>
        </p:nvSpPr>
        <p:spPr bwMode="auto">
          <a:xfrm>
            <a:off x="250825" y="4597400"/>
            <a:ext cx="2635250" cy="457200"/>
          </a:xfrm>
          <a:prstGeom prst="rect">
            <a:avLst/>
          </a:prstGeom>
          <a:noFill/>
          <a:ln w="9525">
            <a:noFill/>
            <a:miter lim="800000"/>
          </a:ln>
          <a:effectLst/>
        </p:spPr>
        <p:txBody>
          <a:bodyPr wrap="none">
            <a:spAutoFit/>
          </a:bodyPr>
          <a:lstStyle/>
          <a:p>
            <a:r>
              <a:rPr lang="zh-CN" altLang="en-US" sz="2400" b="1">
                <a:solidFill>
                  <a:srgbClr val="000000"/>
                </a:solidFill>
                <a:latin typeface="黑体" panose="02010609060101010101" pitchFamily="49" charset="-122"/>
                <a:ea typeface="黑体" panose="02010609060101010101" pitchFamily="49" charset="-122"/>
              </a:rPr>
              <a:t>按</a:t>
            </a:r>
            <a:r>
              <a:rPr lang="zh-CN" altLang="en-US" sz="2400" b="1">
                <a:solidFill>
                  <a:srgbClr val="FF0000"/>
                </a:solidFill>
                <a:latin typeface="黑体" panose="02010609060101010101" pitchFamily="49" charset="-122"/>
                <a:ea typeface="黑体" panose="02010609060101010101" pitchFamily="49" charset="-122"/>
              </a:rPr>
              <a:t>受害者类型</a:t>
            </a:r>
            <a:r>
              <a:rPr lang="zh-CN" altLang="en-US" sz="2400" b="1">
                <a:solidFill>
                  <a:srgbClr val="000000"/>
                </a:solidFill>
                <a:latin typeface="黑体" panose="02010609060101010101" pitchFamily="49" charset="-122"/>
                <a:ea typeface="黑体" panose="02010609060101010101" pitchFamily="49" charset="-122"/>
              </a:rPr>
              <a:t>来分</a:t>
            </a:r>
          </a:p>
        </p:txBody>
      </p:sp>
      <p:sp>
        <p:nvSpPr>
          <p:cNvPr id="329733" name="Line 5"/>
          <p:cNvSpPr>
            <a:spLocks noChangeShapeType="1"/>
          </p:cNvSpPr>
          <p:nvPr/>
        </p:nvSpPr>
        <p:spPr bwMode="auto">
          <a:xfrm flipV="1">
            <a:off x="1116013" y="3157538"/>
            <a:ext cx="0" cy="1368425"/>
          </a:xfrm>
          <a:prstGeom prst="line">
            <a:avLst/>
          </a:prstGeom>
          <a:noFill/>
          <a:ln w="28575">
            <a:solidFill>
              <a:srgbClr val="000000"/>
            </a:solidFill>
            <a:round/>
            <a:tailEnd type="triangle" w="med" len="med"/>
          </a:ln>
          <a:effectLst/>
        </p:spPr>
        <p:txBody>
          <a:bodyPr/>
          <a:lstStyle/>
          <a:p>
            <a:endParaRPr lang="zh-CN" altLang="en-US"/>
          </a:p>
        </p:txBody>
      </p:sp>
      <p:sp>
        <p:nvSpPr>
          <p:cNvPr id="329735" name="Text Box 7"/>
          <p:cNvSpPr txBox="1">
            <a:spLocks noChangeArrowheads="1"/>
          </p:cNvSpPr>
          <p:nvPr/>
        </p:nvSpPr>
        <p:spPr bwMode="auto">
          <a:xfrm>
            <a:off x="4643438" y="3573463"/>
            <a:ext cx="3756025"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特定客户不能使用服务</a:t>
            </a:r>
            <a:endParaRPr lang="zh-CN" altLang="en-US" sz="2800" b="1">
              <a:solidFill>
                <a:srgbClr val="FF0000"/>
              </a:solidFill>
              <a:latin typeface="黑体" panose="02010609060101010101" pitchFamily="49" charset="-122"/>
              <a:ea typeface="黑体" panose="02010609060101010101" pitchFamily="49" charset="-122"/>
            </a:endParaRPr>
          </a:p>
        </p:txBody>
      </p:sp>
      <p:grpSp>
        <p:nvGrpSpPr>
          <p:cNvPr id="2" name="Group 14"/>
          <p:cNvGrpSpPr/>
          <p:nvPr/>
        </p:nvGrpSpPr>
        <p:grpSpPr bwMode="auto">
          <a:xfrm>
            <a:off x="1836738" y="1773238"/>
            <a:ext cx="3263900" cy="2319337"/>
            <a:chOff x="1157" y="1117"/>
            <a:chExt cx="2056" cy="1461"/>
          </a:xfrm>
        </p:grpSpPr>
        <p:sp>
          <p:nvSpPr>
            <p:cNvPr id="329737" name="AutoShape 9"/>
            <p:cNvSpPr/>
            <p:nvPr/>
          </p:nvSpPr>
          <p:spPr bwMode="auto">
            <a:xfrm>
              <a:off x="1157" y="1254"/>
              <a:ext cx="317" cy="1179"/>
            </a:xfrm>
            <a:prstGeom prst="leftBrace">
              <a:avLst>
                <a:gd name="adj1" fmla="val 30994"/>
                <a:gd name="adj2" fmla="val 50000"/>
              </a:avLst>
            </a:prstGeom>
            <a:noFill/>
            <a:ln w="28575">
              <a:solidFill>
                <a:srgbClr val="000000"/>
              </a:solidFill>
              <a:round/>
            </a:ln>
            <a:effectLst/>
          </p:spPr>
          <p:txBody>
            <a:bodyPr wrap="none" anchor="ctr"/>
            <a:lstStyle/>
            <a:p>
              <a:endParaRPr lang="zh-CN" altLang="en-US"/>
            </a:p>
          </p:txBody>
        </p:sp>
        <p:sp>
          <p:nvSpPr>
            <p:cNvPr id="329738" name="Text Box 10"/>
            <p:cNvSpPr txBox="1">
              <a:spLocks noChangeArrowheads="1"/>
            </p:cNvSpPr>
            <p:nvPr/>
          </p:nvSpPr>
          <p:spPr bwMode="auto">
            <a:xfrm>
              <a:off x="1520" y="1117"/>
              <a:ext cx="1693"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服务器端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a:t>
              </a:r>
            </a:p>
          </p:txBody>
        </p:sp>
        <p:sp>
          <p:nvSpPr>
            <p:cNvPr id="329739" name="Text Box 11"/>
            <p:cNvSpPr txBox="1">
              <a:spLocks noChangeArrowheads="1"/>
            </p:cNvSpPr>
            <p:nvPr/>
          </p:nvSpPr>
          <p:spPr bwMode="auto">
            <a:xfrm>
              <a:off x="1520" y="2251"/>
              <a:ext cx="1468"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客户端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a:t>
              </a:r>
              <a:endParaRPr lang="en-US" altLang="zh-CN" sz="2800" b="1">
                <a:solidFill>
                  <a:srgbClr val="000000"/>
                </a:solidFill>
                <a:latin typeface="Times New Roman" panose="02020603050405020304" pitchFamily="18" charset="0"/>
                <a:ea typeface="黑体" panose="02010609060101010101" pitchFamily="49" charset="-122"/>
              </a:endParaRPr>
            </a:p>
          </p:txBody>
        </p:sp>
      </p:grpSp>
      <p:sp>
        <p:nvSpPr>
          <p:cNvPr id="329741" name="Text Box 13"/>
          <p:cNvSpPr txBox="1">
            <a:spLocks noChangeArrowheads="1"/>
          </p:cNvSpPr>
          <p:nvPr/>
        </p:nvSpPr>
        <p:spPr bwMode="auto">
          <a:xfrm>
            <a:off x="4932363" y="1773238"/>
            <a:ext cx="3756025"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特定服务不能提供服务</a:t>
            </a:r>
            <a:endParaRPr lang="zh-CN" altLang="en-US" sz="2800" b="1">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29741"/>
                                        </p:tgtEl>
                                        <p:attrNameLst>
                                          <p:attrName>style.visibility</p:attrName>
                                        </p:attrNameLst>
                                      </p:cBhvr>
                                      <p:to>
                                        <p:strVal val="visible"/>
                                      </p:to>
                                    </p:set>
                                    <p:anim calcmode="lin" valueType="num">
                                      <p:cBhvr>
                                        <p:cTn id="14" dur="1000" fill="hold"/>
                                        <p:tgtEl>
                                          <p:spTgt spid="329741"/>
                                        </p:tgtEl>
                                        <p:attrNameLst>
                                          <p:attrName>ppt_w</p:attrName>
                                        </p:attrNameLst>
                                      </p:cBhvr>
                                      <p:tavLst>
                                        <p:tav tm="0">
                                          <p:val>
                                            <p:strVal val="#ppt_w*0.70"/>
                                          </p:val>
                                        </p:tav>
                                        <p:tav tm="100000">
                                          <p:val>
                                            <p:strVal val="#ppt_w"/>
                                          </p:val>
                                        </p:tav>
                                      </p:tavLst>
                                    </p:anim>
                                    <p:anim calcmode="lin" valueType="num">
                                      <p:cBhvr>
                                        <p:cTn id="15" dur="1000" fill="hold"/>
                                        <p:tgtEl>
                                          <p:spTgt spid="329741"/>
                                        </p:tgtEl>
                                        <p:attrNameLst>
                                          <p:attrName>ppt_h</p:attrName>
                                        </p:attrNameLst>
                                      </p:cBhvr>
                                      <p:tavLst>
                                        <p:tav tm="0">
                                          <p:val>
                                            <p:strVal val="#ppt_h"/>
                                          </p:val>
                                        </p:tav>
                                        <p:tav tm="100000">
                                          <p:val>
                                            <p:strVal val="#ppt_h"/>
                                          </p:val>
                                        </p:tav>
                                      </p:tavLst>
                                    </p:anim>
                                    <p:animEffect transition="in" filter="fade">
                                      <p:cBhvr>
                                        <p:cTn id="16" dur="1000"/>
                                        <p:tgtEl>
                                          <p:spTgt spid="329741"/>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29735"/>
                                        </p:tgtEl>
                                        <p:attrNameLst>
                                          <p:attrName>style.visibility</p:attrName>
                                        </p:attrNameLst>
                                      </p:cBhvr>
                                      <p:to>
                                        <p:strVal val="visible"/>
                                      </p:to>
                                    </p:set>
                                    <p:anim calcmode="lin" valueType="num">
                                      <p:cBhvr>
                                        <p:cTn id="21" dur="1000" fill="hold"/>
                                        <p:tgtEl>
                                          <p:spTgt spid="329735"/>
                                        </p:tgtEl>
                                        <p:attrNameLst>
                                          <p:attrName>ppt_w</p:attrName>
                                        </p:attrNameLst>
                                      </p:cBhvr>
                                      <p:tavLst>
                                        <p:tav tm="0">
                                          <p:val>
                                            <p:strVal val="#ppt_w*0.70"/>
                                          </p:val>
                                        </p:tav>
                                        <p:tav tm="100000">
                                          <p:val>
                                            <p:strVal val="#ppt_w"/>
                                          </p:val>
                                        </p:tav>
                                      </p:tavLst>
                                    </p:anim>
                                    <p:anim calcmode="lin" valueType="num">
                                      <p:cBhvr>
                                        <p:cTn id="22" dur="1000" fill="hold"/>
                                        <p:tgtEl>
                                          <p:spTgt spid="329735"/>
                                        </p:tgtEl>
                                        <p:attrNameLst>
                                          <p:attrName>ppt_h</p:attrName>
                                        </p:attrNameLst>
                                      </p:cBhvr>
                                      <p:tavLst>
                                        <p:tav tm="0">
                                          <p:val>
                                            <p:strVal val="#ppt_h"/>
                                          </p:val>
                                        </p:tav>
                                        <p:tav tm="100000">
                                          <p:val>
                                            <p:strVal val="#ppt_h"/>
                                          </p:val>
                                        </p:tav>
                                      </p:tavLst>
                                    </p:anim>
                                    <p:animEffect transition="in" filter="fade">
                                      <p:cBhvr>
                                        <p:cTn id="23" dur="1000"/>
                                        <p:tgtEl>
                                          <p:spTgt spid="329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5" grpId="0"/>
      <p:bldP spid="32974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2"/>
          <p:cNvSpPr>
            <a:spLocks noChangeArrowheads="1"/>
          </p:cNvSpPr>
          <p:nvPr/>
        </p:nvSpPr>
        <p:spPr bwMode="white">
          <a:xfrm>
            <a:off x="1308100" y="304800"/>
            <a:ext cx="6629400" cy="792163"/>
          </a:xfrm>
          <a:prstGeom prst="rect">
            <a:avLst/>
          </a:prstGeom>
          <a:noFill/>
          <a:ln w="9525">
            <a:noFill/>
            <a:miter lim="800000"/>
          </a:ln>
          <a:effectLst/>
        </p:spPr>
        <p:txBody>
          <a:bodyPr anchor="ctr"/>
          <a:lstStyle/>
          <a:p>
            <a:r>
              <a:rPr lang="zh-CN" altLang="en-US" sz="4000" b="1">
                <a:latin typeface="黑体" panose="02010609060101010101" pitchFamily="49" charset="-122"/>
                <a:ea typeface="黑体" panose="02010609060101010101" pitchFamily="49" charset="-122"/>
              </a:rPr>
              <a:t>分类一：常规分类（</a:t>
            </a:r>
            <a:r>
              <a:rPr lang="en-US" altLang="zh-CN" sz="4000" b="1">
                <a:latin typeface="黑体" panose="02010609060101010101" pitchFamily="49" charset="-122"/>
                <a:ea typeface="黑体" panose="02010609060101010101" pitchFamily="49" charset="-122"/>
              </a:rPr>
              <a:t>5/5</a:t>
            </a:r>
            <a:r>
              <a:rPr lang="zh-CN" altLang="en-US" sz="4000" b="1">
                <a:latin typeface="黑体" panose="02010609060101010101" pitchFamily="49" charset="-122"/>
                <a:ea typeface="黑体" panose="02010609060101010101" pitchFamily="49" charset="-122"/>
              </a:rPr>
              <a:t>）</a:t>
            </a:r>
          </a:p>
        </p:txBody>
      </p:sp>
      <p:sp>
        <p:nvSpPr>
          <p:cNvPr id="331779" name="Text Box 3"/>
          <p:cNvSpPr txBox="1">
            <a:spLocks noChangeArrowheads="1"/>
          </p:cNvSpPr>
          <p:nvPr/>
        </p:nvSpPr>
        <p:spPr bwMode="auto">
          <a:xfrm>
            <a:off x="965200" y="1414463"/>
            <a:ext cx="1612900"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sp>
        <p:nvSpPr>
          <p:cNvPr id="331780" name="Text Box 4"/>
          <p:cNvSpPr txBox="1">
            <a:spLocks noChangeArrowheads="1"/>
          </p:cNvSpPr>
          <p:nvPr/>
        </p:nvSpPr>
        <p:spPr bwMode="auto">
          <a:xfrm>
            <a:off x="1109663" y="3068638"/>
            <a:ext cx="4473575" cy="457200"/>
          </a:xfrm>
          <a:prstGeom prst="rect">
            <a:avLst/>
          </a:prstGeom>
          <a:noFill/>
          <a:ln w="9525">
            <a:noFill/>
            <a:miter lim="800000"/>
          </a:ln>
          <a:effectLst/>
        </p:spPr>
        <p:txBody>
          <a:bodyPr wrap="none">
            <a:spAutoFit/>
          </a:bodyPr>
          <a:lstStyle/>
          <a:p>
            <a:r>
              <a:rPr lang="zh-CN" altLang="en-US" sz="2400" b="1">
                <a:solidFill>
                  <a:srgbClr val="000000"/>
                </a:solidFill>
                <a:latin typeface="黑体" panose="02010609060101010101" pitchFamily="49" charset="-122"/>
                <a:ea typeface="黑体" panose="02010609060101010101" pitchFamily="49" charset="-122"/>
              </a:rPr>
              <a:t>按攻击是否</a:t>
            </a:r>
            <a:r>
              <a:rPr lang="zh-CN" altLang="en-US" sz="2400" b="1">
                <a:solidFill>
                  <a:srgbClr val="FF0000"/>
                </a:solidFill>
                <a:latin typeface="黑体" panose="02010609060101010101" pitchFamily="49" charset="-122"/>
                <a:ea typeface="黑体" panose="02010609060101010101" pitchFamily="49" charset="-122"/>
              </a:rPr>
              <a:t>直接针对受害者</a:t>
            </a:r>
            <a:r>
              <a:rPr lang="zh-CN" altLang="en-US" sz="2400" b="1">
                <a:solidFill>
                  <a:srgbClr val="000000"/>
                </a:solidFill>
                <a:latin typeface="黑体" panose="02010609060101010101" pitchFamily="49" charset="-122"/>
                <a:ea typeface="黑体" panose="02010609060101010101" pitchFamily="49" charset="-122"/>
              </a:rPr>
              <a:t>来分</a:t>
            </a:r>
          </a:p>
        </p:txBody>
      </p:sp>
      <p:sp>
        <p:nvSpPr>
          <p:cNvPr id="331781" name="Line 5"/>
          <p:cNvSpPr>
            <a:spLocks noChangeShapeType="1"/>
          </p:cNvSpPr>
          <p:nvPr/>
        </p:nvSpPr>
        <p:spPr bwMode="auto">
          <a:xfrm flipV="1">
            <a:off x="1901825" y="1933575"/>
            <a:ext cx="0" cy="1063625"/>
          </a:xfrm>
          <a:prstGeom prst="line">
            <a:avLst/>
          </a:prstGeom>
          <a:noFill/>
          <a:ln w="28575">
            <a:solidFill>
              <a:srgbClr val="000000"/>
            </a:solidFill>
            <a:round/>
            <a:tailEnd type="triangle" w="med" len="med"/>
          </a:ln>
          <a:effectLst/>
        </p:spPr>
        <p:txBody>
          <a:bodyPr/>
          <a:lstStyle/>
          <a:p>
            <a:endParaRPr lang="zh-CN" altLang="en-US"/>
          </a:p>
        </p:txBody>
      </p:sp>
      <p:sp>
        <p:nvSpPr>
          <p:cNvPr id="331783" name="AutoShape 7"/>
          <p:cNvSpPr/>
          <p:nvPr/>
        </p:nvSpPr>
        <p:spPr bwMode="auto">
          <a:xfrm>
            <a:off x="2622550" y="1196975"/>
            <a:ext cx="574675" cy="1441450"/>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1784" name="Text Box 8"/>
          <p:cNvSpPr txBox="1">
            <a:spLocks noChangeArrowheads="1"/>
          </p:cNvSpPr>
          <p:nvPr/>
        </p:nvSpPr>
        <p:spPr bwMode="auto">
          <a:xfrm>
            <a:off x="3197225" y="981075"/>
            <a:ext cx="1973263"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直接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a:t>
            </a:r>
          </a:p>
        </p:txBody>
      </p:sp>
      <p:sp>
        <p:nvSpPr>
          <p:cNvPr id="331785" name="Text Box 9"/>
          <p:cNvSpPr txBox="1">
            <a:spLocks noChangeArrowheads="1"/>
          </p:cNvSpPr>
          <p:nvPr/>
        </p:nvSpPr>
        <p:spPr bwMode="auto">
          <a:xfrm>
            <a:off x="3198813" y="2349500"/>
            <a:ext cx="1973262"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间接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1787" name="Text Box 11"/>
          <p:cNvSpPr txBox="1">
            <a:spLocks noChangeArrowheads="1"/>
          </p:cNvSpPr>
          <p:nvPr/>
        </p:nvSpPr>
        <p:spPr bwMode="auto">
          <a:xfrm>
            <a:off x="965200" y="4222750"/>
            <a:ext cx="1612900"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a:t>
            </a:r>
          </a:p>
        </p:txBody>
      </p:sp>
      <p:sp>
        <p:nvSpPr>
          <p:cNvPr id="331788" name="Text Box 12"/>
          <p:cNvSpPr txBox="1">
            <a:spLocks noChangeArrowheads="1"/>
          </p:cNvSpPr>
          <p:nvPr/>
        </p:nvSpPr>
        <p:spPr bwMode="auto">
          <a:xfrm>
            <a:off x="1109663" y="5876925"/>
            <a:ext cx="2328862" cy="457200"/>
          </a:xfrm>
          <a:prstGeom prst="rect">
            <a:avLst/>
          </a:prstGeom>
          <a:noFill/>
          <a:ln w="9525">
            <a:noFill/>
            <a:miter lim="800000"/>
          </a:ln>
          <a:effectLst/>
        </p:spPr>
        <p:txBody>
          <a:bodyPr wrap="none">
            <a:spAutoFit/>
          </a:bodyPr>
          <a:lstStyle/>
          <a:p>
            <a:r>
              <a:rPr lang="zh-CN" altLang="en-US" sz="2400" b="1">
                <a:solidFill>
                  <a:srgbClr val="000000"/>
                </a:solidFill>
                <a:latin typeface="黑体" panose="02010609060101010101" pitchFamily="49" charset="-122"/>
                <a:ea typeface="黑体" panose="02010609060101010101" pitchFamily="49" charset="-122"/>
              </a:rPr>
              <a:t>按</a:t>
            </a:r>
            <a:r>
              <a:rPr lang="zh-CN" altLang="en-US" sz="2400" b="1">
                <a:solidFill>
                  <a:srgbClr val="FF0000"/>
                </a:solidFill>
                <a:latin typeface="黑体" panose="02010609060101010101" pitchFamily="49" charset="-122"/>
                <a:ea typeface="黑体" panose="02010609060101010101" pitchFamily="49" charset="-122"/>
              </a:rPr>
              <a:t>攻击地点</a:t>
            </a:r>
            <a:r>
              <a:rPr lang="zh-CN" altLang="en-US" sz="2400" b="1">
                <a:solidFill>
                  <a:srgbClr val="000000"/>
                </a:solidFill>
                <a:latin typeface="黑体" panose="02010609060101010101" pitchFamily="49" charset="-122"/>
                <a:ea typeface="黑体" panose="02010609060101010101" pitchFamily="49" charset="-122"/>
              </a:rPr>
              <a:t>来分</a:t>
            </a:r>
          </a:p>
        </p:txBody>
      </p:sp>
      <p:sp>
        <p:nvSpPr>
          <p:cNvPr id="331789" name="Line 13"/>
          <p:cNvSpPr>
            <a:spLocks noChangeShapeType="1"/>
          </p:cNvSpPr>
          <p:nvPr/>
        </p:nvSpPr>
        <p:spPr bwMode="auto">
          <a:xfrm flipV="1">
            <a:off x="1901825" y="4741863"/>
            <a:ext cx="0" cy="1063625"/>
          </a:xfrm>
          <a:prstGeom prst="line">
            <a:avLst/>
          </a:prstGeom>
          <a:noFill/>
          <a:ln w="28575">
            <a:solidFill>
              <a:srgbClr val="000000"/>
            </a:solidFill>
            <a:round/>
            <a:tailEnd type="triangle" w="med" len="med"/>
          </a:ln>
          <a:effectLst/>
        </p:spPr>
        <p:txBody>
          <a:bodyPr/>
          <a:lstStyle/>
          <a:p>
            <a:endParaRPr lang="zh-CN" altLang="en-US"/>
          </a:p>
        </p:txBody>
      </p:sp>
      <p:sp>
        <p:nvSpPr>
          <p:cNvPr id="331790" name="AutoShape 14"/>
          <p:cNvSpPr/>
          <p:nvPr/>
        </p:nvSpPr>
        <p:spPr bwMode="auto">
          <a:xfrm>
            <a:off x="2622550" y="4005263"/>
            <a:ext cx="574675" cy="1441450"/>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1791" name="Text Box 15"/>
          <p:cNvSpPr txBox="1">
            <a:spLocks noChangeArrowheads="1"/>
          </p:cNvSpPr>
          <p:nvPr/>
        </p:nvSpPr>
        <p:spPr bwMode="auto">
          <a:xfrm>
            <a:off x="3197225" y="3789363"/>
            <a:ext cx="4830763"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本地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：与受害者同处一地</a:t>
            </a:r>
            <a:endParaRPr lang="en-US" altLang="zh-CN" sz="2800" b="1">
              <a:solidFill>
                <a:srgbClr val="000000"/>
              </a:solidFill>
              <a:latin typeface="黑体" panose="02010609060101010101" pitchFamily="49" charset="-122"/>
              <a:ea typeface="黑体" panose="02010609060101010101" pitchFamily="49" charset="-122"/>
            </a:endParaRPr>
          </a:p>
        </p:txBody>
      </p:sp>
      <p:sp>
        <p:nvSpPr>
          <p:cNvPr id="331792" name="Text Box 16"/>
          <p:cNvSpPr txBox="1">
            <a:spLocks noChangeArrowheads="1"/>
          </p:cNvSpPr>
          <p:nvPr/>
        </p:nvSpPr>
        <p:spPr bwMode="auto">
          <a:xfrm>
            <a:off x="3198813" y="5157788"/>
            <a:ext cx="3402012"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远程 </a:t>
            </a:r>
            <a:r>
              <a:rPr lang="en-US" altLang="zh-CN" sz="2800" b="1">
                <a:solidFill>
                  <a:srgbClr val="000000"/>
                </a:solidFill>
                <a:latin typeface="黑体" panose="02010609060101010101" pitchFamily="49" charset="-122"/>
                <a:ea typeface="黑体" panose="02010609060101010101" pitchFamily="49" charset="-122"/>
              </a:rPr>
              <a:t>DoS</a:t>
            </a:r>
            <a:r>
              <a:rPr lang="zh-CN" altLang="en-US" sz="2800" b="1">
                <a:solidFill>
                  <a:srgbClr val="000000"/>
                </a:solidFill>
                <a:latin typeface="黑体" panose="02010609060101010101" pitchFamily="49" charset="-122"/>
                <a:ea typeface="黑体" panose="02010609060101010101" pitchFamily="49" charset="-122"/>
              </a:rPr>
              <a:t>：通过网络</a:t>
            </a:r>
            <a:endParaRPr lang="en-US" altLang="zh-CN" sz="2800" b="1">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p:cNvSpPr>
            <a:spLocks noChangeArrowheads="1"/>
          </p:cNvSpPr>
          <p:nvPr/>
        </p:nvSpPr>
        <p:spPr bwMode="white">
          <a:xfrm>
            <a:off x="1117600" y="180975"/>
            <a:ext cx="7291388" cy="792163"/>
          </a:xfrm>
          <a:prstGeom prst="rect">
            <a:avLst/>
          </a:prstGeom>
          <a:noFill/>
          <a:ln w="9525">
            <a:noFill/>
            <a:miter lim="800000"/>
          </a:ln>
          <a:effectLst/>
        </p:spPr>
        <p:txBody>
          <a:bodyPr anchor="ctr"/>
          <a:lstStyle/>
          <a:p>
            <a:r>
              <a:rPr lang="zh-CN" altLang="en-US" sz="4000" b="1" dirty="0">
                <a:latin typeface="黑体" panose="02010609060101010101" pitchFamily="49" charset="-122"/>
                <a:ea typeface="黑体" panose="02010609060101010101" pitchFamily="49" charset="-122"/>
              </a:rPr>
              <a:t>分类二：研究人员分类（</a:t>
            </a:r>
            <a:r>
              <a:rPr lang="en-US" altLang="zh-CN" sz="4000" b="1" dirty="0">
                <a:latin typeface="黑体" panose="02010609060101010101" pitchFamily="49" charset="-122"/>
                <a:ea typeface="黑体" panose="02010609060101010101" pitchFamily="49" charset="-122"/>
              </a:rPr>
              <a:t>1/6</a:t>
            </a:r>
            <a:r>
              <a:rPr lang="zh-CN" altLang="en-US" sz="4000" b="1" dirty="0">
                <a:latin typeface="黑体" panose="02010609060101010101" pitchFamily="49" charset="-122"/>
                <a:ea typeface="黑体" panose="02010609060101010101" pitchFamily="49" charset="-122"/>
              </a:rPr>
              <a:t>）</a:t>
            </a:r>
          </a:p>
        </p:txBody>
      </p:sp>
      <p:sp>
        <p:nvSpPr>
          <p:cNvPr id="333839" name="Rectangle 15"/>
          <p:cNvSpPr>
            <a:spLocks noGrp="1" noChangeArrowheads="1"/>
          </p:cNvSpPr>
          <p:nvPr>
            <p:ph type="body" idx="1"/>
          </p:nvPr>
        </p:nvSpPr>
        <p:spPr>
          <a:xfrm>
            <a:off x="400050" y="1238250"/>
            <a:ext cx="8229600" cy="2001838"/>
          </a:xfrm>
          <a:noFill/>
        </p:spPr>
        <p:txBody>
          <a:bodyPr/>
          <a:lstStyle/>
          <a:p>
            <a:pPr>
              <a:lnSpc>
                <a:spcPct val="150000"/>
              </a:lnSpc>
            </a:pPr>
            <a:r>
              <a:rPr lang="en-US" altLang="zh-CN" sz="3200" dirty="0"/>
              <a:t>J. </a:t>
            </a:r>
            <a:r>
              <a:rPr lang="en-US" altLang="zh-CN" sz="3200" dirty="0" err="1"/>
              <a:t>Mirkovic</a:t>
            </a:r>
            <a:r>
              <a:rPr lang="en-US" altLang="zh-CN" sz="3200" dirty="0"/>
              <a:t> &amp; P. </a:t>
            </a:r>
            <a:r>
              <a:rPr lang="en-US" altLang="zh-CN" sz="3200" dirty="0" err="1"/>
              <a:t>Reiher</a:t>
            </a:r>
            <a:r>
              <a:rPr lang="zh-CN" altLang="en-US" sz="3200" dirty="0"/>
              <a:t>提出了</a:t>
            </a:r>
            <a:r>
              <a:rPr lang="zh-CN" altLang="en-US" sz="3200" dirty="0">
                <a:solidFill>
                  <a:srgbClr val="FF0000"/>
                </a:solidFill>
              </a:rPr>
              <a:t>拒绝服务攻击的属性分类法</a:t>
            </a:r>
            <a:r>
              <a:rPr lang="zh-CN" altLang="en-US" sz="3200" dirty="0"/>
              <a:t>：</a:t>
            </a:r>
          </a:p>
        </p:txBody>
      </p:sp>
      <p:grpSp>
        <p:nvGrpSpPr>
          <p:cNvPr id="2" name="Group 17"/>
          <p:cNvGrpSpPr/>
          <p:nvPr/>
        </p:nvGrpSpPr>
        <p:grpSpPr bwMode="auto">
          <a:xfrm>
            <a:off x="396875" y="2638425"/>
            <a:ext cx="5207000" cy="2087563"/>
            <a:chOff x="250" y="1626"/>
            <a:chExt cx="3280" cy="1315"/>
          </a:xfrm>
        </p:grpSpPr>
        <p:sp>
          <p:nvSpPr>
            <p:cNvPr id="333833" name="Text Box 9"/>
            <p:cNvSpPr txBox="1">
              <a:spLocks noChangeArrowheads="1"/>
            </p:cNvSpPr>
            <p:nvPr/>
          </p:nvSpPr>
          <p:spPr bwMode="auto">
            <a:xfrm>
              <a:off x="250" y="2080"/>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拒绝服务属性</a:t>
              </a:r>
            </a:p>
          </p:txBody>
        </p:sp>
        <p:sp>
          <p:nvSpPr>
            <p:cNvPr id="333836" name="AutoShape 12"/>
            <p:cNvSpPr/>
            <p:nvPr/>
          </p:nvSpPr>
          <p:spPr bwMode="auto">
            <a:xfrm>
              <a:off x="1702" y="1807"/>
              <a:ext cx="362" cy="998"/>
            </a:xfrm>
            <a:prstGeom prst="leftBrace">
              <a:avLst>
                <a:gd name="adj1" fmla="val 22974"/>
                <a:gd name="adj2" fmla="val 50000"/>
              </a:avLst>
            </a:prstGeom>
            <a:noFill/>
            <a:ln w="28575">
              <a:solidFill>
                <a:srgbClr val="000000"/>
              </a:solidFill>
              <a:round/>
            </a:ln>
            <a:effectLst/>
          </p:spPr>
          <p:txBody>
            <a:bodyPr wrap="none" anchor="ctr"/>
            <a:lstStyle/>
            <a:p>
              <a:endParaRPr lang="zh-CN" altLang="en-US"/>
            </a:p>
          </p:txBody>
        </p:sp>
        <p:sp>
          <p:nvSpPr>
            <p:cNvPr id="333837" name="Text Box 13"/>
            <p:cNvSpPr txBox="1">
              <a:spLocks noChangeArrowheads="1"/>
            </p:cNvSpPr>
            <p:nvPr/>
          </p:nvSpPr>
          <p:spPr bwMode="auto">
            <a:xfrm>
              <a:off x="2064" y="1626"/>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攻击静态属性</a:t>
              </a:r>
            </a:p>
          </p:txBody>
        </p:sp>
        <p:sp>
          <p:nvSpPr>
            <p:cNvPr id="333838" name="Text Box 14"/>
            <p:cNvSpPr txBox="1">
              <a:spLocks noChangeArrowheads="1"/>
            </p:cNvSpPr>
            <p:nvPr/>
          </p:nvSpPr>
          <p:spPr bwMode="auto">
            <a:xfrm>
              <a:off x="2064" y="2125"/>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攻击动态属性</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3840" name="Text Box 16"/>
            <p:cNvSpPr txBox="1">
              <a:spLocks noChangeArrowheads="1"/>
            </p:cNvSpPr>
            <p:nvPr/>
          </p:nvSpPr>
          <p:spPr bwMode="auto">
            <a:xfrm>
              <a:off x="2064" y="2614"/>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攻击交互属性</a:t>
              </a:r>
              <a:endParaRPr lang="en-US" altLang="zh-CN" sz="2800" b="1">
                <a:solidFill>
                  <a:srgbClr val="000000"/>
                </a:solidFill>
                <a:latin typeface="Times New Roman" panose="02020603050405020304" pitchFamily="18" charset="0"/>
                <a:ea typeface="黑体" panose="02010609060101010101" pitchFamily="49" charset="-122"/>
              </a:endParaRPr>
            </a:p>
          </p:txBody>
        </p:sp>
      </p:grpSp>
      <p:sp>
        <p:nvSpPr>
          <p:cNvPr id="333842" name="AutoShape 18"/>
          <p:cNvSpPr>
            <a:spLocks noChangeArrowheads="1"/>
          </p:cNvSpPr>
          <p:nvPr/>
        </p:nvSpPr>
        <p:spPr bwMode="auto">
          <a:xfrm>
            <a:off x="6084888" y="1973263"/>
            <a:ext cx="2663825" cy="1368425"/>
          </a:xfrm>
          <a:prstGeom prst="wedgeRoundRectCallout">
            <a:avLst>
              <a:gd name="adj1" fmla="val -73898"/>
              <a:gd name="adj2" fmla="val 17634"/>
              <a:gd name="adj3" fmla="val 16667"/>
            </a:avLst>
          </a:prstGeom>
          <a:solidFill>
            <a:schemeClr val="accent1"/>
          </a:solidFill>
          <a:ln w="9525">
            <a:solidFill>
              <a:srgbClr val="000000"/>
            </a:solidFill>
            <a:miter lim="800000"/>
          </a:ln>
          <a:effectLst/>
        </p:spPr>
        <p:txBody>
          <a:bodyPr/>
          <a:lstStyle/>
          <a:p>
            <a:r>
              <a:rPr lang="zh-CN" altLang="en-US" sz="2000">
                <a:solidFill>
                  <a:srgbClr val="000000"/>
                </a:solidFill>
                <a:latin typeface="黑体" panose="02010609060101010101" pitchFamily="49" charset="-122"/>
                <a:ea typeface="黑体" panose="02010609060101010101" pitchFamily="49" charset="-122"/>
              </a:rPr>
              <a:t>攻击开始就已确定，在一次连续的攻击中不会再发生改变的属性，攻击的基本属性</a:t>
            </a:r>
          </a:p>
        </p:txBody>
      </p:sp>
      <p:sp>
        <p:nvSpPr>
          <p:cNvPr id="333843" name="AutoShape 19"/>
          <p:cNvSpPr>
            <a:spLocks noChangeArrowheads="1"/>
          </p:cNvSpPr>
          <p:nvPr/>
        </p:nvSpPr>
        <p:spPr bwMode="auto">
          <a:xfrm>
            <a:off x="6227763" y="3414713"/>
            <a:ext cx="2663825" cy="1368425"/>
          </a:xfrm>
          <a:prstGeom prst="wedgeRoundRectCallout">
            <a:avLst>
              <a:gd name="adj1" fmla="val -80690"/>
              <a:gd name="adj2" fmla="val -25523"/>
              <a:gd name="adj3" fmla="val 16667"/>
            </a:avLst>
          </a:prstGeom>
          <a:solidFill>
            <a:schemeClr val="accent1"/>
          </a:solidFill>
          <a:ln w="9525">
            <a:solidFill>
              <a:srgbClr val="000000"/>
            </a:solidFill>
            <a:miter lim="800000"/>
          </a:ln>
          <a:effectLst/>
        </p:spPr>
        <p:txBody>
          <a:bodyPr/>
          <a:lstStyle/>
          <a:p>
            <a:r>
              <a:rPr lang="zh-CN" altLang="en-US" sz="2000">
                <a:solidFill>
                  <a:srgbClr val="000000"/>
                </a:solidFill>
                <a:latin typeface="黑体" panose="02010609060101010101" pitchFamily="49" charset="-122"/>
                <a:ea typeface="黑体" panose="02010609060101010101" pitchFamily="49" charset="-122"/>
              </a:rPr>
              <a:t>攻击过程中可以动态改变的属性，如目标选取、时间选择、使用源地址的方式等</a:t>
            </a:r>
          </a:p>
        </p:txBody>
      </p:sp>
      <p:sp>
        <p:nvSpPr>
          <p:cNvPr id="333844" name="AutoShape 20"/>
          <p:cNvSpPr>
            <a:spLocks noChangeArrowheads="1"/>
          </p:cNvSpPr>
          <p:nvPr/>
        </p:nvSpPr>
        <p:spPr bwMode="auto">
          <a:xfrm>
            <a:off x="5219700" y="4999038"/>
            <a:ext cx="2665413" cy="1368425"/>
          </a:xfrm>
          <a:prstGeom prst="wedgeRoundRectCallout">
            <a:avLst>
              <a:gd name="adj1" fmla="val -59528"/>
              <a:gd name="adj2" fmla="val -74477"/>
              <a:gd name="adj3" fmla="val 16667"/>
            </a:avLst>
          </a:prstGeom>
          <a:solidFill>
            <a:schemeClr val="accent1"/>
          </a:solidFill>
          <a:ln w="9525">
            <a:solidFill>
              <a:srgbClr val="000000"/>
            </a:solidFill>
            <a:miter lim="800000"/>
          </a:ln>
          <a:effectLst/>
        </p:spPr>
        <p:txBody>
          <a:bodyPr/>
          <a:lstStyle/>
          <a:p>
            <a:r>
              <a:rPr lang="zh-CN" altLang="en-US" sz="2000">
                <a:solidFill>
                  <a:srgbClr val="000000"/>
                </a:solidFill>
                <a:latin typeface="黑体" panose="02010609060101010101" pitchFamily="49" charset="-122"/>
                <a:ea typeface="黑体" panose="02010609060101010101" pitchFamily="49" charset="-122"/>
              </a:rPr>
              <a:t>不仅与攻击者相关且与具体受害者的配置、检测与服务能力也有关系的属性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33842"/>
                                        </p:tgtEl>
                                        <p:attrNameLst>
                                          <p:attrName>style.visibility</p:attrName>
                                        </p:attrNameLst>
                                      </p:cBhvr>
                                      <p:to>
                                        <p:strVal val="visible"/>
                                      </p:to>
                                    </p:set>
                                    <p:anim calcmode="lin" valueType="num">
                                      <p:cBhvr>
                                        <p:cTn id="14" dur="1000" fill="hold"/>
                                        <p:tgtEl>
                                          <p:spTgt spid="333842"/>
                                        </p:tgtEl>
                                        <p:attrNameLst>
                                          <p:attrName>ppt_w</p:attrName>
                                        </p:attrNameLst>
                                      </p:cBhvr>
                                      <p:tavLst>
                                        <p:tav tm="0">
                                          <p:val>
                                            <p:strVal val="#ppt_w*0.70"/>
                                          </p:val>
                                        </p:tav>
                                        <p:tav tm="100000">
                                          <p:val>
                                            <p:strVal val="#ppt_w"/>
                                          </p:val>
                                        </p:tav>
                                      </p:tavLst>
                                    </p:anim>
                                    <p:anim calcmode="lin" valueType="num">
                                      <p:cBhvr>
                                        <p:cTn id="15" dur="1000" fill="hold"/>
                                        <p:tgtEl>
                                          <p:spTgt spid="333842"/>
                                        </p:tgtEl>
                                        <p:attrNameLst>
                                          <p:attrName>ppt_h</p:attrName>
                                        </p:attrNameLst>
                                      </p:cBhvr>
                                      <p:tavLst>
                                        <p:tav tm="0">
                                          <p:val>
                                            <p:strVal val="#ppt_h"/>
                                          </p:val>
                                        </p:tav>
                                        <p:tav tm="100000">
                                          <p:val>
                                            <p:strVal val="#ppt_h"/>
                                          </p:val>
                                        </p:tav>
                                      </p:tavLst>
                                    </p:anim>
                                    <p:animEffect transition="in" filter="fade">
                                      <p:cBhvr>
                                        <p:cTn id="16" dur="1000"/>
                                        <p:tgtEl>
                                          <p:spTgt spid="333842"/>
                                        </p:tgtEl>
                                      </p:cBhvr>
                                    </p:animEffect>
                                  </p:childTnLst>
                                  <p:subTnLst>
                                    <p:set>
                                      <p:cBhvr override="childStyle">
                                        <p:cTn dur="1" fill="hold" display="0" masterRel="nextClick" afterEffect="1"/>
                                        <p:tgtEl>
                                          <p:spTgt spid="33384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33843"/>
                                        </p:tgtEl>
                                        <p:attrNameLst>
                                          <p:attrName>style.visibility</p:attrName>
                                        </p:attrNameLst>
                                      </p:cBhvr>
                                      <p:to>
                                        <p:strVal val="visible"/>
                                      </p:to>
                                    </p:set>
                                    <p:anim calcmode="lin" valueType="num">
                                      <p:cBhvr>
                                        <p:cTn id="21" dur="1000" fill="hold"/>
                                        <p:tgtEl>
                                          <p:spTgt spid="333843"/>
                                        </p:tgtEl>
                                        <p:attrNameLst>
                                          <p:attrName>ppt_w</p:attrName>
                                        </p:attrNameLst>
                                      </p:cBhvr>
                                      <p:tavLst>
                                        <p:tav tm="0">
                                          <p:val>
                                            <p:strVal val="#ppt_w*0.70"/>
                                          </p:val>
                                        </p:tav>
                                        <p:tav tm="100000">
                                          <p:val>
                                            <p:strVal val="#ppt_w"/>
                                          </p:val>
                                        </p:tav>
                                      </p:tavLst>
                                    </p:anim>
                                    <p:anim calcmode="lin" valueType="num">
                                      <p:cBhvr>
                                        <p:cTn id="22" dur="1000" fill="hold"/>
                                        <p:tgtEl>
                                          <p:spTgt spid="333843"/>
                                        </p:tgtEl>
                                        <p:attrNameLst>
                                          <p:attrName>ppt_h</p:attrName>
                                        </p:attrNameLst>
                                      </p:cBhvr>
                                      <p:tavLst>
                                        <p:tav tm="0">
                                          <p:val>
                                            <p:strVal val="#ppt_h"/>
                                          </p:val>
                                        </p:tav>
                                        <p:tav tm="100000">
                                          <p:val>
                                            <p:strVal val="#ppt_h"/>
                                          </p:val>
                                        </p:tav>
                                      </p:tavLst>
                                    </p:anim>
                                    <p:animEffect transition="in" filter="fade">
                                      <p:cBhvr>
                                        <p:cTn id="23" dur="1000"/>
                                        <p:tgtEl>
                                          <p:spTgt spid="333843"/>
                                        </p:tgtEl>
                                      </p:cBhvr>
                                    </p:animEffect>
                                  </p:childTnLst>
                                  <p:subTnLst>
                                    <p:set>
                                      <p:cBhvr override="childStyle">
                                        <p:cTn dur="1" fill="hold" display="0" masterRel="nextClick" afterEffect="1"/>
                                        <p:tgtEl>
                                          <p:spTgt spid="33384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33844"/>
                                        </p:tgtEl>
                                        <p:attrNameLst>
                                          <p:attrName>style.visibility</p:attrName>
                                        </p:attrNameLst>
                                      </p:cBhvr>
                                      <p:to>
                                        <p:strVal val="visible"/>
                                      </p:to>
                                    </p:set>
                                    <p:anim calcmode="lin" valueType="num">
                                      <p:cBhvr>
                                        <p:cTn id="28" dur="1000" fill="hold"/>
                                        <p:tgtEl>
                                          <p:spTgt spid="333844"/>
                                        </p:tgtEl>
                                        <p:attrNameLst>
                                          <p:attrName>ppt_w</p:attrName>
                                        </p:attrNameLst>
                                      </p:cBhvr>
                                      <p:tavLst>
                                        <p:tav tm="0">
                                          <p:val>
                                            <p:strVal val="#ppt_w*0.70"/>
                                          </p:val>
                                        </p:tav>
                                        <p:tav tm="100000">
                                          <p:val>
                                            <p:strVal val="#ppt_w"/>
                                          </p:val>
                                        </p:tav>
                                      </p:tavLst>
                                    </p:anim>
                                    <p:anim calcmode="lin" valueType="num">
                                      <p:cBhvr>
                                        <p:cTn id="29" dur="1000" fill="hold"/>
                                        <p:tgtEl>
                                          <p:spTgt spid="333844"/>
                                        </p:tgtEl>
                                        <p:attrNameLst>
                                          <p:attrName>ppt_h</p:attrName>
                                        </p:attrNameLst>
                                      </p:cBhvr>
                                      <p:tavLst>
                                        <p:tav tm="0">
                                          <p:val>
                                            <p:strVal val="#ppt_h"/>
                                          </p:val>
                                        </p:tav>
                                        <p:tav tm="100000">
                                          <p:val>
                                            <p:strVal val="#ppt_h"/>
                                          </p:val>
                                        </p:tav>
                                      </p:tavLst>
                                    </p:anim>
                                    <p:animEffect transition="in" filter="fade">
                                      <p:cBhvr>
                                        <p:cTn id="30" dur="1000"/>
                                        <p:tgtEl>
                                          <p:spTgt spid="333844"/>
                                        </p:tgtEl>
                                      </p:cBhvr>
                                    </p:animEffect>
                                  </p:childTnLst>
                                  <p:subTnLst>
                                    <p:set>
                                      <p:cBhvr override="childStyle">
                                        <p:cTn dur="1" fill="hold" display="0" masterRel="nextClick" afterEffect="1"/>
                                        <p:tgtEl>
                                          <p:spTgt spid="3338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42" grpId="0" animBg="1"/>
      <p:bldP spid="333843" grpId="0" animBg="1"/>
      <p:bldP spid="33384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ChangeArrowheads="1"/>
          </p:cNvSpPr>
          <p:nvPr/>
        </p:nvSpPr>
        <p:spPr bwMode="white">
          <a:xfrm>
            <a:off x="1293813" y="304800"/>
            <a:ext cx="7291387" cy="792163"/>
          </a:xfrm>
          <a:prstGeom prst="rect">
            <a:avLst/>
          </a:prstGeom>
          <a:noFill/>
          <a:ln w="9525">
            <a:noFill/>
            <a:miter lim="800000"/>
          </a:ln>
          <a:effectLst/>
        </p:spPr>
        <p:txBody>
          <a:bodyPr anchor="ctr"/>
          <a:lstStyle/>
          <a:p>
            <a:r>
              <a:rPr lang="zh-CN" altLang="en-US" sz="4000" b="1">
                <a:latin typeface="黑体" panose="02010609060101010101" pitchFamily="49" charset="-122"/>
                <a:ea typeface="黑体" panose="02010609060101010101" pitchFamily="49" charset="-122"/>
              </a:rPr>
              <a:t>分类二：研究人员分类（</a:t>
            </a:r>
            <a:r>
              <a:rPr lang="en-US" altLang="zh-CN" sz="4000" b="1">
                <a:latin typeface="黑体" panose="02010609060101010101" pitchFamily="49" charset="-122"/>
                <a:ea typeface="黑体" panose="02010609060101010101" pitchFamily="49" charset="-122"/>
              </a:rPr>
              <a:t>2/6</a:t>
            </a:r>
            <a:r>
              <a:rPr lang="zh-CN" altLang="en-US" sz="4000" b="1">
                <a:latin typeface="黑体" panose="02010609060101010101" pitchFamily="49" charset="-122"/>
                <a:ea typeface="黑体" panose="02010609060101010101" pitchFamily="49" charset="-122"/>
              </a:rPr>
              <a:t>）</a:t>
            </a:r>
          </a:p>
        </p:txBody>
      </p:sp>
      <p:sp>
        <p:nvSpPr>
          <p:cNvPr id="335875" name="Rectangle 3"/>
          <p:cNvSpPr>
            <a:spLocks noGrp="1" noChangeArrowheads="1"/>
          </p:cNvSpPr>
          <p:nvPr>
            <p:ph type="body" idx="1"/>
          </p:nvPr>
        </p:nvSpPr>
        <p:spPr>
          <a:xfrm>
            <a:off x="361950" y="1123950"/>
            <a:ext cx="8229600" cy="2001838"/>
          </a:xfrm>
          <a:noFill/>
        </p:spPr>
        <p:txBody>
          <a:bodyPr/>
          <a:lstStyle/>
          <a:p>
            <a:pPr>
              <a:lnSpc>
                <a:spcPct val="150000"/>
              </a:lnSpc>
            </a:pPr>
            <a:r>
              <a:rPr lang="en-US" altLang="zh-CN" sz="3200" dirty="0"/>
              <a:t>J. </a:t>
            </a:r>
            <a:r>
              <a:rPr lang="en-US" altLang="zh-CN" sz="3200" dirty="0" err="1"/>
              <a:t>Mirkovic</a:t>
            </a:r>
            <a:r>
              <a:rPr lang="en-US" altLang="zh-CN" sz="3200" dirty="0"/>
              <a:t> &amp; P. </a:t>
            </a:r>
            <a:r>
              <a:rPr lang="en-US" altLang="zh-CN" sz="3200" dirty="0" err="1"/>
              <a:t>Reiher</a:t>
            </a:r>
            <a:r>
              <a:rPr lang="zh-CN" altLang="en-US" sz="3200" dirty="0"/>
              <a:t>提出了</a:t>
            </a:r>
            <a:r>
              <a:rPr lang="zh-CN" altLang="en-US" sz="3200" dirty="0">
                <a:solidFill>
                  <a:srgbClr val="FF0000"/>
                </a:solidFill>
              </a:rPr>
              <a:t>拒绝服务攻击的属性分类法</a:t>
            </a:r>
            <a:r>
              <a:rPr lang="zh-CN" altLang="en-US" sz="3200" dirty="0"/>
              <a:t>：</a:t>
            </a:r>
          </a:p>
        </p:txBody>
      </p:sp>
      <p:grpSp>
        <p:nvGrpSpPr>
          <p:cNvPr id="2" name="Group 15"/>
          <p:cNvGrpSpPr/>
          <p:nvPr/>
        </p:nvGrpSpPr>
        <p:grpSpPr bwMode="auto">
          <a:xfrm>
            <a:off x="-57940" y="2874809"/>
            <a:ext cx="2881312" cy="3008312"/>
            <a:chOff x="249" y="1807"/>
            <a:chExt cx="1815" cy="1895"/>
          </a:xfrm>
        </p:grpSpPr>
        <p:sp>
          <p:nvSpPr>
            <p:cNvPr id="335877" name="Text Box 5"/>
            <p:cNvSpPr txBox="1">
              <a:spLocks noChangeArrowheads="1"/>
            </p:cNvSpPr>
            <p:nvPr/>
          </p:nvSpPr>
          <p:spPr bwMode="auto">
            <a:xfrm>
              <a:off x="249" y="2568"/>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攻击静态属性</a:t>
              </a:r>
            </a:p>
          </p:txBody>
        </p:sp>
        <p:sp>
          <p:nvSpPr>
            <p:cNvPr id="335878" name="AutoShape 6"/>
            <p:cNvSpPr/>
            <p:nvPr/>
          </p:nvSpPr>
          <p:spPr bwMode="auto">
            <a:xfrm>
              <a:off x="1702" y="1807"/>
              <a:ext cx="362" cy="1895"/>
            </a:xfrm>
            <a:prstGeom prst="leftBrace">
              <a:avLst>
                <a:gd name="adj1" fmla="val 43623"/>
                <a:gd name="adj2" fmla="val 50000"/>
              </a:avLst>
            </a:prstGeom>
            <a:noFill/>
            <a:ln w="28575">
              <a:solidFill>
                <a:srgbClr val="000000"/>
              </a:solidFill>
              <a:round/>
            </a:ln>
            <a:effectLst/>
          </p:spPr>
          <p:txBody>
            <a:bodyPr wrap="none" anchor="ctr"/>
            <a:lstStyle/>
            <a:p>
              <a:endParaRPr lang="zh-CN" altLang="en-US"/>
            </a:p>
          </p:txBody>
        </p:sp>
      </p:grpSp>
      <p:sp>
        <p:nvSpPr>
          <p:cNvPr id="335879" name="Text Box 7"/>
          <p:cNvSpPr txBox="1">
            <a:spLocks noChangeArrowheads="1"/>
          </p:cNvSpPr>
          <p:nvPr/>
        </p:nvSpPr>
        <p:spPr bwMode="auto">
          <a:xfrm>
            <a:off x="2823372" y="2532066"/>
            <a:ext cx="2327275" cy="519113"/>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攻击控制模式</a:t>
            </a:r>
          </a:p>
        </p:txBody>
      </p:sp>
      <p:sp>
        <p:nvSpPr>
          <p:cNvPr id="335880" name="Text Box 8"/>
          <p:cNvSpPr txBox="1">
            <a:spLocks noChangeArrowheads="1"/>
          </p:cNvSpPr>
          <p:nvPr/>
        </p:nvSpPr>
        <p:spPr bwMode="auto">
          <a:xfrm>
            <a:off x="2766216" y="3344394"/>
            <a:ext cx="2327275" cy="519112"/>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攻击通信模式</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5881" name="Text Box 9"/>
          <p:cNvSpPr txBox="1">
            <a:spLocks noChangeArrowheads="1"/>
          </p:cNvSpPr>
          <p:nvPr/>
        </p:nvSpPr>
        <p:spPr bwMode="auto">
          <a:xfrm>
            <a:off x="2774238" y="4119408"/>
            <a:ext cx="2327275" cy="519113"/>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攻击技术原理</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5885" name="Text Box 13"/>
          <p:cNvSpPr txBox="1">
            <a:spLocks noChangeArrowheads="1"/>
          </p:cNvSpPr>
          <p:nvPr/>
        </p:nvSpPr>
        <p:spPr bwMode="auto">
          <a:xfrm>
            <a:off x="2894646" y="5082544"/>
            <a:ext cx="1970088" cy="519112"/>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攻击协议层</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5886" name="Text Box 14"/>
          <p:cNvSpPr txBox="1">
            <a:spLocks noChangeArrowheads="1"/>
          </p:cNvSpPr>
          <p:nvPr/>
        </p:nvSpPr>
        <p:spPr bwMode="auto">
          <a:xfrm>
            <a:off x="2894646" y="5734050"/>
            <a:ext cx="1612900" cy="519112"/>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攻击协议</a:t>
            </a:r>
            <a:endParaRPr lang="en-US" altLang="zh-CN" sz="2800" b="1" dirty="0">
              <a:solidFill>
                <a:srgbClr val="000000"/>
              </a:solidFill>
              <a:latin typeface="Times New Roman" panose="02020603050405020304" pitchFamily="18" charset="0"/>
              <a:ea typeface="黑体" panose="02010609060101010101" pitchFamily="49" charset="-122"/>
            </a:endParaRPr>
          </a:p>
        </p:txBody>
      </p:sp>
      <p:grpSp>
        <p:nvGrpSpPr>
          <p:cNvPr id="3" name="Group 20"/>
          <p:cNvGrpSpPr/>
          <p:nvPr/>
        </p:nvGrpSpPr>
        <p:grpSpPr bwMode="auto">
          <a:xfrm>
            <a:off x="4938873" y="1703713"/>
            <a:ext cx="2065338" cy="1290638"/>
            <a:chOff x="3684" y="1435"/>
            <a:chExt cx="1301" cy="813"/>
          </a:xfrm>
        </p:grpSpPr>
        <p:sp>
          <p:nvSpPr>
            <p:cNvPr id="335888" name="AutoShape 16"/>
            <p:cNvSpPr/>
            <p:nvPr/>
          </p:nvSpPr>
          <p:spPr bwMode="auto">
            <a:xfrm>
              <a:off x="3684" y="1585"/>
              <a:ext cx="342" cy="663"/>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5889" name="Text Box 17"/>
            <p:cNvSpPr txBox="1">
              <a:spLocks noChangeArrowheads="1"/>
            </p:cNvSpPr>
            <p:nvPr/>
          </p:nvSpPr>
          <p:spPr bwMode="auto">
            <a:xfrm>
              <a:off x="3953" y="1435"/>
              <a:ext cx="101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直接控制</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5890" name="Text Box 18"/>
            <p:cNvSpPr txBox="1">
              <a:spLocks noChangeArrowheads="1"/>
            </p:cNvSpPr>
            <p:nvPr/>
          </p:nvSpPr>
          <p:spPr bwMode="auto">
            <a:xfrm>
              <a:off x="3969" y="1682"/>
              <a:ext cx="101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间接控制</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5891" name="Text Box 19"/>
            <p:cNvSpPr txBox="1">
              <a:spLocks noChangeArrowheads="1"/>
            </p:cNvSpPr>
            <p:nvPr/>
          </p:nvSpPr>
          <p:spPr bwMode="auto">
            <a:xfrm>
              <a:off x="3969" y="1907"/>
              <a:ext cx="101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自动控制</a:t>
              </a:r>
              <a:endParaRPr lang="en-US" altLang="zh-CN" sz="2800" b="1" dirty="0">
                <a:solidFill>
                  <a:srgbClr val="000000"/>
                </a:solidFill>
                <a:latin typeface="Times New Roman" panose="02020603050405020304" pitchFamily="18" charset="0"/>
                <a:ea typeface="黑体" panose="02010609060101010101" pitchFamily="49" charset="-122"/>
              </a:endParaRPr>
            </a:p>
          </p:txBody>
        </p:sp>
      </p:grpSp>
      <p:grpSp>
        <p:nvGrpSpPr>
          <p:cNvPr id="4" name="Group 21"/>
          <p:cNvGrpSpPr/>
          <p:nvPr/>
        </p:nvGrpSpPr>
        <p:grpSpPr bwMode="auto">
          <a:xfrm>
            <a:off x="6753145" y="2265526"/>
            <a:ext cx="2262187" cy="1873250"/>
            <a:chOff x="3560" y="1207"/>
            <a:chExt cx="1425" cy="1180"/>
          </a:xfrm>
        </p:grpSpPr>
        <p:sp>
          <p:nvSpPr>
            <p:cNvPr id="335894" name="AutoShape 22"/>
            <p:cNvSpPr/>
            <p:nvPr/>
          </p:nvSpPr>
          <p:spPr bwMode="auto">
            <a:xfrm>
              <a:off x="3560" y="1389"/>
              <a:ext cx="362" cy="908"/>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5895" name="Text Box 23"/>
            <p:cNvSpPr txBox="1">
              <a:spLocks noChangeArrowheads="1"/>
            </p:cNvSpPr>
            <p:nvPr/>
          </p:nvSpPr>
          <p:spPr bwMode="auto">
            <a:xfrm>
              <a:off x="3969" y="1207"/>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双向通信</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5896" name="Text Box 24"/>
            <p:cNvSpPr txBox="1">
              <a:spLocks noChangeArrowheads="1"/>
            </p:cNvSpPr>
            <p:nvPr/>
          </p:nvSpPr>
          <p:spPr bwMode="auto">
            <a:xfrm>
              <a:off x="3969" y="1616"/>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单向通信</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5897" name="Text Box 25"/>
            <p:cNvSpPr txBox="1">
              <a:spLocks noChangeArrowheads="1"/>
            </p:cNvSpPr>
            <p:nvPr/>
          </p:nvSpPr>
          <p:spPr bwMode="auto">
            <a:xfrm>
              <a:off x="3969" y="2060"/>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间接通信</a:t>
              </a:r>
              <a:endParaRPr lang="en-US" altLang="zh-CN" sz="2800" b="1">
                <a:solidFill>
                  <a:srgbClr val="000000"/>
                </a:solidFill>
                <a:latin typeface="Times New Roman" panose="02020603050405020304" pitchFamily="18" charset="0"/>
                <a:ea typeface="黑体" panose="02010609060101010101" pitchFamily="49" charset="-122"/>
              </a:endParaRPr>
            </a:p>
          </p:txBody>
        </p:sp>
      </p:grpSp>
      <p:grpSp>
        <p:nvGrpSpPr>
          <p:cNvPr id="5" name="Group 26"/>
          <p:cNvGrpSpPr/>
          <p:nvPr/>
        </p:nvGrpSpPr>
        <p:grpSpPr bwMode="auto">
          <a:xfrm>
            <a:off x="4936008" y="3916681"/>
            <a:ext cx="6411914" cy="1162050"/>
            <a:chOff x="3522" y="1487"/>
            <a:chExt cx="4039" cy="732"/>
          </a:xfrm>
        </p:grpSpPr>
        <p:sp>
          <p:nvSpPr>
            <p:cNvPr id="335899" name="AutoShape 27"/>
            <p:cNvSpPr/>
            <p:nvPr/>
          </p:nvSpPr>
          <p:spPr bwMode="auto">
            <a:xfrm>
              <a:off x="3522" y="1540"/>
              <a:ext cx="318" cy="565"/>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5900" name="Text Box 28"/>
            <p:cNvSpPr txBox="1">
              <a:spLocks noChangeArrowheads="1"/>
            </p:cNvSpPr>
            <p:nvPr/>
          </p:nvSpPr>
          <p:spPr bwMode="auto">
            <a:xfrm>
              <a:off x="3895" y="1487"/>
              <a:ext cx="3043" cy="329"/>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语义攻击（利用目标的漏洞）</a:t>
              </a:r>
            </a:p>
          </p:txBody>
        </p:sp>
        <p:sp>
          <p:nvSpPr>
            <p:cNvPr id="335901" name="Text Box 29"/>
            <p:cNvSpPr txBox="1">
              <a:spLocks noChangeArrowheads="1"/>
            </p:cNvSpPr>
            <p:nvPr/>
          </p:nvSpPr>
          <p:spPr bwMode="auto">
            <a:xfrm>
              <a:off x="3969" y="1616"/>
              <a:ext cx="116" cy="327"/>
            </a:xfrm>
            <a:prstGeom prst="rect">
              <a:avLst/>
            </a:prstGeom>
            <a:noFill/>
            <a:ln w="9525">
              <a:noFill/>
              <a:miter lim="800000"/>
            </a:ln>
            <a:effectLst/>
          </p:spPr>
          <p:txBody>
            <a:bodyPr wrap="none">
              <a:spAutoFit/>
            </a:bodyPr>
            <a:lstStyle/>
            <a:p>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5902" name="Text Box 30"/>
            <p:cNvSpPr txBox="1">
              <a:spLocks noChangeArrowheads="1"/>
            </p:cNvSpPr>
            <p:nvPr/>
          </p:nvSpPr>
          <p:spPr bwMode="auto">
            <a:xfrm>
              <a:off x="3843" y="1890"/>
              <a:ext cx="3718" cy="329"/>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暴力攻击（不需要知道目标的漏洞）</a:t>
              </a:r>
            </a:p>
          </p:txBody>
        </p:sp>
      </p:grpSp>
      <p:grpSp>
        <p:nvGrpSpPr>
          <p:cNvPr id="6" name="Group 31"/>
          <p:cNvGrpSpPr/>
          <p:nvPr/>
        </p:nvGrpSpPr>
        <p:grpSpPr bwMode="auto">
          <a:xfrm>
            <a:off x="9805037" y="4833938"/>
            <a:ext cx="3333750" cy="1873250"/>
            <a:chOff x="3560" y="1207"/>
            <a:chExt cx="2100" cy="1180"/>
          </a:xfrm>
        </p:grpSpPr>
        <p:sp>
          <p:nvSpPr>
            <p:cNvPr id="335904" name="AutoShape 32"/>
            <p:cNvSpPr/>
            <p:nvPr/>
          </p:nvSpPr>
          <p:spPr bwMode="auto">
            <a:xfrm>
              <a:off x="3560" y="1389"/>
              <a:ext cx="362" cy="908"/>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5905" name="Text Box 33"/>
            <p:cNvSpPr txBox="1">
              <a:spLocks noChangeArrowheads="1"/>
            </p:cNvSpPr>
            <p:nvPr/>
          </p:nvSpPr>
          <p:spPr bwMode="auto">
            <a:xfrm>
              <a:off x="3969" y="1207"/>
              <a:ext cx="12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数据链路层</a:t>
              </a:r>
              <a:endParaRPr lang="zh-CN" altLang="en-US" sz="2800" b="1">
                <a:solidFill>
                  <a:srgbClr val="000000"/>
                </a:solidFill>
                <a:latin typeface="Times New Roman" panose="02020603050405020304" pitchFamily="18" charset="0"/>
                <a:ea typeface="黑体" panose="02010609060101010101" pitchFamily="49" charset="-122"/>
              </a:endParaRPr>
            </a:p>
          </p:txBody>
        </p:sp>
        <p:sp>
          <p:nvSpPr>
            <p:cNvPr id="335906" name="Text Box 34"/>
            <p:cNvSpPr txBox="1">
              <a:spLocks noChangeArrowheads="1"/>
            </p:cNvSpPr>
            <p:nvPr/>
          </p:nvSpPr>
          <p:spPr bwMode="auto">
            <a:xfrm>
              <a:off x="3969" y="1616"/>
              <a:ext cx="7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网络层</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5907" name="Text Box 35"/>
            <p:cNvSpPr txBox="1">
              <a:spLocks noChangeArrowheads="1"/>
            </p:cNvSpPr>
            <p:nvPr/>
          </p:nvSpPr>
          <p:spPr bwMode="auto">
            <a:xfrm>
              <a:off x="3969" y="2060"/>
              <a:ext cx="16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运输层和应用层</a:t>
              </a:r>
              <a:endParaRPr lang="en-US" altLang="zh-CN" sz="2800" b="1">
                <a:solidFill>
                  <a:srgbClr val="000000"/>
                </a:solidFill>
                <a:latin typeface="Times New Roman" panose="02020603050405020304" pitchFamily="18" charset="0"/>
                <a:ea typeface="黑体" panose="02010609060101010101" pitchFamily="49" charset="-122"/>
              </a:endParaRPr>
            </a:p>
          </p:txBody>
        </p:sp>
      </p:grpSp>
      <p:sp>
        <p:nvSpPr>
          <p:cNvPr id="335908" name="Text Box 36"/>
          <p:cNvSpPr txBox="1">
            <a:spLocks noChangeArrowheads="1"/>
          </p:cNvSpPr>
          <p:nvPr/>
        </p:nvSpPr>
        <p:spPr bwMode="auto">
          <a:xfrm>
            <a:off x="4773612" y="5770563"/>
            <a:ext cx="3944937" cy="519113"/>
          </a:xfrm>
          <a:prstGeom prst="rect">
            <a:avLst/>
          </a:prstGeom>
          <a:noFill/>
          <a:ln w="9525">
            <a:noFill/>
            <a:miter lim="800000"/>
          </a:ln>
          <a:effectLst/>
        </p:spPr>
        <p:txBody>
          <a:bodyPr wrap="none">
            <a:spAutoFit/>
          </a:bodyPr>
          <a:lstStyle/>
          <a:p>
            <a:r>
              <a:rPr lang="en-US" altLang="zh-CN" sz="2800" b="1" dirty="0">
                <a:solidFill>
                  <a:srgbClr val="000000"/>
                </a:solidFill>
                <a:latin typeface="黑体" panose="02010609060101010101" pitchFamily="49" charset="-122"/>
                <a:ea typeface="黑体" panose="02010609060101010101" pitchFamily="49" charset="-122"/>
              </a:rPr>
              <a:t>SMTP</a:t>
            </a:r>
            <a:r>
              <a:rPr lang="zh-CN" altLang="en-US" sz="2800" b="1" dirty="0">
                <a:solidFill>
                  <a:srgbClr val="000000"/>
                </a:solidFill>
                <a:latin typeface="黑体" panose="02010609060101010101" pitchFamily="49" charset="-122"/>
                <a:ea typeface="黑体" panose="02010609060101010101" pitchFamily="49" charset="-122"/>
              </a:rPr>
              <a:t>、</a:t>
            </a:r>
            <a:r>
              <a:rPr lang="en-US" altLang="zh-CN" sz="2800" b="1" dirty="0">
                <a:solidFill>
                  <a:srgbClr val="000000"/>
                </a:solidFill>
                <a:latin typeface="黑体" panose="02010609060101010101" pitchFamily="49" charset="-122"/>
                <a:ea typeface="黑体" panose="02010609060101010101" pitchFamily="49" charset="-122"/>
              </a:rPr>
              <a:t>ICMP</a:t>
            </a:r>
            <a:r>
              <a:rPr lang="zh-CN" altLang="en-US" sz="2800" b="1" dirty="0">
                <a:solidFill>
                  <a:srgbClr val="000000"/>
                </a:solidFill>
                <a:latin typeface="黑体" panose="02010609060101010101" pitchFamily="49" charset="-122"/>
                <a:ea typeface="黑体" panose="02010609060101010101" pitchFamily="49" charset="-122"/>
              </a:rPr>
              <a:t>、</a:t>
            </a:r>
            <a:r>
              <a:rPr lang="en-US" altLang="zh-CN" sz="2800" b="1" dirty="0">
                <a:solidFill>
                  <a:srgbClr val="000000"/>
                </a:solidFill>
                <a:latin typeface="黑体" panose="02010609060101010101" pitchFamily="49" charset="-122"/>
                <a:ea typeface="黑体" panose="02010609060101010101" pitchFamily="49" charset="-122"/>
              </a:rPr>
              <a:t>IP</a:t>
            </a:r>
            <a:r>
              <a:rPr lang="zh-CN" altLang="en-US" sz="2800" b="1" dirty="0">
                <a:solidFill>
                  <a:srgbClr val="000000"/>
                </a:solidFill>
                <a:latin typeface="黑体" panose="02010609060101010101" pitchFamily="49" charset="-122"/>
                <a:ea typeface="黑体" panose="02010609060101010101" pitchFamily="49" charset="-122"/>
              </a:rPr>
              <a:t>、</a:t>
            </a:r>
            <a:r>
              <a:rPr lang="en-US" altLang="zh-CN" sz="2800" b="1" dirty="0">
                <a:solidFill>
                  <a:srgbClr val="000000"/>
                </a:solidFill>
                <a:latin typeface="黑体" panose="02010609060101010101" pitchFamily="49" charset="-122"/>
                <a:ea typeface="黑体" panose="02010609060101010101" pitchFamily="49" charset="-122"/>
              </a:rPr>
              <a:t>TCP</a:t>
            </a:r>
            <a:r>
              <a:rPr lang="zh-CN" altLang="en-US" sz="2800" b="1" dirty="0">
                <a:solidFill>
                  <a:srgbClr val="000000"/>
                </a:solidFill>
                <a:latin typeface="黑体" panose="02010609060101010101" pitchFamily="49" charset="-122"/>
                <a:ea typeface="黑体" panose="02010609060101010101" pitchFamily="49" charset="-122"/>
              </a:rPr>
              <a:t>等</a:t>
            </a:r>
            <a:endParaRPr lang="zh-CN" altLang="en-US" sz="28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5879"/>
                                        </p:tgtEl>
                                        <p:attrNameLst>
                                          <p:attrName>style.visibility</p:attrName>
                                        </p:attrNameLst>
                                      </p:cBhvr>
                                      <p:to>
                                        <p:strVal val="visible"/>
                                      </p:to>
                                    </p:set>
                                    <p:anim calcmode="lin" valueType="num">
                                      <p:cBhvr additive="base">
                                        <p:cTn id="7" dur="500" fill="hold"/>
                                        <p:tgtEl>
                                          <p:spTgt spid="335879"/>
                                        </p:tgtEl>
                                        <p:attrNameLst>
                                          <p:attrName>ppt_x</p:attrName>
                                        </p:attrNameLst>
                                      </p:cBhvr>
                                      <p:tavLst>
                                        <p:tav tm="0">
                                          <p:val>
                                            <p:strVal val="#ppt_x"/>
                                          </p:val>
                                        </p:tav>
                                        <p:tav tm="100000">
                                          <p:val>
                                            <p:strVal val="#ppt_x"/>
                                          </p:val>
                                        </p:tav>
                                      </p:tavLst>
                                    </p:anim>
                                    <p:anim calcmode="lin" valueType="num">
                                      <p:cBhvr additive="base">
                                        <p:cTn id="8" dur="500" fill="hold"/>
                                        <p:tgtEl>
                                          <p:spTgt spid="3358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5880"/>
                                        </p:tgtEl>
                                        <p:attrNameLst>
                                          <p:attrName>style.visibility</p:attrName>
                                        </p:attrNameLst>
                                      </p:cBhvr>
                                      <p:to>
                                        <p:strVal val="visible"/>
                                      </p:to>
                                    </p:set>
                                    <p:anim calcmode="lin" valueType="num">
                                      <p:cBhvr additive="base">
                                        <p:cTn id="13" dur="500" fill="hold"/>
                                        <p:tgtEl>
                                          <p:spTgt spid="335880"/>
                                        </p:tgtEl>
                                        <p:attrNameLst>
                                          <p:attrName>ppt_x</p:attrName>
                                        </p:attrNameLst>
                                      </p:cBhvr>
                                      <p:tavLst>
                                        <p:tav tm="0">
                                          <p:val>
                                            <p:strVal val="#ppt_x"/>
                                          </p:val>
                                        </p:tav>
                                        <p:tav tm="100000">
                                          <p:val>
                                            <p:strVal val="#ppt_x"/>
                                          </p:val>
                                        </p:tav>
                                      </p:tavLst>
                                    </p:anim>
                                    <p:anim calcmode="lin" valueType="num">
                                      <p:cBhvr additive="base">
                                        <p:cTn id="14" dur="500" fill="hold"/>
                                        <p:tgtEl>
                                          <p:spTgt spid="3358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5881"/>
                                        </p:tgtEl>
                                        <p:attrNameLst>
                                          <p:attrName>style.visibility</p:attrName>
                                        </p:attrNameLst>
                                      </p:cBhvr>
                                      <p:to>
                                        <p:strVal val="visible"/>
                                      </p:to>
                                    </p:set>
                                    <p:anim calcmode="lin" valueType="num">
                                      <p:cBhvr additive="base">
                                        <p:cTn id="19" dur="500" fill="hold"/>
                                        <p:tgtEl>
                                          <p:spTgt spid="335881"/>
                                        </p:tgtEl>
                                        <p:attrNameLst>
                                          <p:attrName>ppt_x</p:attrName>
                                        </p:attrNameLst>
                                      </p:cBhvr>
                                      <p:tavLst>
                                        <p:tav tm="0">
                                          <p:val>
                                            <p:strVal val="#ppt_x"/>
                                          </p:val>
                                        </p:tav>
                                        <p:tav tm="100000">
                                          <p:val>
                                            <p:strVal val="#ppt_x"/>
                                          </p:val>
                                        </p:tav>
                                      </p:tavLst>
                                    </p:anim>
                                    <p:anim calcmode="lin" valueType="num">
                                      <p:cBhvr additive="base">
                                        <p:cTn id="20" dur="500" fill="hold"/>
                                        <p:tgtEl>
                                          <p:spTgt spid="3358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5885"/>
                                        </p:tgtEl>
                                        <p:attrNameLst>
                                          <p:attrName>style.visibility</p:attrName>
                                        </p:attrNameLst>
                                      </p:cBhvr>
                                      <p:to>
                                        <p:strVal val="visible"/>
                                      </p:to>
                                    </p:set>
                                    <p:anim calcmode="lin" valueType="num">
                                      <p:cBhvr additive="base">
                                        <p:cTn id="25" dur="500" fill="hold"/>
                                        <p:tgtEl>
                                          <p:spTgt spid="335885"/>
                                        </p:tgtEl>
                                        <p:attrNameLst>
                                          <p:attrName>ppt_x</p:attrName>
                                        </p:attrNameLst>
                                      </p:cBhvr>
                                      <p:tavLst>
                                        <p:tav tm="0">
                                          <p:val>
                                            <p:strVal val="#ppt_x"/>
                                          </p:val>
                                        </p:tav>
                                        <p:tav tm="100000">
                                          <p:val>
                                            <p:strVal val="#ppt_x"/>
                                          </p:val>
                                        </p:tav>
                                      </p:tavLst>
                                    </p:anim>
                                    <p:anim calcmode="lin" valueType="num">
                                      <p:cBhvr additive="base">
                                        <p:cTn id="26" dur="500" fill="hold"/>
                                        <p:tgtEl>
                                          <p:spTgt spid="33588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5886"/>
                                        </p:tgtEl>
                                        <p:attrNameLst>
                                          <p:attrName>style.visibility</p:attrName>
                                        </p:attrNameLst>
                                      </p:cBhvr>
                                      <p:to>
                                        <p:strVal val="visible"/>
                                      </p:to>
                                    </p:set>
                                    <p:anim calcmode="lin" valueType="num">
                                      <p:cBhvr additive="base">
                                        <p:cTn id="31" dur="500" fill="hold"/>
                                        <p:tgtEl>
                                          <p:spTgt spid="335886"/>
                                        </p:tgtEl>
                                        <p:attrNameLst>
                                          <p:attrName>ppt_x</p:attrName>
                                        </p:attrNameLst>
                                      </p:cBhvr>
                                      <p:tavLst>
                                        <p:tav tm="0">
                                          <p:val>
                                            <p:strVal val="#ppt_x"/>
                                          </p:val>
                                        </p:tav>
                                        <p:tav tm="100000">
                                          <p:val>
                                            <p:strVal val="#ppt_x"/>
                                          </p:val>
                                        </p:tav>
                                      </p:tavLst>
                                    </p:anim>
                                    <p:anim calcmode="lin" valueType="num">
                                      <p:cBhvr additive="base">
                                        <p:cTn id="32" dur="500" fill="hold"/>
                                        <p:tgtEl>
                                          <p:spTgt spid="33588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9" grpId="0"/>
      <p:bldP spid="335880" grpId="0"/>
      <p:bldP spid="335881" grpId="0"/>
      <p:bldP spid="335885" grpId="0"/>
      <p:bldP spid="33588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p:cNvSpPr>
            <a:spLocks noChangeArrowheads="1"/>
          </p:cNvSpPr>
          <p:nvPr/>
        </p:nvSpPr>
        <p:spPr bwMode="white">
          <a:xfrm>
            <a:off x="1189038" y="285750"/>
            <a:ext cx="7291387" cy="792163"/>
          </a:xfrm>
          <a:prstGeom prst="rect">
            <a:avLst/>
          </a:prstGeom>
          <a:noFill/>
          <a:ln w="9525">
            <a:noFill/>
            <a:miter lim="800000"/>
          </a:ln>
          <a:effectLst/>
        </p:spPr>
        <p:txBody>
          <a:bodyPr anchor="ctr"/>
          <a:lstStyle/>
          <a:p>
            <a:r>
              <a:rPr lang="zh-CN" altLang="en-US" sz="4000" b="1" dirty="0">
                <a:latin typeface="黑体" panose="02010609060101010101" pitchFamily="49" charset="-122"/>
                <a:ea typeface="黑体" panose="02010609060101010101" pitchFamily="49" charset="-122"/>
              </a:rPr>
              <a:t>分类二：研究人员分类（</a:t>
            </a:r>
            <a:r>
              <a:rPr lang="en-US" altLang="zh-CN" sz="4000" b="1" dirty="0">
                <a:latin typeface="黑体" panose="02010609060101010101" pitchFamily="49" charset="-122"/>
                <a:ea typeface="黑体" panose="02010609060101010101" pitchFamily="49" charset="-122"/>
              </a:rPr>
              <a:t>3/6</a:t>
            </a:r>
            <a:r>
              <a:rPr lang="zh-CN" altLang="en-US" sz="4000" b="1" dirty="0">
                <a:latin typeface="黑体" panose="02010609060101010101" pitchFamily="49" charset="-122"/>
                <a:ea typeface="黑体" panose="02010609060101010101" pitchFamily="49" charset="-122"/>
              </a:rPr>
              <a:t>）</a:t>
            </a:r>
          </a:p>
        </p:txBody>
      </p:sp>
      <p:sp>
        <p:nvSpPr>
          <p:cNvPr id="337923" name="Rectangle 3"/>
          <p:cNvSpPr>
            <a:spLocks noGrp="1" noChangeArrowheads="1"/>
          </p:cNvSpPr>
          <p:nvPr>
            <p:ph type="body" idx="1"/>
          </p:nvPr>
        </p:nvSpPr>
        <p:spPr>
          <a:xfrm>
            <a:off x="342900" y="1143000"/>
            <a:ext cx="8229600" cy="1282700"/>
          </a:xfrm>
          <a:noFill/>
        </p:spPr>
        <p:txBody>
          <a:bodyPr/>
          <a:lstStyle/>
          <a:p>
            <a:pPr>
              <a:lnSpc>
                <a:spcPct val="150000"/>
              </a:lnSpc>
            </a:pPr>
            <a:r>
              <a:rPr lang="en-US" altLang="zh-CN" sz="3200" dirty="0"/>
              <a:t>J. </a:t>
            </a:r>
            <a:r>
              <a:rPr lang="en-US" altLang="zh-CN" sz="3200" dirty="0" err="1"/>
              <a:t>Mirkovic</a:t>
            </a:r>
            <a:r>
              <a:rPr lang="en-US" altLang="zh-CN" sz="3200" dirty="0"/>
              <a:t> &amp; P. </a:t>
            </a:r>
            <a:r>
              <a:rPr lang="en-US" altLang="zh-CN" sz="3200" dirty="0" err="1"/>
              <a:t>Reiher</a:t>
            </a:r>
            <a:r>
              <a:rPr lang="zh-CN" altLang="en-US" sz="3200" dirty="0"/>
              <a:t>提出了</a:t>
            </a:r>
            <a:r>
              <a:rPr lang="zh-CN" altLang="en-US" sz="3200" dirty="0">
                <a:solidFill>
                  <a:srgbClr val="FF0000"/>
                </a:solidFill>
              </a:rPr>
              <a:t>拒绝服务攻击的属性分类法</a:t>
            </a:r>
            <a:r>
              <a:rPr lang="zh-CN" altLang="en-US" sz="3200" dirty="0"/>
              <a:t>：</a:t>
            </a:r>
          </a:p>
        </p:txBody>
      </p:sp>
      <p:grpSp>
        <p:nvGrpSpPr>
          <p:cNvPr id="2" name="Group 4"/>
          <p:cNvGrpSpPr/>
          <p:nvPr/>
        </p:nvGrpSpPr>
        <p:grpSpPr bwMode="auto">
          <a:xfrm>
            <a:off x="107950" y="2779712"/>
            <a:ext cx="2881313" cy="3498215"/>
            <a:chOff x="249" y="1807"/>
            <a:chExt cx="1815" cy="1895"/>
          </a:xfrm>
        </p:grpSpPr>
        <p:sp>
          <p:nvSpPr>
            <p:cNvPr id="337925" name="Text Box 5"/>
            <p:cNvSpPr txBox="1">
              <a:spLocks noChangeArrowheads="1"/>
            </p:cNvSpPr>
            <p:nvPr/>
          </p:nvSpPr>
          <p:spPr bwMode="auto">
            <a:xfrm>
              <a:off x="249" y="2568"/>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攻击动态属性</a:t>
              </a:r>
            </a:p>
          </p:txBody>
        </p:sp>
        <p:sp>
          <p:nvSpPr>
            <p:cNvPr id="337926" name="AutoShape 6"/>
            <p:cNvSpPr/>
            <p:nvPr/>
          </p:nvSpPr>
          <p:spPr bwMode="auto">
            <a:xfrm>
              <a:off x="1702" y="1807"/>
              <a:ext cx="362" cy="1895"/>
            </a:xfrm>
            <a:prstGeom prst="leftBrace">
              <a:avLst>
                <a:gd name="adj1" fmla="val 43623"/>
                <a:gd name="adj2" fmla="val 50000"/>
              </a:avLst>
            </a:prstGeom>
            <a:noFill/>
            <a:ln w="28575">
              <a:solidFill>
                <a:srgbClr val="000000"/>
              </a:solidFill>
              <a:round/>
            </a:ln>
            <a:effectLst/>
          </p:spPr>
          <p:txBody>
            <a:bodyPr wrap="none" anchor="ctr"/>
            <a:lstStyle/>
            <a:p>
              <a:endParaRPr lang="zh-CN" altLang="en-US"/>
            </a:p>
          </p:txBody>
        </p:sp>
      </p:grpSp>
      <p:sp>
        <p:nvSpPr>
          <p:cNvPr id="337927" name="Text Box 7"/>
          <p:cNvSpPr txBox="1">
            <a:spLocks noChangeArrowheads="1"/>
          </p:cNvSpPr>
          <p:nvPr/>
        </p:nvSpPr>
        <p:spPr bwMode="auto">
          <a:xfrm>
            <a:off x="2843213" y="2492375"/>
            <a:ext cx="2684462"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攻击源地址类型</a:t>
            </a:r>
          </a:p>
        </p:txBody>
      </p:sp>
      <p:sp>
        <p:nvSpPr>
          <p:cNvPr id="337929" name="Text Box 9"/>
          <p:cNvSpPr txBox="1">
            <a:spLocks noChangeArrowheads="1"/>
          </p:cNvSpPr>
          <p:nvPr/>
        </p:nvSpPr>
        <p:spPr bwMode="auto">
          <a:xfrm>
            <a:off x="2771775" y="4060825"/>
            <a:ext cx="3398838"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攻击数据包生成模式</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31" name="Text Box 11"/>
          <p:cNvSpPr txBox="1">
            <a:spLocks noChangeArrowheads="1"/>
          </p:cNvSpPr>
          <p:nvPr/>
        </p:nvSpPr>
        <p:spPr bwMode="auto">
          <a:xfrm>
            <a:off x="2989263" y="5861050"/>
            <a:ext cx="2327275" cy="519112"/>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攻击目标类型</a:t>
            </a:r>
            <a:endParaRPr lang="zh-CN" altLang="en-US" sz="2800" b="1" dirty="0">
              <a:solidFill>
                <a:srgbClr val="000000"/>
              </a:solidFill>
              <a:latin typeface="Times New Roman" panose="02020603050405020304" pitchFamily="18" charset="0"/>
              <a:ea typeface="黑体" panose="02010609060101010101" pitchFamily="49" charset="-122"/>
            </a:endParaRPr>
          </a:p>
        </p:txBody>
      </p:sp>
      <p:grpSp>
        <p:nvGrpSpPr>
          <p:cNvPr id="3" name="Group 12"/>
          <p:cNvGrpSpPr/>
          <p:nvPr/>
        </p:nvGrpSpPr>
        <p:grpSpPr bwMode="auto">
          <a:xfrm>
            <a:off x="7458075" y="875348"/>
            <a:ext cx="2976563" cy="1873250"/>
            <a:chOff x="3560" y="1207"/>
            <a:chExt cx="1875" cy="1180"/>
          </a:xfrm>
        </p:grpSpPr>
        <p:sp>
          <p:nvSpPr>
            <p:cNvPr id="337933" name="AutoShape 13"/>
            <p:cNvSpPr/>
            <p:nvPr/>
          </p:nvSpPr>
          <p:spPr bwMode="auto">
            <a:xfrm>
              <a:off x="3560" y="1389"/>
              <a:ext cx="362" cy="908"/>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37934" name="Text Box 14"/>
            <p:cNvSpPr txBox="1">
              <a:spLocks noChangeArrowheads="1"/>
            </p:cNvSpPr>
            <p:nvPr/>
          </p:nvSpPr>
          <p:spPr bwMode="auto">
            <a:xfrm>
              <a:off x="3969" y="1207"/>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真实地址</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35" name="Text Box 15"/>
            <p:cNvSpPr txBox="1">
              <a:spLocks noChangeArrowheads="1"/>
            </p:cNvSpPr>
            <p:nvPr/>
          </p:nvSpPr>
          <p:spPr bwMode="auto">
            <a:xfrm>
              <a:off x="3969" y="1616"/>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伪造合法地址</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36" name="Text Box 16"/>
            <p:cNvSpPr txBox="1">
              <a:spLocks noChangeArrowheads="1"/>
            </p:cNvSpPr>
            <p:nvPr/>
          </p:nvSpPr>
          <p:spPr bwMode="auto">
            <a:xfrm>
              <a:off x="3969" y="2060"/>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伪造非法地址</a:t>
              </a:r>
              <a:endParaRPr lang="en-US" altLang="zh-CN" sz="2800" b="1">
                <a:solidFill>
                  <a:srgbClr val="000000"/>
                </a:solidFill>
                <a:latin typeface="Times New Roman" panose="02020603050405020304" pitchFamily="18" charset="0"/>
                <a:ea typeface="黑体" panose="02010609060101010101" pitchFamily="49" charset="-122"/>
              </a:endParaRPr>
            </a:p>
          </p:txBody>
        </p:sp>
      </p:grpSp>
      <p:grpSp>
        <p:nvGrpSpPr>
          <p:cNvPr id="4" name="Group 41"/>
          <p:cNvGrpSpPr/>
          <p:nvPr/>
        </p:nvGrpSpPr>
        <p:grpSpPr bwMode="auto">
          <a:xfrm>
            <a:off x="6102350" y="2713833"/>
            <a:ext cx="3189288" cy="3254375"/>
            <a:chOff x="1565" y="1616"/>
            <a:chExt cx="2009" cy="2050"/>
          </a:xfrm>
        </p:grpSpPr>
        <p:sp>
          <p:nvSpPr>
            <p:cNvPr id="337962" name="AutoShape 42"/>
            <p:cNvSpPr/>
            <p:nvPr/>
          </p:nvSpPr>
          <p:spPr bwMode="auto">
            <a:xfrm>
              <a:off x="1565" y="1752"/>
              <a:ext cx="362" cy="1768"/>
            </a:xfrm>
            <a:prstGeom prst="leftBrace">
              <a:avLst>
                <a:gd name="adj1" fmla="val 40700"/>
                <a:gd name="adj2" fmla="val 50000"/>
              </a:avLst>
            </a:prstGeom>
            <a:noFill/>
            <a:ln w="28575">
              <a:solidFill>
                <a:srgbClr val="000000"/>
              </a:solidFill>
              <a:round/>
            </a:ln>
            <a:effectLst/>
          </p:spPr>
          <p:txBody>
            <a:bodyPr wrap="none" anchor="ctr"/>
            <a:lstStyle/>
            <a:p>
              <a:endParaRPr lang="zh-CN" altLang="en-US"/>
            </a:p>
          </p:txBody>
        </p:sp>
        <p:sp>
          <p:nvSpPr>
            <p:cNvPr id="337963" name="Text Box 43"/>
            <p:cNvSpPr txBox="1">
              <a:spLocks noChangeArrowheads="1"/>
            </p:cNvSpPr>
            <p:nvPr/>
          </p:nvSpPr>
          <p:spPr bwMode="auto">
            <a:xfrm>
              <a:off x="1883" y="1616"/>
              <a:ext cx="16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不需要生成数据</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64" name="Text Box 44"/>
            <p:cNvSpPr txBox="1">
              <a:spLocks noChangeArrowheads="1"/>
            </p:cNvSpPr>
            <p:nvPr/>
          </p:nvSpPr>
          <p:spPr bwMode="auto">
            <a:xfrm>
              <a:off x="1883" y="2025"/>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统一生成模式</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65" name="Text Box 45"/>
            <p:cNvSpPr txBox="1">
              <a:spLocks noChangeArrowheads="1"/>
            </p:cNvSpPr>
            <p:nvPr/>
          </p:nvSpPr>
          <p:spPr bwMode="auto">
            <a:xfrm>
              <a:off x="1883" y="2469"/>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随机生成模式</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66" name="Text Box 46"/>
            <p:cNvSpPr txBox="1">
              <a:spLocks noChangeArrowheads="1"/>
            </p:cNvSpPr>
            <p:nvPr/>
          </p:nvSpPr>
          <p:spPr bwMode="auto">
            <a:xfrm>
              <a:off x="1882" y="2931"/>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字典模式</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37967" name="Text Box 47"/>
            <p:cNvSpPr txBox="1">
              <a:spLocks noChangeArrowheads="1"/>
            </p:cNvSpPr>
            <p:nvPr/>
          </p:nvSpPr>
          <p:spPr bwMode="auto">
            <a:xfrm>
              <a:off x="1882" y="3339"/>
              <a:ext cx="14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生成函式模式</a:t>
              </a:r>
              <a:endParaRPr lang="en-US" altLang="zh-CN" sz="2800" b="1">
                <a:solidFill>
                  <a:srgbClr val="000000"/>
                </a:solidFill>
                <a:latin typeface="Times New Roman" panose="02020603050405020304" pitchFamily="18" charset="0"/>
                <a:ea typeface="黑体" panose="02010609060101010101" pitchFamily="49" charset="-122"/>
              </a:endParaRPr>
            </a:p>
          </p:txBody>
        </p:sp>
      </p:grpSp>
      <p:grpSp>
        <p:nvGrpSpPr>
          <p:cNvPr id="7" name="Group 52"/>
          <p:cNvGrpSpPr/>
          <p:nvPr/>
        </p:nvGrpSpPr>
        <p:grpSpPr bwMode="auto">
          <a:xfrm>
            <a:off x="9153843" y="3925253"/>
            <a:ext cx="2608263" cy="2871788"/>
            <a:chOff x="2064" y="1553"/>
            <a:chExt cx="1643" cy="1809"/>
          </a:xfrm>
        </p:grpSpPr>
        <p:sp>
          <p:nvSpPr>
            <p:cNvPr id="337973" name="AutoShape 53"/>
            <p:cNvSpPr/>
            <p:nvPr/>
          </p:nvSpPr>
          <p:spPr bwMode="auto">
            <a:xfrm>
              <a:off x="2064" y="1749"/>
              <a:ext cx="136" cy="1590"/>
            </a:xfrm>
            <a:prstGeom prst="leftBrace">
              <a:avLst>
                <a:gd name="adj1" fmla="val 92361"/>
                <a:gd name="adj2" fmla="val 50000"/>
              </a:avLst>
            </a:prstGeom>
            <a:noFill/>
            <a:ln w="28575">
              <a:solidFill>
                <a:srgbClr val="000000"/>
              </a:solidFill>
              <a:round/>
            </a:ln>
            <a:effectLst/>
          </p:spPr>
          <p:txBody>
            <a:bodyPr wrap="none" anchor="ctr"/>
            <a:lstStyle/>
            <a:p>
              <a:endParaRPr lang="zh-CN" altLang="en-US"/>
            </a:p>
          </p:txBody>
        </p:sp>
        <p:sp>
          <p:nvSpPr>
            <p:cNvPr id="337974" name="Text Box 54"/>
            <p:cNvSpPr txBox="1">
              <a:spLocks noChangeArrowheads="1"/>
            </p:cNvSpPr>
            <p:nvPr/>
          </p:nvSpPr>
          <p:spPr bwMode="auto">
            <a:xfrm>
              <a:off x="2264" y="1553"/>
              <a:ext cx="101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应用程序</a:t>
              </a:r>
              <a:endParaRPr lang="en-US" altLang="zh-CN" sz="2800" b="1" dirty="0">
                <a:solidFill>
                  <a:srgbClr val="000000"/>
                </a:solidFill>
                <a:latin typeface="Times New Roman" panose="02020603050405020304" pitchFamily="18" charset="0"/>
                <a:ea typeface="黑体" panose="02010609060101010101" pitchFamily="49" charset="-122"/>
              </a:endParaRPr>
            </a:p>
          </p:txBody>
        </p:sp>
        <p:sp>
          <p:nvSpPr>
            <p:cNvPr id="337975" name="Text Box 55"/>
            <p:cNvSpPr txBox="1">
              <a:spLocks noChangeArrowheads="1"/>
            </p:cNvSpPr>
            <p:nvPr/>
          </p:nvSpPr>
          <p:spPr bwMode="auto">
            <a:xfrm>
              <a:off x="2255" y="1839"/>
              <a:ext cx="1025" cy="330"/>
            </a:xfrm>
            <a:prstGeom prst="rect">
              <a:avLst/>
            </a:prstGeom>
            <a:noFill/>
            <a:ln w="9525">
              <a:noFill/>
              <a:miter lim="800000"/>
            </a:ln>
            <a:effectLst/>
          </p:spPr>
          <p:txBody>
            <a:bodyPr wrap="square">
              <a:spAutoFit/>
            </a:bodyPr>
            <a:lstStyle/>
            <a:p>
              <a:r>
                <a:rPr lang="zh-CN" altLang="en-US" sz="2800" dirty="0">
                  <a:solidFill>
                    <a:srgbClr val="000000"/>
                  </a:solidFill>
                  <a:latin typeface="黑体" panose="02010609060101010101" pitchFamily="49" charset="-122"/>
                  <a:ea typeface="黑体" panose="02010609060101010101" pitchFamily="49" charset="-122"/>
                </a:rPr>
                <a:t>操作</a:t>
              </a:r>
              <a:r>
                <a:rPr lang="zh-CN" altLang="en-US" sz="2800" b="1" dirty="0">
                  <a:solidFill>
                    <a:srgbClr val="000000"/>
                  </a:solidFill>
                  <a:latin typeface="黑体" panose="02010609060101010101" pitchFamily="49" charset="-122"/>
                  <a:ea typeface="黑体" panose="02010609060101010101" pitchFamily="49" charset="-122"/>
                </a:rPr>
                <a:t>系统</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337976" name="Text Box 56"/>
            <p:cNvSpPr txBox="1">
              <a:spLocks noChangeArrowheads="1"/>
            </p:cNvSpPr>
            <p:nvPr/>
          </p:nvSpPr>
          <p:spPr bwMode="auto">
            <a:xfrm>
              <a:off x="2227" y="2260"/>
              <a:ext cx="101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关键资源</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337977" name="Text Box 57"/>
            <p:cNvSpPr txBox="1">
              <a:spLocks noChangeArrowheads="1"/>
            </p:cNvSpPr>
            <p:nvPr/>
          </p:nvSpPr>
          <p:spPr bwMode="auto">
            <a:xfrm>
              <a:off x="2227" y="2546"/>
              <a:ext cx="1480" cy="330"/>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企业网络设施</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337978" name="Text Box 58"/>
            <p:cNvSpPr txBox="1">
              <a:spLocks noChangeArrowheads="1"/>
            </p:cNvSpPr>
            <p:nvPr/>
          </p:nvSpPr>
          <p:spPr bwMode="auto">
            <a:xfrm>
              <a:off x="2200" y="2792"/>
              <a:ext cx="1466"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网络基础设施</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337979" name="Text Box 59"/>
            <p:cNvSpPr txBox="1">
              <a:spLocks noChangeArrowheads="1"/>
            </p:cNvSpPr>
            <p:nvPr/>
          </p:nvSpPr>
          <p:spPr bwMode="auto">
            <a:xfrm>
              <a:off x="2244" y="3035"/>
              <a:ext cx="791" cy="327"/>
            </a:xfrm>
            <a:prstGeom prst="rect">
              <a:avLst/>
            </a:prstGeom>
            <a:noFill/>
            <a:ln w="9525">
              <a:noFill/>
              <a:miter lim="800000"/>
            </a:ln>
            <a:effectLst/>
          </p:spPr>
          <p:txBody>
            <a:bodyPr wrap="none">
              <a:spAutoFit/>
            </a:bodyPr>
            <a:lstStyle/>
            <a:p>
              <a:r>
                <a:rPr lang="zh-CN" altLang="en-US" sz="2800" b="1" dirty="0">
                  <a:solidFill>
                    <a:srgbClr val="000000"/>
                  </a:solidFill>
                  <a:latin typeface="黑体" panose="02010609060101010101" pitchFamily="49" charset="-122"/>
                  <a:ea typeface="黑体" panose="02010609060101010101" pitchFamily="49" charset="-122"/>
                </a:rPr>
                <a:t>因特网</a:t>
              </a:r>
              <a:endParaRPr lang="zh-CN" altLang="en-US" sz="2800" b="1" dirty="0">
                <a:solidFill>
                  <a:srgbClr val="000000"/>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27"/>
                                        </p:tgtEl>
                                        <p:attrNameLst>
                                          <p:attrName>style.visibility</p:attrName>
                                        </p:attrNameLst>
                                      </p:cBhvr>
                                      <p:to>
                                        <p:strVal val="visible"/>
                                      </p:to>
                                    </p:set>
                                    <p:anim calcmode="lin" valueType="num">
                                      <p:cBhvr additive="base">
                                        <p:cTn id="7" dur="500" fill="hold"/>
                                        <p:tgtEl>
                                          <p:spTgt spid="337927"/>
                                        </p:tgtEl>
                                        <p:attrNameLst>
                                          <p:attrName>ppt_x</p:attrName>
                                        </p:attrNameLst>
                                      </p:cBhvr>
                                      <p:tavLst>
                                        <p:tav tm="0">
                                          <p:val>
                                            <p:strVal val="#ppt_x"/>
                                          </p:val>
                                        </p:tav>
                                        <p:tav tm="100000">
                                          <p:val>
                                            <p:strVal val="#ppt_x"/>
                                          </p:val>
                                        </p:tav>
                                      </p:tavLst>
                                    </p:anim>
                                    <p:anim calcmode="lin" valueType="num">
                                      <p:cBhvr additive="base">
                                        <p:cTn id="8" dur="500" fill="hold"/>
                                        <p:tgtEl>
                                          <p:spTgt spid="3379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29"/>
                                        </p:tgtEl>
                                        <p:attrNameLst>
                                          <p:attrName>style.visibility</p:attrName>
                                        </p:attrNameLst>
                                      </p:cBhvr>
                                      <p:to>
                                        <p:strVal val="visible"/>
                                      </p:to>
                                    </p:set>
                                    <p:anim calcmode="lin" valueType="num">
                                      <p:cBhvr additive="base">
                                        <p:cTn id="13" dur="500" fill="hold"/>
                                        <p:tgtEl>
                                          <p:spTgt spid="337929"/>
                                        </p:tgtEl>
                                        <p:attrNameLst>
                                          <p:attrName>ppt_x</p:attrName>
                                        </p:attrNameLst>
                                      </p:cBhvr>
                                      <p:tavLst>
                                        <p:tav tm="0">
                                          <p:val>
                                            <p:strVal val="#ppt_x"/>
                                          </p:val>
                                        </p:tav>
                                        <p:tav tm="100000">
                                          <p:val>
                                            <p:strVal val="#ppt_x"/>
                                          </p:val>
                                        </p:tav>
                                      </p:tavLst>
                                    </p:anim>
                                    <p:anim calcmode="lin" valueType="num">
                                      <p:cBhvr additive="base">
                                        <p:cTn id="14" dur="500" fill="hold"/>
                                        <p:tgtEl>
                                          <p:spTgt spid="3379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31"/>
                                        </p:tgtEl>
                                        <p:attrNameLst>
                                          <p:attrName>style.visibility</p:attrName>
                                        </p:attrNameLst>
                                      </p:cBhvr>
                                      <p:to>
                                        <p:strVal val="visible"/>
                                      </p:to>
                                    </p:set>
                                    <p:anim calcmode="lin" valueType="num">
                                      <p:cBhvr additive="base">
                                        <p:cTn id="19" dur="500" fill="hold"/>
                                        <p:tgtEl>
                                          <p:spTgt spid="337931"/>
                                        </p:tgtEl>
                                        <p:attrNameLst>
                                          <p:attrName>ppt_x</p:attrName>
                                        </p:attrNameLst>
                                      </p:cBhvr>
                                      <p:tavLst>
                                        <p:tav tm="0">
                                          <p:val>
                                            <p:strVal val="#ppt_x"/>
                                          </p:val>
                                        </p:tav>
                                        <p:tav tm="100000">
                                          <p:val>
                                            <p:strVal val="#ppt_x"/>
                                          </p:val>
                                        </p:tav>
                                      </p:tavLst>
                                    </p:anim>
                                    <p:anim calcmode="lin" valueType="num">
                                      <p:cBhvr additive="base">
                                        <p:cTn id="20" dur="500" fill="hold"/>
                                        <p:tgtEl>
                                          <p:spTgt spid="3379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strVal val="#ppt_w*0.70"/>
                                          </p:val>
                                        </p:tav>
                                        <p:tav tm="100000">
                                          <p:val>
                                            <p:strVal val="#ppt_w"/>
                                          </p:val>
                                        </p:tav>
                                      </p:tavLst>
                                    </p:anim>
                                    <p:anim calcmode="lin" valueType="num">
                                      <p:cBhvr>
                                        <p:cTn id="32" dur="1000" fill="hold"/>
                                        <p:tgtEl>
                                          <p:spTgt spid="4"/>
                                        </p:tgtEl>
                                        <p:attrNameLst>
                                          <p:attrName>ppt_h</p:attrName>
                                        </p:attrNameLst>
                                      </p:cBhvr>
                                      <p:tavLst>
                                        <p:tav tm="0">
                                          <p:val>
                                            <p:strVal val="#ppt_h"/>
                                          </p:val>
                                        </p:tav>
                                        <p:tav tm="100000">
                                          <p:val>
                                            <p:strVal val="#ppt_h"/>
                                          </p:val>
                                        </p:tav>
                                      </p:tavLst>
                                    </p:anim>
                                    <p:animEffect transition="in" filter="fade">
                                      <p:cBhvr>
                                        <p:cTn id="33"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7" grpId="0"/>
      <p:bldP spid="337929" grpId="0"/>
      <p:bldP spid="33793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ChangeArrowheads="1"/>
          </p:cNvSpPr>
          <p:nvPr/>
        </p:nvSpPr>
        <p:spPr bwMode="white">
          <a:xfrm>
            <a:off x="1284288" y="238125"/>
            <a:ext cx="7291387" cy="792163"/>
          </a:xfrm>
          <a:prstGeom prst="rect">
            <a:avLst/>
          </a:prstGeom>
          <a:noFill/>
          <a:ln w="9525">
            <a:noFill/>
            <a:miter lim="800000"/>
          </a:ln>
          <a:effectLst/>
        </p:spPr>
        <p:txBody>
          <a:bodyPr anchor="ctr"/>
          <a:lstStyle/>
          <a:p>
            <a:r>
              <a:rPr lang="zh-CN" altLang="en-US" sz="4000" b="1">
                <a:latin typeface="黑体" panose="02010609060101010101" pitchFamily="49" charset="-122"/>
                <a:ea typeface="黑体" panose="02010609060101010101" pitchFamily="49" charset="-122"/>
              </a:rPr>
              <a:t>分类二：研究人员分类（</a:t>
            </a:r>
            <a:r>
              <a:rPr lang="en-US" altLang="zh-CN" sz="4000" b="1">
                <a:latin typeface="黑体" panose="02010609060101010101" pitchFamily="49" charset="-122"/>
                <a:ea typeface="黑体" panose="02010609060101010101" pitchFamily="49" charset="-122"/>
              </a:rPr>
              <a:t>4/6</a:t>
            </a:r>
            <a:r>
              <a:rPr lang="zh-CN" altLang="en-US" sz="4000" b="1">
                <a:latin typeface="黑体" panose="02010609060101010101" pitchFamily="49" charset="-122"/>
                <a:ea typeface="黑体" panose="02010609060101010101" pitchFamily="49" charset="-122"/>
              </a:rPr>
              <a:t>）</a:t>
            </a:r>
          </a:p>
        </p:txBody>
      </p:sp>
      <p:sp>
        <p:nvSpPr>
          <p:cNvPr id="340995" name="Rectangle 3"/>
          <p:cNvSpPr>
            <a:spLocks noGrp="1" noChangeArrowheads="1"/>
          </p:cNvSpPr>
          <p:nvPr>
            <p:ph type="body" idx="1"/>
          </p:nvPr>
        </p:nvSpPr>
        <p:spPr>
          <a:xfrm>
            <a:off x="381000" y="1047750"/>
            <a:ext cx="8229600" cy="1282700"/>
          </a:xfrm>
          <a:noFill/>
        </p:spPr>
        <p:txBody>
          <a:bodyPr/>
          <a:lstStyle/>
          <a:p>
            <a:pPr>
              <a:lnSpc>
                <a:spcPct val="150000"/>
              </a:lnSpc>
            </a:pPr>
            <a:r>
              <a:rPr lang="en-US" altLang="zh-CN" sz="3200" dirty="0"/>
              <a:t>J. </a:t>
            </a:r>
            <a:r>
              <a:rPr lang="en-US" altLang="zh-CN" sz="3200" dirty="0" err="1"/>
              <a:t>Mirkovic</a:t>
            </a:r>
            <a:r>
              <a:rPr lang="en-US" altLang="zh-CN" sz="3200" dirty="0"/>
              <a:t> &amp; P. </a:t>
            </a:r>
            <a:r>
              <a:rPr lang="en-US" altLang="zh-CN" sz="3200" dirty="0" err="1"/>
              <a:t>Reiher</a:t>
            </a:r>
            <a:r>
              <a:rPr lang="zh-CN" altLang="en-US" sz="3200" dirty="0"/>
              <a:t>提出了</a:t>
            </a:r>
            <a:r>
              <a:rPr lang="zh-CN" altLang="en-US" sz="3200" dirty="0">
                <a:solidFill>
                  <a:srgbClr val="FF0000"/>
                </a:solidFill>
              </a:rPr>
              <a:t>拒绝服务攻击的属性分类法</a:t>
            </a:r>
            <a:r>
              <a:rPr lang="zh-CN" altLang="en-US" sz="3200" dirty="0"/>
              <a:t>：</a:t>
            </a:r>
          </a:p>
        </p:txBody>
      </p:sp>
      <p:grpSp>
        <p:nvGrpSpPr>
          <p:cNvPr id="2" name="Group 4"/>
          <p:cNvGrpSpPr/>
          <p:nvPr/>
        </p:nvGrpSpPr>
        <p:grpSpPr bwMode="auto">
          <a:xfrm>
            <a:off x="107950" y="2779713"/>
            <a:ext cx="2881313" cy="2449512"/>
            <a:chOff x="249" y="1807"/>
            <a:chExt cx="1815" cy="1895"/>
          </a:xfrm>
        </p:grpSpPr>
        <p:sp>
          <p:nvSpPr>
            <p:cNvPr id="340997" name="Text Box 5"/>
            <p:cNvSpPr txBox="1">
              <a:spLocks noChangeArrowheads="1"/>
            </p:cNvSpPr>
            <p:nvPr/>
          </p:nvSpPr>
          <p:spPr bwMode="auto">
            <a:xfrm>
              <a:off x="249" y="2568"/>
              <a:ext cx="1466" cy="40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　　交互属性</a:t>
              </a:r>
            </a:p>
          </p:txBody>
        </p:sp>
        <p:sp>
          <p:nvSpPr>
            <p:cNvPr id="340998" name="AutoShape 6"/>
            <p:cNvSpPr/>
            <p:nvPr/>
          </p:nvSpPr>
          <p:spPr bwMode="auto">
            <a:xfrm>
              <a:off x="1702" y="1807"/>
              <a:ext cx="362" cy="1895"/>
            </a:xfrm>
            <a:prstGeom prst="leftBrace">
              <a:avLst>
                <a:gd name="adj1" fmla="val 43623"/>
                <a:gd name="adj2" fmla="val 50000"/>
              </a:avLst>
            </a:prstGeom>
            <a:noFill/>
            <a:ln w="28575">
              <a:solidFill>
                <a:srgbClr val="000000"/>
              </a:solidFill>
              <a:round/>
            </a:ln>
            <a:effectLst/>
          </p:spPr>
          <p:txBody>
            <a:bodyPr wrap="none" anchor="ctr"/>
            <a:lstStyle/>
            <a:p>
              <a:endParaRPr lang="zh-CN" altLang="en-US"/>
            </a:p>
          </p:txBody>
        </p:sp>
      </p:grpSp>
      <p:sp>
        <p:nvSpPr>
          <p:cNvPr id="340999" name="Text Box 7"/>
          <p:cNvSpPr txBox="1">
            <a:spLocks noChangeArrowheads="1"/>
          </p:cNvSpPr>
          <p:nvPr/>
        </p:nvSpPr>
        <p:spPr bwMode="auto">
          <a:xfrm>
            <a:off x="2843213" y="2492375"/>
            <a:ext cx="1970087" cy="519113"/>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可检测程度</a:t>
            </a:r>
          </a:p>
        </p:txBody>
      </p:sp>
      <p:sp>
        <p:nvSpPr>
          <p:cNvPr id="341001" name="Text Box 9"/>
          <p:cNvSpPr txBox="1">
            <a:spLocks noChangeArrowheads="1"/>
          </p:cNvSpPr>
          <p:nvPr/>
        </p:nvSpPr>
        <p:spPr bwMode="auto">
          <a:xfrm>
            <a:off x="2987675" y="4868863"/>
            <a:ext cx="1612900" cy="519112"/>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攻击影响</a:t>
            </a:r>
            <a:endParaRPr lang="en-US" altLang="zh-CN" sz="2800" b="1">
              <a:solidFill>
                <a:srgbClr val="000000"/>
              </a:solidFill>
              <a:latin typeface="Times New Roman" panose="02020603050405020304" pitchFamily="18" charset="0"/>
              <a:ea typeface="黑体" panose="02010609060101010101" pitchFamily="49" charset="-122"/>
            </a:endParaRPr>
          </a:p>
        </p:txBody>
      </p:sp>
      <p:grpSp>
        <p:nvGrpSpPr>
          <p:cNvPr id="3" name="Group 10"/>
          <p:cNvGrpSpPr/>
          <p:nvPr/>
        </p:nvGrpSpPr>
        <p:grpSpPr bwMode="auto">
          <a:xfrm>
            <a:off x="4787900" y="1773238"/>
            <a:ext cx="3690938" cy="1873250"/>
            <a:chOff x="3560" y="1207"/>
            <a:chExt cx="2325" cy="1180"/>
          </a:xfrm>
        </p:grpSpPr>
        <p:sp>
          <p:nvSpPr>
            <p:cNvPr id="341003" name="AutoShape 11"/>
            <p:cNvSpPr/>
            <p:nvPr/>
          </p:nvSpPr>
          <p:spPr bwMode="auto">
            <a:xfrm>
              <a:off x="3560" y="1389"/>
              <a:ext cx="362" cy="908"/>
            </a:xfrm>
            <a:prstGeom prst="leftBrace">
              <a:avLst>
                <a:gd name="adj1" fmla="val 20902"/>
                <a:gd name="adj2" fmla="val 50000"/>
              </a:avLst>
            </a:prstGeom>
            <a:noFill/>
            <a:ln w="28575">
              <a:solidFill>
                <a:srgbClr val="000000"/>
              </a:solidFill>
              <a:round/>
            </a:ln>
            <a:effectLst/>
          </p:spPr>
          <p:txBody>
            <a:bodyPr wrap="none" anchor="ctr"/>
            <a:lstStyle/>
            <a:p>
              <a:endParaRPr lang="zh-CN" altLang="en-US"/>
            </a:p>
          </p:txBody>
        </p:sp>
        <p:sp>
          <p:nvSpPr>
            <p:cNvPr id="341004" name="Text Box 12"/>
            <p:cNvSpPr txBox="1">
              <a:spLocks noChangeArrowheads="1"/>
            </p:cNvSpPr>
            <p:nvPr/>
          </p:nvSpPr>
          <p:spPr bwMode="auto">
            <a:xfrm>
              <a:off x="3969" y="1207"/>
              <a:ext cx="79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可过滤</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41005" name="Text Box 13"/>
            <p:cNvSpPr txBox="1">
              <a:spLocks noChangeArrowheads="1"/>
            </p:cNvSpPr>
            <p:nvPr/>
          </p:nvSpPr>
          <p:spPr bwMode="auto">
            <a:xfrm>
              <a:off x="3969" y="1616"/>
              <a:ext cx="19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有特征但无法过滤</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41006" name="Text Box 14"/>
            <p:cNvSpPr txBox="1">
              <a:spLocks noChangeArrowheads="1"/>
            </p:cNvSpPr>
            <p:nvPr/>
          </p:nvSpPr>
          <p:spPr bwMode="auto">
            <a:xfrm>
              <a:off x="3969" y="2060"/>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无法识别</a:t>
              </a:r>
              <a:endParaRPr lang="en-US" altLang="zh-CN" sz="2800" b="1">
                <a:solidFill>
                  <a:srgbClr val="000000"/>
                </a:solidFill>
                <a:latin typeface="Times New Roman" panose="02020603050405020304" pitchFamily="18" charset="0"/>
                <a:ea typeface="黑体" panose="02010609060101010101" pitchFamily="49" charset="-122"/>
              </a:endParaRPr>
            </a:p>
          </p:txBody>
        </p:sp>
      </p:grpSp>
      <p:grpSp>
        <p:nvGrpSpPr>
          <p:cNvPr id="4" name="Group 26"/>
          <p:cNvGrpSpPr/>
          <p:nvPr/>
        </p:nvGrpSpPr>
        <p:grpSpPr bwMode="auto">
          <a:xfrm>
            <a:off x="4787900" y="3573463"/>
            <a:ext cx="4043363" cy="2967037"/>
            <a:chOff x="2064" y="1162"/>
            <a:chExt cx="2547" cy="1869"/>
          </a:xfrm>
        </p:grpSpPr>
        <p:sp>
          <p:nvSpPr>
            <p:cNvPr id="341019" name="AutoShape 27"/>
            <p:cNvSpPr/>
            <p:nvPr/>
          </p:nvSpPr>
          <p:spPr bwMode="auto">
            <a:xfrm>
              <a:off x="2064" y="1344"/>
              <a:ext cx="180" cy="1542"/>
            </a:xfrm>
            <a:prstGeom prst="leftBrace">
              <a:avLst>
                <a:gd name="adj1" fmla="val 71389"/>
                <a:gd name="adj2" fmla="val 50000"/>
              </a:avLst>
            </a:prstGeom>
            <a:noFill/>
            <a:ln w="28575">
              <a:solidFill>
                <a:srgbClr val="000000"/>
              </a:solidFill>
              <a:round/>
            </a:ln>
            <a:effectLst/>
          </p:spPr>
          <p:txBody>
            <a:bodyPr wrap="none" anchor="ctr"/>
            <a:lstStyle/>
            <a:p>
              <a:endParaRPr lang="zh-CN" altLang="en-US"/>
            </a:p>
          </p:txBody>
        </p:sp>
        <p:sp>
          <p:nvSpPr>
            <p:cNvPr id="341020" name="Text Box 28"/>
            <p:cNvSpPr txBox="1">
              <a:spLocks noChangeArrowheads="1"/>
            </p:cNvSpPr>
            <p:nvPr/>
          </p:nvSpPr>
          <p:spPr bwMode="auto">
            <a:xfrm>
              <a:off x="2245" y="1162"/>
              <a:ext cx="5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无效</a:t>
              </a:r>
              <a:endParaRPr lang="en-US" altLang="zh-CN" sz="2800" b="1">
                <a:solidFill>
                  <a:srgbClr val="000000"/>
                </a:solidFill>
                <a:latin typeface="Times New Roman" panose="02020603050405020304" pitchFamily="18" charset="0"/>
                <a:ea typeface="黑体" panose="02010609060101010101" pitchFamily="49" charset="-122"/>
              </a:endParaRPr>
            </a:p>
          </p:txBody>
        </p:sp>
        <p:sp>
          <p:nvSpPr>
            <p:cNvPr id="341021" name="Text Box 29"/>
            <p:cNvSpPr txBox="1">
              <a:spLocks noChangeArrowheads="1"/>
            </p:cNvSpPr>
            <p:nvPr/>
          </p:nvSpPr>
          <p:spPr bwMode="auto">
            <a:xfrm>
              <a:off x="2245" y="1570"/>
              <a:ext cx="101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服务降低</a:t>
              </a:r>
              <a:endParaRPr lang="zh-CN" altLang="en-US" sz="2800" b="1">
                <a:solidFill>
                  <a:srgbClr val="000000"/>
                </a:solidFill>
                <a:latin typeface="Times New Roman" panose="02020603050405020304" pitchFamily="18" charset="0"/>
                <a:ea typeface="黑体" panose="02010609060101010101" pitchFamily="49" charset="-122"/>
              </a:endParaRPr>
            </a:p>
          </p:txBody>
        </p:sp>
        <p:sp>
          <p:nvSpPr>
            <p:cNvPr id="341022" name="Text Box 30"/>
            <p:cNvSpPr txBox="1">
              <a:spLocks noChangeArrowheads="1"/>
            </p:cNvSpPr>
            <p:nvPr/>
          </p:nvSpPr>
          <p:spPr bwMode="auto">
            <a:xfrm>
              <a:off x="2227" y="1933"/>
              <a:ext cx="21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可自恢复的服务破坏</a:t>
              </a:r>
              <a:endParaRPr lang="zh-CN" altLang="en-US" sz="2800" b="1">
                <a:solidFill>
                  <a:srgbClr val="000000"/>
                </a:solidFill>
                <a:latin typeface="Times New Roman" panose="02020603050405020304" pitchFamily="18" charset="0"/>
                <a:ea typeface="黑体" panose="02010609060101010101" pitchFamily="49" charset="-122"/>
              </a:endParaRPr>
            </a:p>
          </p:txBody>
        </p:sp>
        <p:sp>
          <p:nvSpPr>
            <p:cNvPr id="341023" name="Text Box 31"/>
            <p:cNvSpPr txBox="1">
              <a:spLocks noChangeArrowheads="1"/>
            </p:cNvSpPr>
            <p:nvPr/>
          </p:nvSpPr>
          <p:spPr bwMode="auto">
            <a:xfrm>
              <a:off x="2245" y="2296"/>
              <a:ext cx="2366"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可人工恢复的服务破坏</a:t>
              </a:r>
              <a:endParaRPr lang="zh-CN" altLang="en-US" sz="2800" b="1">
                <a:solidFill>
                  <a:srgbClr val="000000"/>
                </a:solidFill>
                <a:latin typeface="Times New Roman" panose="02020603050405020304" pitchFamily="18" charset="0"/>
                <a:ea typeface="黑体" panose="02010609060101010101" pitchFamily="49" charset="-122"/>
              </a:endParaRPr>
            </a:p>
          </p:txBody>
        </p:sp>
        <p:sp>
          <p:nvSpPr>
            <p:cNvPr id="341024" name="Text Box 32"/>
            <p:cNvSpPr txBox="1">
              <a:spLocks noChangeArrowheads="1"/>
            </p:cNvSpPr>
            <p:nvPr/>
          </p:nvSpPr>
          <p:spPr bwMode="auto">
            <a:xfrm>
              <a:off x="2245" y="2704"/>
              <a:ext cx="2141" cy="327"/>
            </a:xfrm>
            <a:prstGeom prst="rect">
              <a:avLst/>
            </a:prstGeom>
            <a:noFill/>
            <a:ln w="9525">
              <a:noFill/>
              <a:miter lim="800000"/>
            </a:ln>
            <a:effectLst/>
          </p:spPr>
          <p:txBody>
            <a:bodyPr wrap="none">
              <a:spAutoFit/>
            </a:bodyPr>
            <a:lstStyle/>
            <a:p>
              <a:r>
                <a:rPr lang="zh-CN" altLang="en-US" sz="2800" b="1">
                  <a:solidFill>
                    <a:srgbClr val="000000"/>
                  </a:solidFill>
                  <a:latin typeface="黑体" panose="02010609060101010101" pitchFamily="49" charset="-122"/>
                  <a:ea typeface="黑体" panose="02010609060101010101" pitchFamily="49" charset="-122"/>
                </a:rPr>
                <a:t>不可恢复的服务破坏</a:t>
              </a:r>
              <a:endParaRPr lang="zh-CN" altLang="en-US" sz="2800" b="1">
                <a:solidFill>
                  <a:srgbClr val="000000"/>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0999"/>
                                        </p:tgtEl>
                                        <p:attrNameLst>
                                          <p:attrName>style.visibility</p:attrName>
                                        </p:attrNameLst>
                                      </p:cBhvr>
                                      <p:to>
                                        <p:strVal val="visible"/>
                                      </p:to>
                                    </p:set>
                                    <p:anim calcmode="lin" valueType="num">
                                      <p:cBhvr additive="base">
                                        <p:cTn id="7" dur="500" fill="hold"/>
                                        <p:tgtEl>
                                          <p:spTgt spid="340999"/>
                                        </p:tgtEl>
                                        <p:attrNameLst>
                                          <p:attrName>ppt_x</p:attrName>
                                        </p:attrNameLst>
                                      </p:cBhvr>
                                      <p:tavLst>
                                        <p:tav tm="0">
                                          <p:val>
                                            <p:strVal val="#ppt_x"/>
                                          </p:val>
                                        </p:tav>
                                        <p:tav tm="100000">
                                          <p:val>
                                            <p:strVal val="#ppt_x"/>
                                          </p:val>
                                        </p:tav>
                                      </p:tavLst>
                                    </p:anim>
                                    <p:anim calcmode="lin" valueType="num">
                                      <p:cBhvr additive="base">
                                        <p:cTn id="8" dur="500" fill="hold"/>
                                        <p:tgtEl>
                                          <p:spTgt spid="3409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1001"/>
                                        </p:tgtEl>
                                        <p:attrNameLst>
                                          <p:attrName>style.visibility</p:attrName>
                                        </p:attrNameLst>
                                      </p:cBhvr>
                                      <p:to>
                                        <p:strVal val="visible"/>
                                      </p:to>
                                    </p:set>
                                    <p:anim calcmode="lin" valueType="num">
                                      <p:cBhvr additive="base">
                                        <p:cTn id="13" dur="500" fill="hold"/>
                                        <p:tgtEl>
                                          <p:spTgt spid="341001"/>
                                        </p:tgtEl>
                                        <p:attrNameLst>
                                          <p:attrName>ppt_x</p:attrName>
                                        </p:attrNameLst>
                                      </p:cBhvr>
                                      <p:tavLst>
                                        <p:tav tm="0">
                                          <p:val>
                                            <p:strVal val="#ppt_x"/>
                                          </p:val>
                                        </p:tav>
                                        <p:tav tm="100000">
                                          <p:val>
                                            <p:strVal val="#ppt_x"/>
                                          </p:val>
                                        </p:tav>
                                      </p:tavLst>
                                    </p:anim>
                                    <p:anim calcmode="lin" valueType="num">
                                      <p:cBhvr additive="base">
                                        <p:cTn id="14" dur="500" fill="hold"/>
                                        <p:tgtEl>
                                          <p:spTgt spid="3410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strVal val="#ppt_w*0.70"/>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9" grpId="0"/>
      <p:bldP spid="3410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zh-CN" altLang="en-US" sz="3600" dirty="0">
                <a:solidFill>
                  <a:schemeClr val="tx1"/>
                </a:solidFill>
              </a:rPr>
              <a:t>分类二：研究人员分类（</a:t>
            </a:r>
            <a:r>
              <a:rPr lang="en-US" altLang="zh-CN" sz="3600" dirty="0">
                <a:solidFill>
                  <a:schemeClr val="tx1"/>
                </a:solidFill>
              </a:rPr>
              <a:t>5/6</a:t>
            </a:r>
            <a:r>
              <a:rPr lang="zh-CN" altLang="en-US" sz="3600" dirty="0">
                <a:solidFill>
                  <a:schemeClr val="tx1"/>
                </a:solidFill>
              </a:rPr>
              <a:t>）</a:t>
            </a:r>
          </a:p>
        </p:txBody>
      </p:sp>
      <p:sp>
        <p:nvSpPr>
          <p:cNvPr id="339989" name="Rectangle 21"/>
          <p:cNvSpPr>
            <a:spLocks noGrp="1" noChangeArrowheads="1"/>
          </p:cNvSpPr>
          <p:nvPr>
            <p:ph type="body" idx="1"/>
          </p:nvPr>
        </p:nvSpPr>
        <p:spPr>
          <a:xfrm>
            <a:off x="381000" y="1428750"/>
            <a:ext cx="8229600" cy="4800600"/>
          </a:xfrm>
          <a:noFill/>
        </p:spPr>
        <p:txBody>
          <a:bodyPr/>
          <a:lstStyle/>
          <a:p>
            <a:pPr>
              <a:lnSpc>
                <a:spcPts val="3800"/>
              </a:lnSpc>
            </a:pPr>
            <a:r>
              <a:rPr lang="zh-CN" altLang="en-US" sz="3200" dirty="0"/>
              <a:t> </a:t>
            </a:r>
            <a:r>
              <a:rPr lang="en-US" altLang="zh-CN" sz="3200" dirty="0"/>
              <a:t>Philip L. Campbell</a:t>
            </a:r>
            <a:r>
              <a:rPr lang="zh-CN" altLang="en-US" sz="3200" dirty="0"/>
              <a:t>提出了</a:t>
            </a:r>
            <a:r>
              <a:rPr lang="en-US" altLang="zh-CN" sz="3200" dirty="0" err="1"/>
              <a:t>DoS</a:t>
            </a:r>
            <a:r>
              <a:rPr lang="zh-CN" altLang="en-US" sz="3200" dirty="0"/>
              <a:t>的舞厅分类法</a:t>
            </a:r>
            <a:r>
              <a:rPr lang="zh-CN" altLang="en-US" sz="3200" dirty="0">
                <a:sym typeface="Wingdings" panose="05000000000000000000" pitchFamily="2" charset="2"/>
              </a:rPr>
              <a:t>：</a:t>
            </a:r>
            <a:r>
              <a:rPr lang="zh-CN" altLang="en-US" sz="3200" dirty="0">
                <a:solidFill>
                  <a:srgbClr val="FF3300"/>
                </a:solidFill>
                <a:sym typeface="Wingdings" panose="05000000000000000000" pitchFamily="2" charset="2"/>
              </a:rPr>
              <a:t>舞伴类</a:t>
            </a:r>
            <a:r>
              <a:rPr lang="zh-CN" altLang="en-US" sz="3200" dirty="0">
                <a:sym typeface="Wingdings" panose="05000000000000000000" pitchFamily="2" charset="2"/>
              </a:rPr>
              <a:t>、</a:t>
            </a:r>
            <a:r>
              <a:rPr lang="zh-CN" altLang="en-US" sz="3200" dirty="0">
                <a:solidFill>
                  <a:srgbClr val="FF3300"/>
                </a:solidFill>
                <a:sym typeface="Wingdings" panose="05000000000000000000" pitchFamily="2" charset="2"/>
              </a:rPr>
              <a:t>风暴类</a:t>
            </a:r>
            <a:r>
              <a:rPr lang="zh-CN" altLang="en-US" sz="3200" dirty="0">
                <a:sym typeface="Wingdings" panose="05000000000000000000" pitchFamily="2" charset="2"/>
              </a:rPr>
              <a:t>、</a:t>
            </a:r>
            <a:r>
              <a:rPr lang="zh-CN" altLang="en-US" sz="3200" dirty="0">
                <a:solidFill>
                  <a:srgbClr val="FF3300"/>
                </a:solidFill>
                <a:sym typeface="Wingdings" panose="05000000000000000000" pitchFamily="2" charset="2"/>
              </a:rPr>
              <a:t>陷阱类</a:t>
            </a:r>
            <a:r>
              <a:rPr lang="zh-CN" altLang="en-US" sz="3200" dirty="0">
                <a:sym typeface="Wingdings" panose="05000000000000000000" pitchFamily="2" charset="2"/>
              </a:rPr>
              <a:t>、</a:t>
            </a:r>
            <a:r>
              <a:rPr lang="zh-CN" altLang="en-US" sz="3200" dirty="0">
                <a:solidFill>
                  <a:srgbClr val="FF3300"/>
                </a:solidFill>
                <a:sym typeface="Wingdings" panose="05000000000000000000" pitchFamily="2" charset="2"/>
              </a:rPr>
              <a:t>介入类</a:t>
            </a:r>
          </a:p>
          <a:p>
            <a:pPr lvl="1">
              <a:lnSpc>
                <a:spcPts val="3800"/>
              </a:lnSpc>
            </a:pPr>
            <a:r>
              <a:rPr lang="zh-CN" altLang="en-US" sz="2800" dirty="0">
                <a:sym typeface="Wingdings" panose="05000000000000000000" pitchFamily="2" charset="2"/>
              </a:rPr>
              <a:t>舞伴</a:t>
            </a:r>
            <a:r>
              <a:rPr lang="en-US" altLang="zh-CN" sz="2800" dirty="0">
                <a:sym typeface="Wingdings" panose="05000000000000000000" pitchFamily="2" charset="2"/>
              </a:rPr>
              <a:t>(Partner): </a:t>
            </a:r>
            <a:r>
              <a:rPr lang="zh-CN" altLang="en-US" sz="2800" dirty="0">
                <a:sym typeface="Wingdings" panose="05000000000000000000" pitchFamily="2" charset="2"/>
              </a:rPr>
              <a:t>与受害者跳舞</a:t>
            </a:r>
          </a:p>
          <a:p>
            <a:pPr lvl="1">
              <a:lnSpc>
                <a:spcPts val="3800"/>
              </a:lnSpc>
            </a:pPr>
            <a:r>
              <a:rPr lang="zh-CN" altLang="en-US" sz="2800" dirty="0">
                <a:sym typeface="Wingdings" panose="05000000000000000000" pitchFamily="2" charset="2"/>
              </a:rPr>
              <a:t>风暴</a:t>
            </a:r>
            <a:r>
              <a:rPr lang="en-US" altLang="zh-CN" sz="2800" dirty="0">
                <a:sym typeface="Wingdings" panose="05000000000000000000" pitchFamily="2" charset="2"/>
              </a:rPr>
              <a:t>(Flood)</a:t>
            </a:r>
            <a:r>
              <a:rPr lang="zh-CN" altLang="en-US" sz="2800" dirty="0">
                <a:sym typeface="Wingdings" panose="05000000000000000000" pitchFamily="2" charset="2"/>
              </a:rPr>
              <a:t>：用大量的噪音来干扰受害者，使之无法听到他人的跳舞邀请</a:t>
            </a:r>
          </a:p>
          <a:p>
            <a:pPr lvl="1">
              <a:lnSpc>
                <a:spcPts val="3800"/>
              </a:lnSpc>
            </a:pPr>
            <a:r>
              <a:rPr lang="zh-CN" altLang="en-US" sz="2800" dirty="0">
                <a:sym typeface="Wingdings" panose="05000000000000000000" pitchFamily="2" charset="2"/>
              </a:rPr>
              <a:t>陷阱</a:t>
            </a:r>
            <a:r>
              <a:rPr lang="en-US" altLang="zh-CN" sz="2800" dirty="0">
                <a:sym typeface="Wingdings" panose="05000000000000000000" pitchFamily="2" charset="2"/>
              </a:rPr>
              <a:t>(Trap)</a:t>
            </a:r>
            <a:r>
              <a:rPr lang="zh-CN" altLang="en-US" sz="2800" dirty="0">
                <a:sym typeface="Wingdings" panose="05000000000000000000" pitchFamily="2" charset="2"/>
              </a:rPr>
              <a:t>：只要受害者跳舞的时候就通过设置陷阱阻止其跳舞</a:t>
            </a:r>
          </a:p>
          <a:p>
            <a:pPr lvl="1">
              <a:lnSpc>
                <a:spcPts val="3800"/>
              </a:lnSpc>
            </a:pPr>
            <a:r>
              <a:rPr lang="zh-CN" altLang="en-US" sz="2800" dirty="0">
                <a:sym typeface="Wingdings" panose="05000000000000000000" pitchFamily="2" charset="2"/>
              </a:rPr>
              <a:t>介入</a:t>
            </a:r>
            <a:r>
              <a:rPr lang="en-US" altLang="zh-CN" sz="2800" dirty="0">
                <a:sym typeface="Wingdings" panose="05000000000000000000" pitchFamily="2" charset="2"/>
              </a:rPr>
              <a:t>(Intervene)</a:t>
            </a:r>
            <a:r>
              <a:rPr lang="zh-CN" altLang="en-US" sz="2800" dirty="0">
                <a:sym typeface="Wingdings" panose="05000000000000000000" pitchFamily="2" charset="2"/>
              </a:rPr>
              <a:t>：阻止邀请传到受害者，包括阻止舞会的进行</a:t>
            </a:r>
          </a:p>
          <a:p>
            <a:pPr>
              <a:lnSpc>
                <a:spcPts val="3800"/>
              </a:lnSpc>
            </a:pPr>
            <a:endParaRPr lang="zh-CN"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zh-CN" altLang="en-US"/>
              <a:t>（一）什么是</a:t>
            </a:r>
            <a:r>
              <a:rPr lang="zh-CN" altLang="en-US">
                <a:latin typeface="Times New Roman" panose="02020603050405020304" pitchFamily="18" charset="0"/>
              </a:rPr>
              <a:t>拒绝服务攻击</a:t>
            </a:r>
            <a:r>
              <a:rPr lang="en-US" altLang="zh-CN">
                <a:latin typeface="Times New Roman" panose="02020603050405020304" pitchFamily="18" charset="0"/>
              </a:rPr>
              <a:t>?</a:t>
            </a:r>
          </a:p>
        </p:txBody>
      </p:sp>
      <p:sp>
        <p:nvSpPr>
          <p:cNvPr id="109608" name="AutoShape 40"/>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109612" name="Rectangle 44"/>
          <p:cNvSpPr>
            <a:spLocks noGrp="1" noChangeArrowheads="1"/>
          </p:cNvSpPr>
          <p:nvPr>
            <p:ph type="body" idx="1"/>
          </p:nvPr>
        </p:nvSpPr>
        <p:spPr>
          <a:xfrm>
            <a:off x="501650" y="1335088"/>
            <a:ext cx="8208963" cy="4951412"/>
          </a:xfrm>
          <a:noFill/>
        </p:spPr>
        <p:txBody>
          <a:bodyPr/>
          <a:lstStyle/>
          <a:p>
            <a:pPr>
              <a:lnSpc>
                <a:spcPts val="3700"/>
              </a:lnSpc>
            </a:pPr>
            <a:r>
              <a:rPr lang="zh-CN" altLang="en-US" sz="2800" dirty="0"/>
              <a:t> 定义：攻击者通过某种手段</a:t>
            </a:r>
            <a:r>
              <a:rPr lang="en-US" altLang="zh-CN" sz="2800" dirty="0"/>
              <a:t>,</a:t>
            </a:r>
            <a:r>
              <a:rPr lang="zh-CN" altLang="en-US" sz="2800" dirty="0"/>
              <a:t>有意地造成</a:t>
            </a:r>
            <a:r>
              <a:rPr lang="zh-CN" altLang="en-US" sz="2800" dirty="0">
                <a:solidFill>
                  <a:srgbClr val="FF0000"/>
                </a:solidFill>
              </a:rPr>
              <a:t>计算机或网络</a:t>
            </a:r>
            <a:r>
              <a:rPr lang="zh-CN" altLang="en-US" sz="2800" dirty="0"/>
              <a:t>不能正常运转而导致</a:t>
            </a:r>
            <a:r>
              <a:rPr lang="zh-CN" altLang="en-US" sz="2800" dirty="0">
                <a:solidFill>
                  <a:srgbClr val="FF0000"/>
                </a:solidFill>
              </a:rPr>
              <a:t>不能</a:t>
            </a:r>
            <a:r>
              <a:rPr lang="zh-CN" altLang="en-US" sz="2800" dirty="0"/>
              <a:t>向合法用户提供所需服务或者使服务质量</a:t>
            </a:r>
            <a:r>
              <a:rPr lang="zh-CN" altLang="en-US" sz="2800" dirty="0">
                <a:solidFill>
                  <a:srgbClr val="FF0000"/>
                </a:solidFill>
              </a:rPr>
              <a:t>降低。</a:t>
            </a:r>
            <a:endParaRPr lang="en-US" altLang="zh-CN" sz="2800" dirty="0">
              <a:solidFill>
                <a:srgbClr val="FF0000"/>
              </a:solidFill>
            </a:endParaRPr>
          </a:p>
          <a:p>
            <a:pPr lvl="1">
              <a:lnSpc>
                <a:spcPts val="3700"/>
              </a:lnSpc>
            </a:pPr>
            <a:r>
              <a:rPr lang="zh-CN" altLang="en-US" sz="2400" dirty="0">
                <a:solidFill>
                  <a:srgbClr val="FF0000"/>
                </a:solidFill>
              </a:rPr>
              <a:t>服务</a:t>
            </a:r>
            <a:r>
              <a:rPr lang="en-US" altLang="zh-CN" sz="2400" dirty="0"/>
              <a:t>(Service)</a:t>
            </a:r>
            <a:r>
              <a:rPr lang="zh-CN" altLang="en-US" sz="2400" dirty="0"/>
              <a:t>：系统提供的</a:t>
            </a:r>
            <a:r>
              <a:rPr lang="en-US" altLang="zh-CN" sz="2400" dirty="0">
                <a:latin typeface="黑体" panose="02010609060101010101" pitchFamily="49" charset="-122"/>
              </a:rPr>
              <a:t>,</a:t>
            </a:r>
            <a:r>
              <a:rPr lang="zh-CN" altLang="en-US" sz="2400" dirty="0"/>
              <a:t>用户在对其使用中会受益的功能</a:t>
            </a:r>
            <a:endParaRPr lang="en-US" altLang="zh-CN" sz="2400" dirty="0"/>
          </a:p>
          <a:p>
            <a:pPr lvl="1">
              <a:lnSpc>
                <a:spcPts val="3700"/>
              </a:lnSpc>
            </a:pPr>
            <a:r>
              <a:rPr lang="zh-CN" altLang="en-US" sz="2400" dirty="0">
                <a:solidFill>
                  <a:srgbClr val="FF0000"/>
                </a:solidFill>
              </a:rPr>
              <a:t>拒绝服务</a:t>
            </a:r>
            <a:r>
              <a:rPr lang="en-US" altLang="zh-CN" sz="2400" dirty="0"/>
              <a:t>(</a:t>
            </a:r>
            <a:r>
              <a:rPr lang="en-US" altLang="zh-CN" sz="2400" dirty="0" err="1"/>
              <a:t>DoS</a:t>
            </a:r>
            <a:r>
              <a:rPr lang="en-US" altLang="zh-CN" sz="2400" dirty="0"/>
              <a:t>: Denial of Service)</a:t>
            </a:r>
            <a:r>
              <a:rPr lang="zh-CN" altLang="en-US" sz="2400" dirty="0"/>
              <a:t>：任何对服务的干涉如果使得其可用性降低或者失去可用性称为拒绝服务</a:t>
            </a:r>
            <a:r>
              <a:rPr lang="en-US" altLang="zh-CN" sz="2400" dirty="0"/>
              <a:t>, </a:t>
            </a:r>
            <a:r>
              <a:rPr lang="zh-CN" altLang="en-US" sz="2400" dirty="0"/>
              <a:t>如</a:t>
            </a:r>
            <a:r>
              <a:rPr lang="en-US" altLang="zh-CN" sz="2400" dirty="0"/>
              <a:t>: </a:t>
            </a:r>
            <a:r>
              <a:rPr lang="zh-CN" altLang="en-US" sz="2400" dirty="0"/>
              <a:t>计算机系统崩溃</a:t>
            </a:r>
            <a:r>
              <a:rPr lang="en-US" altLang="zh-CN" sz="2400" dirty="0"/>
              <a:t>;</a:t>
            </a:r>
            <a:r>
              <a:rPr lang="zh-CN" altLang="en-US" sz="2400" dirty="0"/>
              <a:t>带宽耗尽</a:t>
            </a:r>
            <a:r>
              <a:rPr lang="en-US" altLang="zh-CN" sz="2400" dirty="0"/>
              <a:t>;</a:t>
            </a:r>
            <a:r>
              <a:rPr lang="zh-CN" altLang="en-US" sz="2400" dirty="0"/>
              <a:t>硬盘被填满</a:t>
            </a:r>
          </a:p>
          <a:p>
            <a:pPr lvl="1">
              <a:lnSpc>
                <a:spcPts val="3700"/>
              </a:lnSpc>
            </a:pPr>
            <a:r>
              <a:rPr lang="zh-CN" altLang="en-US" sz="2400" dirty="0">
                <a:solidFill>
                  <a:srgbClr val="FF0000"/>
                </a:solidFill>
              </a:rPr>
              <a:t>攻击方式</a:t>
            </a:r>
            <a:r>
              <a:rPr lang="en-US" altLang="zh-CN" sz="2400" dirty="0"/>
              <a:t>: </a:t>
            </a:r>
            <a:r>
              <a:rPr lang="zh-CN" altLang="en-US" sz="2400" dirty="0"/>
              <a:t>消耗系统或网络资源</a:t>
            </a:r>
            <a:r>
              <a:rPr lang="en-US" altLang="zh-CN" sz="2400" dirty="0"/>
              <a:t>; </a:t>
            </a:r>
            <a:r>
              <a:rPr lang="zh-CN" altLang="en-US" sz="2400" dirty="0"/>
              <a:t>阻断访问路径；更改系统配置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9612">
                                            <p:txEl>
                                              <p:pRg st="0" end="0"/>
                                            </p:txEl>
                                          </p:spTgt>
                                        </p:tgtEl>
                                        <p:attrNameLst>
                                          <p:attrName>style.visibility</p:attrName>
                                        </p:attrNameLst>
                                      </p:cBhvr>
                                      <p:to>
                                        <p:strVal val="visible"/>
                                      </p:to>
                                    </p:set>
                                    <p:animEffect transition="in" filter="blinds(horizontal)">
                                      <p:cBhvr>
                                        <p:cTn id="7" dur="500"/>
                                        <p:tgtEl>
                                          <p:spTgt spid="1096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09612">
                                            <p:txEl>
                                              <p:pRg st="1" end="1"/>
                                            </p:txEl>
                                          </p:spTgt>
                                        </p:tgtEl>
                                        <p:attrNameLst>
                                          <p:attrName>style.visibility</p:attrName>
                                        </p:attrNameLst>
                                      </p:cBhvr>
                                      <p:to>
                                        <p:strVal val="visible"/>
                                      </p:to>
                                    </p:set>
                                    <p:anim calcmode="lin" valueType="num">
                                      <p:cBhvr>
                                        <p:cTn id="12" dur="1000" fill="hold"/>
                                        <p:tgtEl>
                                          <p:spTgt spid="10961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0961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096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09612">
                                            <p:txEl>
                                              <p:pRg st="2" end="2"/>
                                            </p:txEl>
                                          </p:spTgt>
                                        </p:tgtEl>
                                        <p:attrNameLst>
                                          <p:attrName>style.visibility</p:attrName>
                                        </p:attrNameLst>
                                      </p:cBhvr>
                                      <p:to>
                                        <p:strVal val="visible"/>
                                      </p:to>
                                    </p:set>
                                    <p:anim calcmode="lin" valueType="num">
                                      <p:cBhvr>
                                        <p:cTn id="19" dur="1000" fill="hold"/>
                                        <p:tgtEl>
                                          <p:spTgt spid="10961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0961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0961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09612">
                                            <p:txEl>
                                              <p:pRg st="3" end="3"/>
                                            </p:txEl>
                                          </p:spTgt>
                                        </p:tgtEl>
                                        <p:attrNameLst>
                                          <p:attrName>style.visibility</p:attrName>
                                        </p:attrNameLst>
                                      </p:cBhvr>
                                      <p:to>
                                        <p:strVal val="visible"/>
                                      </p:to>
                                    </p:set>
                                    <p:anim calcmode="lin" valueType="num">
                                      <p:cBhvr>
                                        <p:cTn id="26" dur="1000" fill="hold"/>
                                        <p:tgtEl>
                                          <p:spTgt spid="109612">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109612">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1096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1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noFill/>
          <a:ln w="9525" algn="ctr">
            <a:noFill/>
            <a:miter lim="800000"/>
          </a:ln>
          <a:effectLst/>
        </p:spPr>
        <p:txBody>
          <a:bodyPr>
            <a:spAutoFit/>
          </a:bodyPr>
          <a:lstStyle/>
          <a:p>
            <a:pPr eaLnBrk="0" hangingPunct="0"/>
            <a:r>
              <a:rPr lang="en-US" altLang="zh-CN" sz="3200" b="1" dirty="0">
                <a:solidFill>
                  <a:srgbClr val="000000"/>
                </a:solidFill>
                <a:ea typeface="黑体" panose="02010609060101010101" pitchFamily="49" charset="-122"/>
              </a:rPr>
              <a:t>Type: </a:t>
            </a:r>
            <a:r>
              <a:rPr lang="zh-CN" altLang="en-US" sz="3200" b="1" dirty="0">
                <a:solidFill>
                  <a:srgbClr val="000000"/>
                </a:solidFill>
                <a:ea typeface="黑体" panose="02010609060101010101" pitchFamily="49" charset="-122"/>
              </a:rPr>
              <a:t>拒绝服务攻击的分类</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solidFill>
            <a:srgbClr val="FFC000"/>
          </a:solid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How: </a:t>
            </a:r>
            <a:r>
              <a:rPr lang="en-US" altLang="zh-CN" sz="3200" b="1" dirty="0" err="1">
                <a:solidFill>
                  <a:srgbClr val="000000"/>
                </a:solidFill>
                <a:ea typeface="黑体" panose="02010609060101010101" pitchFamily="49" charset="-122"/>
              </a:rPr>
              <a:t>DoS</a:t>
            </a:r>
            <a:r>
              <a:rPr lang="en-US" altLang="zh-CN" sz="3200" b="1" dirty="0">
                <a:solidFill>
                  <a:srgbClr val="000000"/>
                </a:solidFill>
                <a:ea typeface="黑体" panose="02010609060101010101" pitchFamily="49" charset="-122"/>
              </a:rPr>
              <a:t> </a:t>
            </a:r>
            <a:r>
              <a:rPr lang="zh-CN" altLang="en-US" sz="3200" b="1" dirty="0">
                <a:solidFill>
                  <a:srgbClr val="000000"/>
                </a:solidFill>
                <a:ea typeface="黑体" panose="02010609060101010101" pitchFamily="49" charset="-122"/>
              </a:rPr>
              <a:t>攻击原理</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What: </a:t>
            </a:r>
            <a:r>
              <a:rPr lang="zh-CN" altLang="en-US" sz="3200" b="1" dirty="0">
                <a:solidFill>
                  <a:srgbClr val="000000"/>
                </a:solidFill>
                <a:ea typeface="黑体" panose="02010609060101010101" pitchFamily="49" charset="-122"/>
              </a:rPr>
              <a:t>拒绝服务攻击是什么 ?</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Defend: </a:t>
            </a:r>
            <a:r>
              <a:rPr lang="zh-CN" altLang="en-US" sz="3200" b="1" dirty="0">
                <a:solidFill>
                  <a:srgbClr val="000000"/>
                </a:solidFill>
                <a:ea typeface="黑体" panose="02010609060101010101" pitchFamily="49" charset="-122"/>
              </a:rPr>
              <a:t>如何防御</a:t>
            </a:r>
            <a:r>
              <a:rPr lang="en-US" altLang="zh-CN" sz="3200" b="1" dirty="0" err="1">
                <a:solidFill>
                  <a:srgbClr val="000000"/>
                </a:solidFill>
                <a:ea typeface="黑体" panose="02010609060101010101" pitchFamily="49" charset="-122"/>
              </a:rPr>
              <a:t>DoS</a:t>
            </a:r>
            <a:r>
              <a:rPr lang="zh-CN" altLang="en-US" sz="3200" b="1" dirty="0">
                <a:solidFill>
                  <a:srgbClr val="000000"/>
                </a:solidFill>
                <a:ea typeface="黑体" panose="02010609060101010101" pitchFamily="49" charset="-122"/>
              </a:rPr>
              <a:t>攻击？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6189436-CBBE-450D-BF6B-99BF8FA9A048}"/>
              </a:ext>
            </a:extLst>
          </p:cNvPr>
          <p:cNvSpPr>
            <a:spLocks noGrp="1"/>
          </p:cNvSpPr>
          <p:nvPr>
            <p:ph idx="1"/>
          </p:nvPr>
        </p:nvSpPr>
        <p:spPr>
          <a:xfrm>
            <a:off x="451326" y="1101725"/>
            <a:ext cx="8241348" cy="4114800"/>
          </a:xfrm>
        </p:spPr>
        <p:txBody>
          <a:bodyPr/>
          <a:lstStyle/>
          <a:p>
            <a:r>
              <a:rPr lang="zh-CN" altLang="en-US" sz="2000" dirty="0"/>
              <a:t>攻击原理：使被攻击服务器充斥大量要求回复的信息，消耗网络带宽或系统资源，导致网络或系统不胜负荷，以至于瘫痪而停止提供正常的网络服务。</a:t>
            </a:r>
            <a:endParaRPr lang="en-US" altLang="zh-CN" sz="2000" dirty="0"/>
          </a:p>
          <a:p>
            <a:r>
              <a:rPr lang="zh-CN" altLang="en-US" sz="2000" dirty="0"/>
              <a:t>对服务器实施拒绝服务攻击可以有多种方法：</a:t>
            </a:r>
          </a:p>
          <a:p>
            <a:pPr lvl="1">
              <a:buFont typeface="Wingdings" panose="05000000000000000000" pitchFamily="2" charset="2"/>
              <a:buChar char="Ø"/>
            </a:pPr>
            <a:r>
              <a:rPr lang="zh-CN" altLang="en-US" sz="1600" dirty="0"/>
              <a:t>利用协议软件的缺陷发送大量垃圾请求，服务器维护这些请求耗尽资源</a:t>
            </a:r>
          </a:p>
          <a:p>
            <a:pPr lvl="1">
              <a:buFont typeface="Wingdings" panose="05000000000000000000" pitchFamily="2" charset="2"/>
              <a:buChar char="Ø"/>
            </a:pPr>
            <a:r>
              <a:rPr lang="zh-CN" altLang="en-US" sz="1600" dirty="0"/>
              <a:t>发送特定类型的报文（非正常的或者希望的），目标主机无法处理而瘫痪</a:t>
            </a:r>
          </a:p>
          <a:p>
            <a:pPr lvl="1">
              <a:buFont typeface="Wingdings" panose="05000000000000000000" pitchFamily="2" charset="2"/>
              <a:buChar char="Ø"/>
            </a:pPr>
            <a:r>
              <a:rPr lang="zh-CN" altLang="en-US" sz="1600" dirty="0"/>
              <a:t>欺骗型攻击，伪造</a:t>
            </a:r>
            <a:r>
              <a:rPr lang="en-US" altLang="zh-CN" sz="1600" dirty="0"/>
              <a:t>IP</a:t>
            </a:r>
            <a:r>
              <a:rPr lang="zh-CN" altLang="en-US" sz="1600" dirty="0"/>
              <a:t>地址，路由项，</a:t>
            </a:r>
            <a:r>
              <a:rPr lang="en-US" altLang="zh-CN" sz="1600" dirty="0"/>
              <a:t>DNS</a:t>
            </a:r>
            <a:r>
              <a:rPr lang="zh-CN" altLang="en-US" sz="1600" dirty="0"/>
              <a:t>解析地址，使服务器无法正常相应这些请求而造成缓存区阻塞或者死机。</a:t>
            </a:r>
            <a:endParaRPr lang="en-US" altLang="zh-CN" sz="2000" dirty="0"/>
          </a:p>
          <a:p>
            <a:r>
              <a:rPr lang="zh-CN" altLang="en-US" sz="2000" dirty="0"/>
              <a:t>例如</a:t>
            </a:r>
            <a:r>
              <a:rPr lang="en-US" altLang="zh-CN" sz="2000" dirty="0"/>
              <a:t>TCP</a:t>
            </a:r>
            <a:r>
              <a:rPr lang="zh-CN" altLang="en-US" sz="2000" dirty="0"/>
              <a:t>连接三次握手，攻击者以多个</a:t>
            </a:r>
            <a:r>
              <a:rPr lang="zh-CN" altLang="en-US" sz="2000" dirty="0" smtClean="0"/>
              <a:t>随机的</a:t>
            </a:r>
            <a:r>
              <a:rPr lang="en-US" altLang="zh-CN" sz="2000" dirty="0" smtClean="0"/>
              <a:t>IP</a:t>
            </a:r>
            <a:r>
              <a:rPr lang="zh-CN" altLang="en-US" sz="2000" dirty="0"/>
              <a:t>向目标发送</a:t>
            </a:r>
            <a:r>
              <a:rPr lang="en-US" altLang="zh-CN" sz="2000" dirty="0"/>
              <a:t>SYN</a:t>
            </a:r>
            <a:r>
              <a:rPr lang="zh-CN" altLang="en-US" sz="2000" dirty="0"/>
              <a:t>包，而在收到目标主机的</a:t>
            </a:r>
            <a:r>
              <a:rPr lang="en-US" altLang="zh-CN" sz="2000" dirty="0"/>
              <a:t>SYN+ACK</a:t>
            </a:r>
            <a:r>
              <a:rPr lang="zh-CN" altLang="en-US" sz="2000" dirty="0"/>
              <a:t>后并不回应，目标主机为这些连接请求建立等待队列，并维护这些队列直到超时，从而造成资源的大量消耗影响其他正常的请求服务。</a:t>
            </a:r>
          </a:p>
          <a:p>
            <a:pPr marL="0" indent="0">
              <a:buNone/>
            </a:pPr>
            <a:endParaRPr lang="en-US" altLang="zh-CN" sz="2000" dirty="0"/>
          </a:p>
        </p:txBody>
      </p:sp>
      <p:sp>
        <p:nvSpPr>
          <p:cNvPr id="3" name="标题 2">
            <a:extLst>
              <a:ext uri="{FF2B5EF4-FFF2-40B4-BE49-F238E27FC236}">
                <a16:creationId xmlns:a16="http://schemas.microsoft.com/office/drawing/2014/main" xmlns="" id="{EBEFBD94-5508-4D9D-947D-6F1F935A8038}"/>
              </a:ext>
            </a:extLst>
          </p:cNvPr>
          <p:cNvSpPr>
            <a:spLocks noGrp="1"/>
          </p:cNvSpPr>
          <p:nvPr>
            <p:ph type="title"/>
          </p:nvPr>
        </p:nvSpPr>
        <p:spPr/>
        <p:txBody>
          <a:bodyPr/>
          <a:lstStyle/>
          <a:p>
            <a:r>
              <a:rPr lang="en-US" altLang="zh-CN" dirty="0"/>
              <a:t>DoS</a:t>
            </a:r>
            <a:r>
              <a:rPr lang="zh-CN" altLang="en-US" dirty="0"/>
              <a:t>攻击原理</a:t>
            </a:r>
          </a:p>
        </p:txBody>
      </p:sp>
    </p:spTree>
    <p:extLst>
      <p:ext uri="{BB962C8B-B14F-4D97-AF65-F5344CB8AC3E}">
        <p14:creationId xmlns:p14="http://schemas.microsoft.com/office/powerpoint/2010/main" val="266477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84313" y="2076450"/>
            <a:ext cx="5659437" cy="1692275"/>
          </a:xfrm>
        </p:spPr>
        <p:txBody>
          <a:bodyPr/>
          <a:lstStyle/>
          <a:p>
            <a:r>
              <a:rPr lang="zh-CN" altLang="en-US" dirty="0">
                <a:solidFill>
                  <a:srgbClr val="C00000"/>
                </a:solidFill>
              </a:rPr>
              <a:t>一、剧 毒 包 型 </a:t>
            </a:r>
            <a:r>
              <a:rPr lang="en-US" altLang="zh-CN" dirty="0" err="1">
                <a:solidFill>
                  <a:srgbClr val="C00000"/>
                </a:solidFill>
              </a:rPr>
              <a:t>DoS</a:t>
            </a:r>
            <a:r>
              <a:rPr lang="en-US" altLang="zh-CN" dirty="0">
                <a:solidFill>
                  <a:srgbClr val="C00000"/>
                </a:solidFill>
              </a:rPr>
              <a:t/>
            </a:r>
            <a:br>
              <a:rPr lang="en-US" altLang="zh-CN" dirty="0">
                <a:solidFill>
                  <a:srgbClr val="C00000"/>
                </a:solidFill>
              </a:rPr>
            </a:br>
            <a:r>
              <a:rPr lang="zh-CN" altLang="en-US" dirty="0">
                <a:solidFill>
                  <a:srgbClr val="C00000"/>
                </a:solidFill>
              </a:rPr>
              <a:t>（可选讲授内容）</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dirty="0"/>
              <a:t>剧毒包型</a:t>
            </a:r>
            <a:r>
              <a:rPr lang="en-US" altLang="zh-CN" dirty="0" err="1"/>
              <a:t>DoS</a:t>
            </a:r>
            <a:r>
              <a:rPr lang="zh-CN" altLang="en-US" dirty="0"/>
              <a:t>攻击</a:t>
            </a:r>
          </a:p>
        </p:txBody>
      </p:sp>
      <p:sp>
        <p:nvSpPr>
          <p:cNvPr id="268291"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268292" name="Rectangle 4"/>
          <p:cNvSpPr>
            <a:spLocks noGrp="1" noChangeArrowheads="1"/>
          </p:cNvSpPr>
          <p:nvPr>
            <p:ph type="body" idx="1"/>
          </p:nvPr>
        </p:nvSpPr>
        <p:spPr>
          <a:xfrm>
            <a:off x="592138" y="1343024"/>
            <a:ext cx="8137525" cy="4848225"/>
          </a:xfrm>
          <a:noFill/>
        </p:spPr>
        <p:txBody>
          <a:bodyPr/>
          <a:lstStyle/>
          <a:p>
            <a:pPr>
              <a:lnSpc>
                <a:spcPts val="3800"/>
              </a:lnSpc>
            </a:pPr>
            <a:r>
              <a:rPr lang="en-US" altLang="zh-CN" sz="2400" dirty="0"/>
              <a:t> </a:t>
            </a:r>
            <a:r>
              <a:rPr lang="zh-CN" altLang="en-US" sz="2400" dirty="0">
                <a:solidFill>
                  <a:srgbClr val="FF3300"/>
                </a:solidFill>
              </a:rPr>
              <a:t>剧毒包</a:t>
            </a:r>
            <a:r>
              <a:rPr lang="zh-CN" altLang="en-US" sz="2400" dirty="0"/>
              <a:t>或杀手包（</a:t>
            </a:r>
            <a:r>
              <a:rPr lang="en-US" altLang="zh-CN" sz="2400" dirty="0"/>
              <a:t>Killer Packet) </a:t>
            </a:r>
            <a:r>
              <a:rPr lang="en-US" altLang="zh-CN" sz="2400" dirty="0" err="1"/>
              <a:t>DoS</a:t>
            </a:r>
            <a:r>
              <a:rPr lang="zh-CN" altLang="en-US" sz="2400" dirty="0"/>
              <a:t>攻击：利用协议本身或其软件实现中的漏洞，通过一些畸形的数据包使受害者系统崩溃，也称为“</a:t>
            </a:r>
            <a:r>
              <a:rPr lang="zh-CN" altLang="en-US" sz="2400" dirty="0">
                <a:solidFill>
                  <a:srgbClr val="FF3300"/>
                </a:solidFill>
              </a:rPr>
              <a:t>漏洞攻击</a:t>
            </a:r>
            <a:r>
              <a:rPr lang="zh-CN" altLang="en-US" sz="2400" dirty="0"/>
              <a:t>”或“</a:t>
            </a:r>
            <a:r>
              <a:rPr lang="zh-CN" altLang="en-US" sz="2400" dirty="0">
                <a:solidFill>
                  <a:srgbClr val="FF3300"/>
                </a:solidFill>
              </a:rPr>
              <a:t>协议攻击</a:t>
            </a:r>
            <a:r>
              <a:rPr lang="zh-CN" altLang="en-US" sz="2400" dirty="0"/>
              <a:t>”。</a:t>
            </a:r>
          </a:p>
          <a:p>
            <a:pPr lvl="1"/>
            <a:r>
              <a:rPr lang="en-US" altLang="zh-CN" sz="2400" dirty="0" err="1"/>
              <a:t>WinNuke</a:t>
            </a:r>
            <a:r>
              <a:rPr lang="zh-CN" altLang="en-US" sz="2400" dirty="0"/>
              <a:t>攻击</a:t>
            </a:r>
          </a:p>
          <a:p>
            <a:pPr lvl="1"/>
            <a:r>
              <a:rPr lang="zh-CN" altLang="en-US" sz="2400" dirty="0"/>
              <a:t>泪滴</a:t>
            </a:r>
            <a:r>
              <a:rPr lang="en-US" altLang="zh-CN" sz="2400" dirty="0"/>
              <a:t>(Teardrop)</a:t>
            </a:r>
            <a:r>
              <a:rPr lang="zh-CN" altLang="en-US" sz="2400" dirty="0"/>
              <a:t>攻击</a:t>
            </a:r>
          </a:p>
          <a:p>
            <a:pPr lvl="1"/>
            <a:r>
              <a:rPr lang="en-US" altLang="zh-CN" sz="2400" dirty="0"/>
              <a:t>Land</a:t>
            </a:r>
            <a:r>
              <a:rPr lang="zh-CN" altLang="en-US" sz="2400" dirty="0"/>
              <a:t>攻击</a:t>
            </a:r>
          </a:p>
          <a:p>
            <a:pPr lvl="1"/>
            <a:r>
              <a:rPr lang="en-US" altLang="zh-CN" sz="2400" dirty="0"/>
              <a:t>Ping of death </a:t>
            </a:r>
            <a:r>
              <a:rPr lang="zh-CN" altLang="en-US" sz="2400" dirty="0"/>
              <a:t>攻击</a:t>
            </a:r>
          </a:p>
          <a:p>
            <a:pPr lvl="1"/>
            <a:r>
              <a:rPr lang="zh-CN" altLang="en-US" sz="2400" dirty="0"/>
              <a:t>循环攻击</a:t>
            </a:r>
            <a:endParaRPr lang="en-US" altLang="zh-CN" sz="2400" dirty="0"/>
          </a:p>
          <a:p>
            <a:r>
              <a:rPr lang="zh-CN" altLang="en-US" sz="2800" dirty="0">
                <a:solidFill>
                  <a:srgbClr val="FF0000"/>
                </a:solidFill>
              </a:rPr>
              <a:t>上述攻击方式虽已过时</a:t>
            </a:r>
            <a:r>
              <a:rPr lang="zh-CN" altLang="en-US" sz="2800" b="0" dirty="0">
                <a:solidFill>
                  <a:schemeClr val="tx1"/>
                </a:solidFill>
              </a:rPr>
              <a:t>（系统或路由器会发现并丢弃这种包）</a:t>
            </a:r>
            <a:r>
              <a:rPr lang="zh-CN" altLang="en-US" sz="2800" dirty="0">
                <a:solidFill>
                  <a:srgbClr val="FF0000"/>
                </a:solidFill>
              </a:rPr>
              <a:t>，但其思路仍值得借鉴！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68292">
                                            <p:txEl>
                                              <p:pRg st="6" end="6"/>
                                            </p:txEl>
                                          </p:spTgt>
                                        </p:tgtEl>
                                        <p:attrNameLst>
                                          <p:attrName>style.visibility</p:attrName>
                                        </p:attrNameLst>
                                      </p:cBhvr>
                                      <p:to>
                                        <p:strVal val="visible"/>
                                      </p:to>
                                    </p:set>
                                    <p:anim calcmode="lin" valueType="num">
                                      <p:cBhvr>
                                        <p:cTn id="7" dur="1000" fill="hold"/>
                                        <p:tgtEl>
                                          <p:spTgt spid="268292">
                                            <p:txEl>
                                              <p:pRg st="6" end="6"/>
                                            </p:txEl>
                                          </p:spTgt>
                                        </p:tgtEl>
                                        <p:attrNameLst>
                                          <p:attrName>ppt_w</p:attrName>
                                        </p:attrNameLst>
                                      </p:cBhvr>
                                      <p:tavLst>
                                        <p:tav tm="0">
                                          <p:val>
                                            <p:strVal val="#ppt_w*0.70"/>
                                          </p:val>
                                        </p:tav>
                                        <p:tav tm="100000">
                                          <p:val>
                                            <p:strVal val="#ppt_w"/>
                                          </p:val>
                                        </p:tav>
                                      </p:tavLst>
                                    </p:anim>
                                    <p:anim calcmode="lin" valueType="num">
                                      <p:cBhvr>
                                        <p:cTn id="8" dur="1000" fill="hold"/>
                                        <p:tgtEl>
                                          <p:spTgt spid="268292">
                                            <p:txEl>
                                              <p:pRg st="6" end="6"/>
                                            </p:txEl>
                                          </p:spTgt>
                                        </p:tgtEl>
                                        <p:attrNameLst>
                                          <p:attrName>ppt_h</p:attrName>
                                        </p:attrNameLst>
                                      </p:cBhvr>
                                      <p:tavLst>
                                        <p:tav tm="0">
                                          <p:val>
                                            <p:strVal val="#ppt_h"/>
                                          </p:val>
                                        </p:tav>
                                        <p:tav tm="100000">
                                          <p:val>
                                            <p:strVal val="#ppt_h"/>
                                          </p:val>
                                        </p:tav>
                                      </p:tavLst>
                                    </p:anim>
                                    <p:animEffect transition="in" filter="fade">
                                      <p:cBhvr>
                                        <p:cTn id="9" dur="1000"/>
                                        <p:tgtEl>
                                          <p:spTgt spid="2682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zh-CN"/>
              <a:t>1</a:t>
            </a:r>
            <a:r>
              <a:rPr lang="zh-CN" altLang="en-US"/>
              <a:t>、</a:t>
            </a:r>
            <a:r>
              <a:rPr lang="en-US" altLang="zh-CN"/>
              <a:t>WinNuke</a:t>
            </a:r>
            <a:r>
              <a:rPr lang="zh-CN" altLang="en-US"/>
              <a:t>攻击</a:t>
            </a:r>
          </a:p>
        </p:txBody>
      </p:sp>
      <p:sp>
        <p:nvSpPr>
          <p:cNvPr id="394243" name="Rectangle 3"/>
          <p:cNvSpPr>
            <a:spLocks noGrp="1" noChangeArrowheads="1"/>
          </p:cNvSpPr>
          <p:nvPr>
            <p:ph type="body" idx="1"/>
          </p:nvPr>
        </p:nvSpPr>
        <p:spPr>
          <a:xfrm>
            <a:off x="639763" y="1306512"/>
            <a:ext cx="7772400" cy="4827587"/>
          </a:xfrm>
        </p:spPr>
        <p:txBody>
          <a:bodyPr/>
          <a:lstStyle/>
          <a:p>
            <a:pPr>
              <a:lnSpc>
                <a:spcPts val="3800"/>
              </a:lnSpc>
            </a:pPr>
            <a:r>
              <a:rPr lang="zh-CN" altLang="en-US" sz="2800" dirty="0"/>
              <a:t>特征：以</a:t>
            </a:r>
            <a:r>
              <a:rPr lang="zh-CN" altLang="en-US" sz="2800" dirty="0">
                <a:solidFill>
                  <a:srgbClr val="FF3300"/>
                </a:solidFill>
              </a:rPr>
              <a:t>带外数据</a:t>
            </a:r>
            <a:r>
              <a:rPr lang="zh-CN" altLang="en-US" sz="2800" dirty="0"/>
              <a:t>攻击目标端口，导致受害者处理带外数据时出现异常，从而使系统停止响应并在显示上出现蓝屏，又称为“</a:t>
            </a:r>
            <a:r>
              <a:rPr lang="zh-CN" altLang="en-US" sz="2800" dirty="0">
                <a:solidFill>
                  <a:srgbClr val="FF3300"/>
                </a:solidFill>
              </a:rPr>
              <a:t>带外攻击</a:t>
            </a:r>
            <a:r>
              <a:rPr lang="zh-CN" altLang="en-US" sz="2800" dirty="0"/>
              <a:t>”、“</a:t>
            </a:r>
            <a:r>
              <a:rPr lang="zh-CN" altLang="en-US" sz="2800" dirty="0">
                <a:solidFill>
                  <a:srgbClr val="FF3300"/>
                </a:solidFill>
              </a:rPr>
              <a:t>蓝屏攻击</a:t>
            </a:r>
            <a:r>
              <a:rPr lang="zh-CN" altLang="en-US" sz="2800" dirty="0"/>
              <a:t>”</a:t>
            </a:r>
          </a:p>
          <a:p>
            <a:pPr lvl="1">
              <a:lnSpc>
                <a:spcPts val="3800"/>
              </a:lnSpc>
            </a:pPr>
            <a:r>
              <a:rPr lang="zh-CN" altLang="en-US" dirty="0"/>
              <a:t>被攻击的端口通常包括：</a:t>
            </a:r>
            <a:r>
              <a:rPr lang="en-US" altLang="zh-CN" dirty="0"/>
              <a:t>139 (NetBIOS)</a:t>
            </a:r>
            <a:r>
              <a:rPr lang="zh-CN" altLang="en-US" dirty="0"/>
              <a:t>、</a:t>
            </a:r>
            <a:r>
              <a:rPr lang="en-US" altLang="zh-CN" dirty="0"/>
              <a:t>138</a:t>
            </a:r>
            <a:r>
              <a:rPr lang="zh-CN" altLang="en-US" dirty="0"/>
              <a:t>、</a:t>
            </a:r>
            <a:r>
              <a:rPr lang="en-US" altLang="zh-CN" dirty="0"/>
              <a:t>137</a:t>
            </a:r>
            <a:r>
              <a:rPr lang="zh-CN" altLang="en-US" dirty="0"/>
              <a:t>、</a:t>
            </a:r>
            <a:r>
              <a:rPr lang="en-US" altLang="zh-CN" dirty="0"/>
              <a:t>113</a:t>
            </a:r>
            <a:r>
              <a:rPr lang="zh-CN" altLang="en-US" dirty="0"/>
              <a:t>、</a:t>
            </a:r>
            <a:r>
              <a:rPr lang="en-US" altLang="zh-CN" dirty="0"/>
              <a:t>53</a:t>
            </a:r>
          </a:p>
          <a:p>
            <a:pPr lvl="1">
              <a:lnSpc>
                <a:spcPts val="3800"/>
              </a:lnSpc>
            </a:pPr>
            <a:r>
              <a:rPr lang="zh-CN" altLang="en-US" dirty="0"/>
              <a:t>实例：</a:t>
            </a:r>
            <a:r>
              <a:rPr lang="en-US" altLang="zh-CN" dirty="0"/>
              <a:t>Red hat Linux7, Kernel 2.4.7-10</a:t>
            </a:r>
          </a:p>
          <a:p>
            <a:pPr lvl="1">
              <a:lnSpc>
                <a:spcPts val="3800"/>
              </a:lnSpc>
            </a:pPr>
            <a:r>
              <a:rPr lang="zh-CN" altLang="en-US" dirty="0"/>
              <a:t>较早出现的</a:t>
            </a:r>
            <a:r>
              <a:rPr lang="en-US" altLang="zh-CN" dirty="0" err="1"/>
              <a:t>DoS</a:t>
            </a:r>
            <a:r>
              <a:rPr lang="zh-CN" altLang="en-US" dirty="0"/>
              <a:t>攻击，以致后来的一段时间内，人们称拒绝服务攻击为“</a:t>
            </a:r>
            <a:r>
              <a:rPr lang="en-US" altLang="zh-CN" dirty="0">
                <a:solidFill>
                  <a:srgbClr val="FF3300"/>
                </a:solidFill>
              </a:rPr>
              <a:t>Nuke</a:t>
            </a:r>
            <a:r>
              <a:rPr lang="zh-CN" altLang="en-US" dirty="0">
                <a:solidFill>
                  <a:srgbClr val="FF3300"/>
                </a:solidFill>
              </a:rPr>
              <a:t>攻击</a:t>
            </a:r>
            <a:r>
              <a:rPr lang="zh-CN" altLang="en-US"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(1/7)</a:t>
            </a:r>
          </a:p>
        </p:txBody>
      </p:sp>
      <p:sp>
        <p:nvSpPr>
          <p:cNvPr id="396291" name="Rectangle 3"/>
          <p:cNvSpPr>
            <a:spLocks noGrp="1" noChangeArrowheads="1"/>
          </p:cNvSpPr>
          <p:nvPr>
            <p:ph type="body" idx="1"/>
          </p:nvPr>
        </p:nvSpPr>
        <p:spPr>
          <a:xfrm>
            <a:off x="687388" y="1439862"/>
            <a:ext cx="7772400" cy="4275137"/>
          </a:xfrm>
        </p:spPr>
        <p:txBody>
          <a:bodyPr/>
          <a:lstStyle/>
          <a:p>
            <a:pPr>
              <a:lnSpc>
                <a:spcPts val="3800"/>
              </a:lnSpc>
            </a:pPr>
            <a:r>
              <a:rPr lang="zh-CN" altLang="en-US" sz="2800" dirty="0"/>
              <a:t>原理：利用异常的数据分片导致接收方在处理分片数据时崩溃，也称为“</a:t>
            </a:r>
            <a:r>
              <a:rPr lang="zh-CN" altLang="en-US" sz="2800" dirty="0">
                <a:solidFill>
                  <a:srgbClr val="FF3300"/>
                </a:solidFill>
              </a:rPr>
              <a:t>碎片攻击</a:t>
            </a:r>
            <a:r>
              <a:rPr lang="zh-CN" altLang="en-US" sz="2800" dirty="0"/>
              <a:t>”。</a:t>
            </a:r>
          </a:p>
          <a:p>
            <a:pPr lvl="1">
              <a:lnSpc>
                <a:spcPts val="3800"/>
              </a:lnSpc>
            </a:pPr>
            <a:r>
              <a:rPr lang="en-US" altLang="zh-CN" dirty="0"/>
              <a:t>Teardrop</a:t>
            </a:r>
            <a:r>
              <a:rPr lang="zh-CN" altLang="en-US" dirty="0"/>
              <a:t>本是一段用于</a:t>
            </a:r>
            <a:r>
              <a:rPr lang="en-US" altLang="zh-CN" dirty="0" err="1"/>
              <a:t>DoS</a:t>
            </a:r>
            <a:r>
              <a:rPr lang="zh-CN" altLang="en-US" dirty="0"/>
              <a:t>攻击的程序名，该程序利用</a:t>
            </a:r>
            <a:r>
              <a:rPr lang="en-US" altLang="zh-CN" dirty="0"/>
              <a:t>Windows95/NT/3.1</a:t>
            </a:r>
            <a:r>
              <a:rPr lang="zh-CN" altLang="en-US" dirty="0"/>
              <a:t>和低版本的</a:t>
            </a:r>
            <a:r>
              <a:rPr lang="en-US" altLang="zh-CN" dirty="0"/>
              <a:t>Linux</a:t>
            </a:r>
            <a:r>
              <a:rPr lang="zh-CN" altLang="en-US" dirty="0"/>
              <a:t>中处理</a:t>
            </a:r>
            <a:r>
              <a:rPr lang="en-US" altLang="zh-CN" dirty="0"/>
              <a:t>IP</a:t>
            </a:r>
            <a:r>
              <a:rPr lang="zh-CN" altLang="en-US" dirty="0"/>
              <a:t>分片的漏洞，向受害者发送偏移地址重叠的</a:t>
            </a:r>
            <a:r>
              <a:rPr lang="en-US" altLang="zh-CN" dirty="0"/>
              <a:t>UDP</a:t>
            </a:r>
            <a:r>
              <a:rPr lang="zh-CN" altLang="en-US" dirty="0"/>
              <a:t>数据包分片，使得目标机器在将</a:t>
            </a:r>
            <a:r>
              <a:rPr lang="zh-CN" altLang="en-US" dirty="0">
                <a:solidFill>
                  <a:srgbClr val="FF0000"/>
                </a:solidFill>
              </a:rPr>
              <a:t>分片重组时出现异常错误，导致目标系统崩溃或重启</a:t>
            </a:r>
            <a:r>
              <a:rPr lang="zh-CN" altLang="en-US" dirty="0" smtClean="0"/>
              <a:t>。</a:t>
            </a:r>
            <a:endParaRPr lang="en-US" altLang="zh-CN" dirty="0" smtClean="0"/>
          </a:p>
          <a:p>
            <a:pPr lvl="1">
              <a:lnSpc>
                <a:spcPts val="3800"/>
              </a:lnSpc>
            </a:pPr>
            <a:r>
              <a:rPr lang="zh-CN" altLang="en-US" dirty="0"/>
              <a:t>免费</a:t>
            </a:r>
            <a:r>
              <a:rPr lang="zh-CN" altLang="en-US" dirty="0" smtClean="0"/>
              <a:t>黑客软件</a:t>
            </a:r>
            <a:r>
              <a:rPr lang="en-US" altLang="zh-CN" dirty="0" smtClean="0"/>
              <a:t>Hping3 </a:t>
            </a:r>
            <a:r>
              <a:rPr lang="zh-CN" altLang="en-US" dirty="0" smtClean="0"/>
              <a:t>可以实现泪滴攻击。</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(2/7)</a:t>
            </a:r>
            <a:endParaRPr lang="zh-CN" altLang="en-US" sz="3600"/>
          </a:p>
        </p:txBody>
      </p:sp>
      <p:sp>
        <p:nvSpPr>
          <p:cNvPr id="408650" name="Rectangle 74"/>
          <p:cNvSpPr>
            <a:spLocks noChangeArrowheads="1"/>
          </p:cNvSpPr>
          <p:nvPr/>
        </p:nvSpPr>
        <p:spPr bwMode="auto">
          <a:xfrm>
            <a:off x="2747963" y="2020888"/>
            <a:ext cx="4830762" cy="463550"/>
          </a:xfrm>
          <a:prstGeom prst="rect">
            <a:avLst/>
          </a:prstGeom>
          <a:solidFill>
            <a:srgbClr val="DDDDDD"/>
          </a:solidFill>
          <a:ln w="9525">
            <a:solidFill>
              <a:srgbClr val="000000"/>
            </a:solidFill>
            <a:miter lim="800000"/>
          </a:ln>
          <a:effectLst/>
        </p:spPr>
        <p:txBody>
          <a:bodyPr wrap="none" anchor="ctr"/>
          <a:lstStyle/>
          <a:p>
            <a:endParaRPr lang="zh-CN" altLang="en-US"/>
          </a:p>
        </p:txBody>
      </p:sp>
      <p:sp>
        <p:nvSpPr>
          <p:cNvPr id="408651" name="Text Box 75"/>
          <p:cNvSpPr txBox="1">
            <a:spLocks noChangeArrowheads="1"/>
          </p:cNvSpPr>
          <p:nvPr/>
        </p:nvSpPr>
        <p:spPr bwMode="auto">
          <a:xfrm>
            <a:off x="554038" y="5624513"/>
            <a:ext cx="16891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偏移 </a:t>
            </a:r>
            <a:r>
              <a:rPr kumimoji="1" lang="en-US" altLang="zh-CN" sz="2000" b="1">
                <a:solidFill>
                  <a:srgbClr val="333399"/>
                </a:solidFill>
                <a:latin typeface="Times New Roman" panose="02020603050405020304" pitchFamily="18" charset="0"/>
                <a:ea typeface="黑体" panose="02010609060101010101" pitchFamily="49" charset="-122"/>
              </a:rPr>
              <a:t>= 0/8 = 0</a:t>
            </a:r>
          </a:p>
        </p:txBody>
      </p:sp>
      <p:sp>
        <p:nvSpPr>
          <p:cNvPr id="408652" name="Rectangle 76"/>
          <p:cNvSpPr>
            <a:spLocks noChangeArrowheads="1"/>
          </p:cNvSpPr>
          <p:nvPr/>
        </p:nvSpPr>
        <p:spPr bwMode="auto">
          <a:xfrm>
            <a:off x="1870075" y="2020888"/>
            <a:ext cx="5708650" cy="463550"/>
          </a:xfrm>
          <a:prstGeom prst="rect">
            <a:avLst/>
          </a:prstGeom>
          <a:solidFill>
            <a:srgbClr val="CCECFF"/>
          </a:solidFill>
          <a:ln w="19050">
            <a:solidFill>
              <a:srgbClr val="000000"/>
            </a:solidFill>
            <a:miter lim="800000"/>
          </a:ln>
          <a:effectLst/>
        </p:spPr>
        <p:txBody>
          <a:bodyPr wrap="none" anchor="ctr"/>
          <a:lstStyle/>
          <a:p>
            <a:endParaRPr lang="zh-CN" altLang="en-US"/>
          </a:p>
        </p:txBody>
      </p:sp>
      <p:sp>
        <p:nvSpPr>
          <p:cNvPr id="408653" name="Line 77"/>
          <p:cNvSpPr>
            <a:spLocks noChangeShapeType="1"/>
          </p:cNvSpPr>
          <p:nvPr/>
        </p:nvSpPr>
        <p:spPr bwMode="auto">
          <a:xfrm>
            <a:off x="2924175" y="2020888"/>
            <a:ext cx="0" cy="463550"/>
          </a:xfrm>
          <a:prstGeom prst="line">
            <a:avLst/>
          </a:prstGeom>
          <a:noFill/>
          <a:ln w="9525">
            <a:solidFill>
              <a:srgbClr val="000000"/>
            </a:solidFill>
            <a:round/>
          </a:ln>
          <a:effectLst/>
        </p:spPr>
        <p:txBody>
          <a:bodyPr/>
          <a:lstStyle/>
          <a:p>
            <a:endParaRPr lang="zh-CN" altLang="en-US"/>
          </a:p>
        </p:txBody>
      </p:sp>
      <p:sp>
        <p:nvSpPr>
          <p:cNvPr id="408654" name="Line 78"/>
          <p:cNvSpPr>
            <a:spLocks noChangeShapeType="1"/>
          </p:cNvSpPr>
          <p:nvPr/>
        </p:nvSpPr>
        <p:spPr bwMode="auto">
          <a:xfrm>
            <a:off x="3100388" y="2020888"/>
            <a:ext cx="0" cy="463550"/>
          </a:xfrm>
          <a:prstGeom prst="line">
            <a:avLst/>
          </a:prstGeom>
          <a:noFill/>
          <a:ln w="9525">
            <a:solidFill>
              <a:srgbClr val="000000"/>
            </a:solidFill>
            <a:round/>
          </a:ln>
          <a:effectLst/>
        </p:spPr>
        <p:txBody>
          <a:bodyPr/>
          <a:lstStyle/>
          <a:p>
            <a:endParaRPr lang="zh-CN" altLang="en-US"/>
          </a:p>
        </p:txBody>
      </p:sp>
      <p:sp>
        <p:nvSpPr>
          <p:cNvPr id="408655" name="Line 79"/>
          <p:cNvSpPr>
            <a:spLocks noChangeShapeType="1"/>
          </p:cNvSpPr>
          <p:nvPr/>
        </p:nvSpPr>
        <p:spPr bwMode="auto">
          <a:xfrm>
            <a:off x="3276600" y="2020888"/>
            <a:ext cx="0" cy="463550"/>
          </a:xfrm>
          <a:prstGeom prst="line">
            <a:avLst/>
          </a:prstGeom>
          <a:noFill/>
          <a:ln w="9525">
            <a:solidFill>
              <a:srgbClr val="000000"/>
            </a:solidFill>
            <a:round/>
          </a:ln>
          <a:effectLst/>
        </p:spPr>
        <p:txBody>
          <a:bodyPr/>
          <a:lstStyle/>
          <a:p>
            <a:endParaRPr lang="zh-CN" altLang="en-US"/>
          </a:p>
        </p:txBody>
      </p:sp>
      <p:sp>
        <p:nvSpPr>
          <p:cNvPr id="408656" name="Line 80"/>
          <p:cNvSpPr>
            <a:spLocks noChangeShapeType="1"/>
          </p:cNvSpPr>
          <p:nvPr/>
        </p:nvSpPr>
        <p:spPr bwMode="auto">
          <a:xfrm>
            <a:off x="7402513" y="2020888"/>
            <a:ext cx="0" cy="463550"/>
          </a:xfrm>
          <a:prstGeom prst="line">
            <a:avLst/>
          </a:prstGeom>
          <a:noFill/>
          <a:ln w="9525">
            <a:solidFill>
              <a:srgbClr val="000000"/>
            </a:solidFill>
            <a:round/>
          </a:ln>
          <a:effectLst/>
        </p:spPr>
        <p:txBody>
          <a:bodyPr/>
          <a:lstStyle/>
          <a:p>
            <a:endParaRPr lang="zh-CN" altLang="en-US"/>
          </a:p>
        </p:txBody>
      </p:sp>
      <p:sp>
        <p:nvSpPr>
          <p:cNvPr id="408657" name="Rectangle 81"/>
          <p:cNvSpPr>
            <a:spLocks noChangeArrowheads="1"/>
          </p:cNvSpPr>
          <p:nvPr/>
        </p:nvSpPr>
        <p:spPr bwMode="auto">
          <a:xfrm>
            <a:off x="993775" y="3973513"/>
            <a:ext cx="1754188" cy="463550"/>
          </a:xfrm>
          <a:prstGeom prst="rect">
            <a:avLst/>
          </a:prstGeom>
          <a:solidFill>
            <a:srgbClr val="CCECFF"/>
          </a:solidFill>
          <a:ln w="9525">
            <a:solidFill>
              <a:srgbClr val="000000"/>
            </a:solidFill>
            <a:miter lim="800000"/>
          </a:ln>
          <a:effectLst/>
        </p:spPr>
        <p:txBody>
          <a:bodyPr wrap="none" anchor="ctr"/>
          <a:lstStyle/>
          <a:p>
            <a:endParaRPr lang="zh-CN" altLang="en-US"/>
          </a:p>
        </p:txBody>
      </p:sp>
      <p:sp>
        <p:nvSpPr>
          <p:cNvPr id="408658" name="Line 82"/>
          <p:cNvSpPr>
            <a:spLocks noChangeShapeType="1"/>
          </p:cNvSpPr>
          <p:nvPr/>
        </p:nvSpPr>
        <p:spPr bwMode="auto">
          <a:xfrm>
            <a:off x="1168400" y="3973513"/>
            <a:ext cx="0" cy="463550"/>
          </a:xfrm>
          <a:prstGeom prst="line">
            <a:avLst/>
          </a:prstGeom>
          <a:noFill/>
          <a:ln w="9525">
            <a:solidFill>
              <a:srgbClr val="000000"/>
            </a:solidFill>
            <a:round/>
          </a:ln>
          <a:effectLst/>
        </p:spPr>
        <p:txBody>
          <a:bodyPr/>
          <a:lstStyle/>
          <a:p>
            <a:endParaRPr lang="zh-CN" altLang="en-US"/>
          </a:p>
        </p:txBody>
      </p:sp>
      <p:sp>
        <p:nvSpPr>
          <p:cNvPr id="408659" name="Line 83"/>
          <p:cNvSpPr>
            <a:spLocks noChangeShapeType="1"/>
          </p:cNvSpPr>
          <p:nvPr/>
        </p:nvSpPr>
        <p:spPr bwMode="auto">
          <a:xfrm>
            <a:off x="1344613" y="3973513"/>
            <a:ext cx="0" cy="463550"/>
          </a:xfrm>
          <a:prstGeom prst="line">
            <a:avLst/>
          </a:prstGeom>
          <a:noFill/>
          <a:ln w="9525">
            <a:solidFill>
              <a:srgbClr val="000000"/>
            </a:solidFill>
            <a:round/>
          </a:ln>
          <a:effectLst/>
        </p:spPr>
        <p:txBody>
          <a:bodyPr/>
          <a:lstStyle/>
          <a:p>
            <a:endParaRPr lang="zh-CN" altLang="en-US"/>
          </a:p>
        </p:txBody>
      </p:sp>
      <p:sp>
        <p:nvSpPr>
          <p:cNvPr id="408660" name="Line 84"/>
          <p:cNvSpPr>
            <a:spLocks noChangeShapeType="1"/>
          </p:cNvSpPr>
          <p:nvPr/>
        </p:nvSpPr>
        <p:spPr bwMode="auto">
          <a:xfrm>
            <a:off x="1520825" y="3973513"/>
            <a:ext cx="0" cy="463550"/>
          </a:xfrm>
          <a:prstGeom prst="line">
            <a:avLst/>
          </a:prstGeom>
          <a:noFill/>
          <a:ln w="9525">
            <a:solidFill>
              <a:srgbClr val="000000"/>
            </a:solidFill>
            <a:round/>
          </a:ln>
          <a:effectLst/>
        </p:spPr>
        <p:txBody>
          <a:bodyPr/>
          <a:lstStyle/>
          <a:p>
            <a:endParaRPr lang="zh-CN" altLang="en-US"/>
          </a:p>
        </p:txBody>
      </p:sp>
      <p:sp>
        <p:nvSpPr>
          <p:cNvPr id="408661" name="Line 85"/>
          <p:cNvSpPr>
            <a:spLocks noChangeShapeType="1"/>
          </p:cNvSpPr>
          <p:nvPr/>
        </p:nvSpPr>
        <p:spPr bwMode="auto">
          <a:xfrm>
            <a:off x="2571750" y="3973513"/>
            <a:ext cx="0" cy="463550"/>
          </a:xfrm>
          <a:prstGeom prst="line">
            <a:avLst/>
          </a:prstGeom>
          <a:noFill/>
          <a:ln w="9525">
            <a:solidFill>
              <a:srgbClr val="000000"/>
            </a:solidFill>
            <a:round/>
          </a:ln>
          <a:effectLst/>
        </p:spPr>
        <p:txBody>
          <a:bodyPr/>
          <a:lstStyle/>
          <a:p>
            <a:endParaRPr lang="zh-CN" altLang="en-US"/>
          </a:p>
        </p:txBody>
      </p:sp>
      <p:sp>
        <p:nvSpPr>
          <p:cNvPr id="408662" name="Text Box 86"/>
          <p:cNvSpPr txBox="1">
            <a:spLocks noChangeArrowheads="1"/>
          </p:cNvSpPr>
          <p:nvPr/>
        </p:nvSpPr>
        <p:spPr bwMode="auto">
          <a:xfrm>
            <a:off x="7602538" y="1917700"/>
            <a:ext cx="1290637" cy="671513"/>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偏移 </a:t>
            </a:r>
            <a:r>
              <a:rPr kumimoji="1" lang="en-US" altLang="zh-CN" sz="2000" b="1">
                <a:solidFill>
                  <a:srgbClr val="333399"/>
                </a:solidFill>
                <a:latin typeface="Times New Roman" panose="02020603050405020304" pitchFamily="18" charset="0"/>
                <a:ea typeface="黑体" panose="02010609060101010101" pitchFamily="49" charset="-122"/>
              </a:rPr>
              <a:t>= 0/8</a:t>
            </a:r>
          </a:p>
          <a:p>
            <a:pPr>
              <a:lnSpc>
                <a:spcPct val="90000"/>
              </a:lnSpc>
            </a:pPr>
            <a:r>
              <a:rPr kumimoji="1" lang="en-US" altLang="zh-CN" sz="2000" b="1">
                <a:solidFill>
                  <a:srgbClr val="333399"/>
                </a:solidFill>
                <a:latin typeface="Times New Roman" panose="02020603050405020304" pitchFamily="18" charset="0"/>
                <a:ea typeface="黑体" panose="02010609060101010101" pitchFamily="49" charset="-122"/>
              </a:rPr>
              <a:t>= 0</a:t>
            </a:r>
          </a:p>
        </p:txBody>
      </p:sp>
      <p:sp>
        <p:nvSpPr>
          <p:cNvPr id="408663" name="Text Box 87"/>
          <p:cNvSpPr txBox="1">
            <a:spLocks noChangeArrowheads="1"/>
          </p:cNvSpPr>
          <p:nvPr/>
        </p:nvSpPr>
        <p:spPr bwMode="auto">
          <a:xfrm>
            <a:off x="3276600" y="5624513"/>
            <a:ext cx="23241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偏移 </a:t>
            </a:r>
            <a:r>
              <a:rPr kumimoji="1" lang="en-US" altLang="zh-CN" sz="2000" b="1">
                <a:solidFill>
                  <a:srgbClr val="333399"/>
                </a:solidFill>
                <a:latin typeface="Times New Roman" panose="02020603050405020304" pitchFamily="18" charset="0"/>
                <a:ea typeface="黑体" panose="02010609060101010101" pitchFamily="49" charset="-122"/>
              </a:rPr>
              <a:t>= 1400/8 = 175</a:t>
            </a:r>
          </a:p>
        </p:txBody>
      </p:sp>
      <p:sp>
        <p:nvSpPr>
          <p:cNvPr id="408664" name="Text Box 88"/>
          <p:cNvSpPr txBox="1">
            <a:spLocks noChangeArrowheads="1"/>
          </p:cNvSpPr>
          <p:nvPr/>
        </p:nvSpPr>
        <p:spPr bwMode="auto">
          <a:xfrm>
            <a:off x="6346825" y="5624513"/>
            <a:ext cx="23241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偏移 </a:t>
            </a:r>
            <a:r>
              <a:rPr kumimoji="1" lang="en-US" altLang="zh-CN" sz="2000" b="1">
                <a:solidFill>
                  <a:srgbClr val="333399"/>
                </a:solidFill>
                <a:latin typeface="Times New Roman" panose="02020603050405020304" pitchFamily="18" charset="0"/>
                <a:ea typeface="黑体" panose="02010609060101010101" pitchFamily="49" charset="-122"/>
              </a:rPr>
              <a:t>= 2800/8 = 350</a:t>
            </a:r>
          </a:p>
        </p:txBody>
      </p:sp>
      <p:sp>
        <p:nvSpPr>
          <p:cNvPr id="408665" name="Line 89"/>
          <p:cNvSpPr>
            <a:spLocks noChangeShapeType="1"/>
          </p:cNvSpPr>
          <p:nvPr/>
        </p:nvSpPr>
        <p:spPr bwMode="auto">
          <a:xfrm flipV="1">
            <a:off x="7475538" y="2484438"/>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66" name="Line 90"/>
          <p:cNvSpPr>
            <a:spLocks noChangeShapeType="1"/>
          </p:cNvSpPr>
          <p:nvPr/>
        </p:nvSpPr>
        <p:spPr bwMode="auto">
          <a:xfrm flipV="1">
            <a:off x="2832100" y="2484438"/>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67" name="Line 91"/>
          <p:cNvSpPr>
            <a:spLocks noChangeShapeType="1"/>
          </p:cNvSpPr>
          <p:nvPr/>
        </p:nvSpPr>
        <p:spPr bwMode="auto">
          <a:xfrm flipV="1">
            <a:off x="2660650"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68" name="Line 92"/>
          <p:cNvSpPr>
            <a:spLocks noChangeShapeType="1"/>
          </p:cNvSpPr>
          <p:nvPr/>
        </p:nvSpPr>
        <p:spPr bwMode="auto">
          <a:xfrm flipV="1">
            <a:off x="4152900"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69" name="Line 93"/>
          <p:cNvSpPr>
            <a:spLocks noChangeShapeType="1"/>
          </p:cNvSpPr>
          <p:nvPr/>
        </p:nvSpPr>
        <p:spPr bwMode="auto">
          <a:xfrm flipV="1">
            <a:off x="5734050"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70" name="Line 94"/>
          <p:cNvSpPr>
            <a:spLocks noChangeShapeType="1"/>
          </p:cNvSpPr>
          <p:nvPr/>
        </p:nvSpPr>
        <p:spPr bwMode="auto">
          <a:xfrm flipV="1">
            <a:off x="7299325"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71" name="Line 95"/>
          <p:cNvSpPr>
            <a:spLocks noChangeShapeType="1"/>
          </p:cNvSpPr>
          <p:nvPr/>
        </p:nvSpPr>
        <p:spPr bwMode="auto">
          <a:xfrm flipV="1">
            <a:off x="8456613"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672" name="Text Box 96"/>
          <p:cNvSpPr txBox="1">
            <a:spLocks noChangeArrowheads="1"/>
          </p:cNvSpPr>
          <p:nvPr/>
        </p:nvSpPr>
        <p:spPr bwMode="auto">
          <a:xfrm>
            <a:off x="3765550" y="4716463"/>
            <a:ext cx="692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1400</a:t>
            </a:r>
          </a:p>
        </p:txBody>
      </p:sp>
      <p:sp>
        <p:nvSpPr>
          <p:cNvPr id="408673" name="Text Box 97"/>
          <p:cNvSpPr txBox="1">
            <a:spLocks noChangeArrowheads="1"/>
          </p:cNvSpPr>
          <p:nvPr/>
        </p:nvSpPr>
        <p:spPr bwMode="auto">
          <a:xfrm>
            <a:off x="6926263" y="4716463"/>
            <a:ext cx="692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2800</a:t>
            </a:r>
          </a:p>
        </p:txBody>
      </p:sp>
      <p:sp>
        <p:nvSpPr>
          <p:cNvPr id="408674" name="Text Box 98"/>
          <p:cNvSpPr txBox="1">
            <a:spLocks noChangeArrowheads="1"/>
          </p:cNvSpPr>
          <p:nvPr/>
        </p:nvSpPr>
        <p:spPr bwMode="auto">
          <a:xfrm>
            <a:off x="8069263" y="4694238"/>
            <a:ext cx="692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3799</a:t>
            </a:r>
          </a:p>
        </p:txBody>
      </p:sp>
      <p:sp>
        <p:nvSpPr>
          <p:cNvPr id="408675" name="Text Box 99"/>
          <p:cNvSpPr txBox="1">
            <a:spLocks noChangeArrowheads="1"/>
          </p:cNvSpPr>
          <p:nvPr/>
        </p:nvSpPr>
        <p:spPr bwMode="auto">
          <a:xfrm>
            <a:off x="5343525" y="4694238"/>
            <a:ext cx="692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2799</a:t>
            </a:r>
          </a:p>
        </p:txBody>
      </p:sp>
      <p:sp>
        <p:nvSpPr>
          <p:cNvPr id="408676" name="Text Box 100"/>
          <p:cNvSpPr txBox="1">
            <a:spLocks noChangeArrowheads="1"/>
          </p:cNvSpPr>
          <p:nvPr/>
        </p:nvSpPr>
        <p:spPr bwMode="auto">
          <a:xfrm>
            <a:off x="2273300" y="4694238"/>
            <a:ext cx="692150" cy="396875"/>
          </a:xfrm>
          <a:prstGeom prst="rect">
            <a:avLst/>
          </a:prstGeom>
          <a:no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1399</a:t>
            </a:r>
          </a:p>
        </p:txBody>
      </p:sp>
      <p:sp>
        <p:nvSpPr>
          <p:cNvPr id="408677" name="Text Box 101"/>
          <p:cNvSpPr txBox="1">
            <a:spLocks noChangeArrowheads="1"/>
          </p:cNvSpPr>
          <p:nvPr/>
        </p:nvSpPr>
        <p:spPr bwMode="auto">
          <a:xfrm>
            <a:off x="7102475" y="2741613"/>
            <a:ext cx="692150" cy="396875"/>
          </a:xfrm>
          <a:prstGeom prst="rect">
            <a:avLst/>
          </a:prstGeom>
          <a:solidFill>
            <a:srgbClr val="FFFFFF"/>
          </a:solid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3799</a:t>
            </a:r>
          </a:p>
        </p:txBody>
      </p:sp>
      <p:sp>
        <p:nvSpPr>
          <p:cNvPr id="408678" name="Text Box 102"/>
          <p:cNvSpPr txBox="1">
            <a:spLocks noChangeArrowheads="1"/>
          </p:cNvSpPr>
          <p:nvPr/>
        </p:nvSpPr>
        <p:spPr bwMode="auto">
          <a:xfrm>
            <a:off x="542925" y="1841500"/>
            <a:ext cx="1206500" cy="701675"/>
          </a:xfrm>
          <a:prstGeom prst="rect">
            <a:avLst/>
          </a:prstGeom>
          <a:noFill/>
          <a:ln w="9525">
            <a:noFill/>
            <a:miter lim="800000"/>
          </a:ln>
          <a:effectLst/>
        </p:spPr>
        <p:txBody>
          <a:bodyPr wrap="none">
            <a:spAutoFit/>
          </a:bodyPr>
          <a:lstStyle/>
          <a:p>
            <a:pPr algn="ctr"/>
            <a:r>
              <a:rPr kumimoji="1" lang="zh-CN" altLang="en-US" sz="2000" b="1">
                <a:solidFill>
                  <a:srgbClr val="333399"/>
                </a:solidFill>
                <a:latin typeface="Times New Roman" panose="02020603050405020304" pitchFamily="18" charset="0"/>
                <a:ea typeface="黑体" panose="02010609060101010101" pitchFamily="49" charset="-122"/>
              </a:rPr>
              <a:t>需分片的</a:t>
            </a:r>
          </a:p>
          <a:p>
            <a:pPr algn="ctr"/>
            <a:r>
              <a:rPr kumimoji="1" lang="zh-CN" altLang="en-US" sz="2000" b="1">
                <a:solidFill>
                  <a:srgbClr val="333399"/>
                </a:solidFill>
                <a:latin typeface="Times New Roman" panose="02020603050405020304" pitchFamily="18" charset="0"/>
                <a:ea typeface="黑体" panose="02010609060101010101" pitchFamily="49" charset="-122"/>
              </a:rPr>
              <a:t>数据报</a:t>
            </a:r>
          </a:p>
        </p:txBody>
      </p:sp>
      <p:sp>
        <p:nvSpPr>
          <p:cNvPr id="408679" name="Rectangle 103"/>
          <p:cNvSpPr>
            <a:spLocks noChangeArrowheads="1"/>
          </p:cNvSpPr>
          <p:nvPr/>
        </p:nvSpPr>
        <p:spPr bwMode="auto">
          <a:xfrm>
            <a:off x="1890713" y="2038350"/>
            <a:ext cx="854075" cy="407988"/>
          </a:xfrm>
          <a:prstGeom prst="rect">
            <a:avLst/>
          </a:prstGeom>
          <a:solidFill>
            <a:srgbClr val="FFCCFF"/>
          </a:solidFill>
          <a:ln w="9525">
            <a:noFill/>
            <a:miter lim="800000"/>
          </a:ln>
          <a:effectLst/>
        </p:spPr>
        <p:txBody>
          <a:bodyPr wrap="none" anchor="ctr"/>
          <a:lstStyle/>
          <a:p>
            <a:endParaRPr lang="zh-CN" altLang="en-US"/>
          </a:p>
        </p:txBody>
      </p:sp>
      <p:sp>
        <p:nvSpPr>
          <p:cNvPr id="408680" name="Text Box 104"/>
          <p:cNvSpPr txBox="1">
            <a:spLocks noChangeArrowheads="1"/>
          </p:cNvSpPr>
          <p:nvPr/>
        </p:nvSpPr>
        <p:spPr bwMode="auto">
          <a:xfrm>
            <a:off x="817563" y="5180013"/>
            <a:ext cx="13970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数据报片 </a:t>
            </a:r>
            <a:r>
              <a:rPr kumimoji="1" lang="en-US" altLang="zh-CN" sz="2000" b="1">
                <a:solidFill>
                  <a:srgbClr val="333399"/>
                </a:solidFill>
                <a:latin typeface="Times New Roman" panose="02020603050405020304" pitchFamily="18" charset="0"/>
                <a:ea typeface="黑体" panose="02010609060101010101" pitchFamily="49" charset="-122"/>
              </a:rPr>
              <a:t>1</a:t>
            </a:r>
          </a:p>
        </p:txBody>
      </p:sp>
      <p:sp>
        <p:nvSpPr>
          <p:cNvPr id="408681" name="Text Box 105"/>
          <p:cNvSpPr txBox="1">
            <a:spLocks noChangeArrowheads="1"/>
          </p:cNvSpPr>
          <p:nvPr/>
        </p:nvSpPr>
        <p:spPr bwMode="auto">
          <a:xfrm>
            <a:off x="1962150" y="1973263"/>
            <a:ext cx="695325"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首部</a:t>
            </a:r>
          </a:p>
        </p:txBody>
      </p:sp>
      <p:sp>
        <p:nvSpPr>
          <p:cNvPr id="408682" name="Line 106"/>
          <p:cNvSpPr>
            <a:spLocks noChangeShapeType="1"/>
          </p:cNvSpPr>
          <p:nvPr/>
        </p:nvSpPr>
        <p:spPr bwMode="auto">
          <a:xfrm>
            <a:off x="2747963" y="2020888"/>
            <a:ext cx="0" cy="463550"/>
          </a:xfrm>
          <a:prstGeom prst="line">
            <a:avLst/>
          </a:prstGeom>
          <a:noFill/>
          <a:ln w="9525">
            <a:solidFill>
              <a:srgbClr val="000000"/>
            </a:solidFill>
            <a:round/>
          </a:ln>
          <a:effectLst/>
        </p:spPr>
        <p:txBody>
          <a:bodyPr/>
          <a:lstStyle/>
          <a:p>
            <a:endParaRPr lang="zh-CN" altLang="en-US"/>
          </a:p>
        </p:txBody>
      </p:sp>
      <p:sp>
        <p:nvSpPr>
          <p:cNvPr id="408683" name="Rectangle 107"/>
          <p:cNvSpPr>
            <a:spLocks noChangeArrowheads="1"/>
          </p:cNvSpPr>
          <p:nvPr/>
        </p:nvSpPr>
        <p:spPr bwMode="auto">
          <a:xfrm>
            <a:off x="115888" y="3973513"/>
            <a:ext cx="877887" cy="463550"/>
          </a:xfrm>
          <a:prstGeom prst="rect">
            <a:avLst/>
          </a:prstGeom>
          <a:solidFill>
            <a:srgbClr val="FFFF99"/>
          </a:solidFill>
          <a:ln w="9525">
            <a:solidFill>
              <a:srgbClr val="000000"/>
            </a:solidFill>
            <a:miter lim="800000"/>
          </a:ln>
          <a:effectLst/>
        </p:spPr>
        <p:txBody>
          <a:bodyPr wrap="none" anchor="ctr"/>
          <a:lstStyle/>
          <a:p>
            <a:endParaRPr lang="zh-CN" altLang="en-US"/>
          </a:p>
        </p:txBody>
      </p:sp>
      <p:sp>
        <p:nvSpPr>
          <p:cNvPr id="408684" name="Line 108"/>
          <p:cNvSpPr>
            <a:spLocks noChangeShapeType="1"/>
          </p:cNvSpPr>
          <p:nvPr/>
        </p:nvSpPr>
        <p:spPr bwMode="auto">
          <a:xfrm>
            <a:off x="4505325" y="2020888"/>
            <a:ext cx="0" cy="463550"/>
          </a:xfrm>
          <a:prstGeom prst="line">
            <a:avLst/>
          </a:prstGeom>
          <a:noFill/>
          <a:ln w="9525">
            <a:solidFill>
              <a:srgbClr val="000000"/>
            </a:solidFill>
            <a:round/>
          </a:ln>
          <a:effectLst/>
        </p:spPr>
        <p:txBody>
          <a:bodyPr/>
          <a:lstStyle/>
          <a:p>
            <a:endParaRPr lang="zh-CN" altLang="en-US"/>
          </a:p>
        </p:txBody>
      </p:sp>
      <p:sp>
        <p:nvSpPr>
          <p:cNvPr id="408685" name="Line 109"/>
          <p:cNvSpPr>
            <a:spLocks noChangeShapeType="1"/>
          </p:cNvSpPr>
          <p:nvPr/>
        </p:nvSpPr>
        <p:spPr bwMode="auto">
          <a:xfrm>
            <a:off x="6261100" y="2020888"/>
            <a:ext cx="0" cy="463550"/>
          </a:xfrm>
          <a:prstGeom prst="line">
            <a:avLst/>
          </a:prstGeom>
          <a:noFill/>
          <a:ln w="9525">
            <a:solidFill>
              <a:srgbClr val="000000"/>
            </a:solidFill>
            <a:round/>
          </a:ln>
          <a:effectLst/>
        </p:spPr>
        <p:txBody>
          <a:bodyPr/>
          <a:lstStyle/>
          <a:p>
            <a:endParaRPr lang="zh-CN" altLang="en-US"/>
          </a:p>
        </p:txBody>
      </p:sp>
      <p:sp>
        <p:nvSpPr>
          <p:cNvPr id="408686" name="Line 110"/>
          <p:cNvSpPr>
            <a:spLocks noChangeShapeType="1"/>
          </p:cNvSpPr>
          <p:nvPr/>
        </p:nvSpPr>
        <p:spPr bwMode="auto">
          <a:xfrm flipV="1">
            <a:off x="993775" y="2484438"/>
            <a:ext cx="1754188"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687" name="Line 111"/>
          <p:cNvSpPr>
            <a:spLocks noChangeShapeType="1"/>
          </p:cNvSpPr>
          <p:nvPr/>
        </p:nvSpPr>
        <p:spPr bwMode="auto">
          <a:xfrm flipV="1">
            <a:off x="2747963" y="2484438"/>
            <a:ext cx="1757362"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688" name="Rectangle 112"/>
          <p:cNvSpPr>
            <a:spLocks noChangeArrowheads="1"/>
          </p:cNvSpPr>
          <p:nvPr/>
        </p:nvSpPr>
        <p:spPr bwMode="auto">
          <a:xfrm>
            <a:off x="4067175" y="3973513"/>
            <a:ext cx="1754188" cy="463550"/>
          </a:xfrm>
          <a:prstGeom prst="rect">
            <a:avLst/>
          </a:prstGeom>
          <a:solidFill>
            <a:srgbClr val="CCECFF"/>
          </a:solidFill>
          <a:ln w="9525">
            <a:solidFill>
              <a:srgbClr val="000000"/>
            </a:solidFill>
            <a:miter lim="800000"/>
          </a:ln>
          <a:effectLst/>
        </p:spPr>
        <p:txBody>
          <a:bodyPr wrap="none" anchor="ctr"/>
          <a:lstStyle/>
          <a:p>
            <a:endParaRPr lang="zh-CN" altLang="en-US"/>
          </a:p>
        </p:txBody>
      </p:sp>
      <p:sp>
        <p:nvSpPr>
          <p:cNvPr id="408689" name="Line 113"/>
          <p:cNvSpPr>
            <a:spLocks noChangeShapeType="1"/>
          </p:cNvSpPr>
          <p:nvPr/>
        </p:nvSpPr>
        <p:spPr bwMode="auto">
          <a:xfrm>
            <a:off x="4241800" y="3973513"/>
            <a:ext cx="0" cy="463550"/>
          </a:xfrm>
          <a:prstGeom prst="line">
            <a:avLst/>
          </a:prstGeom>
          <a:noFill/>
          <a:ln w="9525">
            <a:solidFill>
              <a:srgbClr val="000000"/>
            </a:solidFill>
            <a:round/>
          </a:ln>
          <a:effectLst/>
        </p:spPr>
        <p:txBody>
          <a:bodyPr/>
          <a:lstStyle/>
          <a:p>
            <a:endParaRPr lang="zh-CN" altLang="en-US"/>
          </a:p>
        </p:txBody>
      </p:sp>
      <p:sp>
        <p:nvSpPr>
          <p:cNvPr id="408690" name="Line 114"/>
          <p:cNvSpPr>
            <a:spLocks noChangeShapeType="1"/>
          </p:cNvSpPr>
          <p:nvPr/>
        </p:nvSpPr>
        <p:spPr bwMode="auto">
          <a:xfrm>
            <a:off x="4416425" y="3973513"/>
            <a:ext cx="0" cy="463550"/>
          </a:xfrm>
          <a:prstGeom prst="line">
            <a:avLst/>
          </a:prstGeom>
          <a:noFill/>
          <a:ln w="9525">
            <a:solidFill>
              <a:srgbClr val="000000"/>
            </a:solidFill>
            <a:round/>
          </a:ln>
          <a:effectLst/>
        </p:spPr>
        <p:txBody>
          <a:bodyPr/>
          <a:lstStyle/>
          <a:p>
            <a:endParaRPr lang="zh-CN" altLang="en-US"/>
          </a:p>
        </p:txBody>
      </p:sp>
      <p:sp>
        <p:nvSpPr>
          <p:cNvPr id="408691" name="Line 115"/>
          <p:cNvSpPr>
            <a:spLocks noChangeShapeType="1"/>
          </p:cNvSpPr>
          <p:nvPr/>
        </p:nvSpPr>
        <p:spPr bwMode="auto">
          <a:xfrm>
            <a:off x="4592638" y="3973513"/>
            <a:ext cx="0" cy="463550"/>
          </a:xfrm>
          <a:prstGeom prst="line">
            <a:avLst/>
          </a:prstGeom>
          <a:noFill/>
          <a:ln w="9525">
            <a:solidFill>
              <a:srgbClr val="000000"/>
            </a:solidFill>
            <a:round/>
          </a:ln>
          <a:effectLst/>
        </p:spPr>
        <p:txBody>
          <a:bodyPr/>
          <a:lstStyle/>
          <a:p>
            <a:endParaRPr lang="zh-CN" altLang="en-US"/>
          </a:p>
        </p:txBody>
      </p:sp>
      <p:sp>
        <p:nvSpPr>
          <p:cNvPr id="408692" name="Line 116"/>
          <p:cNvSpPr>
            <a:spLocks noChangeShapeType="1"/>
          </p:cNvSpPr>
          <p:nvPr/>
        </p:nvSpPr>
        <p:spPr bwMode="auto">
          <a:xfrm>
            <a:off x="5645150" y="3973513"/>
            <a:ext cx="0" cy="463550"/>
          </a:xfrm>
          <a:prstGeom prst="line">
            <a:avLst/>
          </a:prstGeom>
          <a:noFill/>
          <a:ln w="9525">
            <a:solidFill>
              <a:srgbClr val="000000"/>
            </a:solidFill>
            <a:round/>
          </a:ln>
          <a:effectLst/>
        </p:spPr>
        <p:txBody>
          <a:bodyPr/>
          <a:lstStyle/>
          <a:p>
            <a:endParaRPr lang="zh-CN" altLang="en-US"/>
          </a:p>
        </p:txBody>
      </p:sp>
      <p:sp>
        <p:nvSpPr>
          <p:cNvPr id="408693" name="Rectangle 117"/>
          <p:cNvSpPr>
            <a:spLocks noChangeArrowheads="1"/>
          </p:cNvSpPr>
          <p:nvPr/>
        </p:nvSpPr>
        <p:spPr bwMode="auto">
          <a:xfrm>
            <a:off x="3189288" y="3973513"/>
            <a:ext cx="877887" cy="463550"/>
          </a:xfrm>
          <a:prstGeom prst="rect">
            <a:avLst/>
          </a:prstGeom>
          <a:solidFill>
            <a:srgbClr val="FFFF99"/>
          </a:solidFill>
          <a:ln w="9525">
            <a:solidFill>
              <a:srgbClr val="000000"/>
            </a:solidFill>
            <a:miter lim="800000"/>
          </a:ln>
          <a:effectLst/>
        </p:spPr>
        <p:txBody>
          <a:bodyPr wrap="none" anchor="ctr"/>
          <a:lstStyle/>
          <a:p>
            <a:endParaRPr lang="zh-CN" altLang="en-US"/>
          </a:p>
        </p:txBody>
      </p:sp>
      <p:sp>
        <p:nvSpPr>
          <p:cNvPr id="408694" name="Line 118"/>
          <p:cNvSpPr>
            <a:spLocks noChangeShapeType="1"/>
          </p:cNvSpPr>
          <p:nvPr/>
        </p:nvSpPr>
        <p:spPr bwMode="auto">
          <a:xfrm flipV="1">
            <a:off x="4067175" y="2484438"/>
            <a:ext cx="438150"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695" name="Line 119"/>
          <p:cNvSpPr>
            <a:spLocks noChangeShapeType="1"/>
          </p:cNvSpPr>
          <p:nvPr/>
        </p:nvSpPr>
        <p:spPr bwMode="auto">
          <a:xfrm flipV="1">
            <a:off x="5821363" y="2484438"/>
            <a:ext cx="439737"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696" name="Rectangle 120"/>
          <p:cNvSpPr>
            <a:spLocks noChangeArrowheads="1"/>
          </p:cNvSpPr>
          <p:nvPr/>
        </p:nvSpPr>
        <p:spPr bwMode="auto">
          <a:xfrm>
            <a:off x="7226300" y="3973513"/>
            <a:ext cx="1317625" cy="463550"/>
          </a:xfrm>
          <a:prstGeom prst="rect">
            <a:avLst/>
          </a:prstGeom>
          <a:solidFill>
            <a:srgbClr val="CCECFF"/>
          </a:solidFill>
          <a:ln w="9525">
            <a:solidFill>
              <a:srgbClr val="000000"/>
            </a:solidFill>
            <a:miter lim="800000"/>
          </a:ln>
          <a:effectLst/>
        </p:spPr>
        <p:txBody>
          <a:bodyPr wrap="none" anchor="ctr"/>
          <a:lstStyle/>
          <a:p>
            <a:endParaRPr lang="zh-CN" altLang="en-US"/>
          </a:p>
        </p:txBody>
      </p:sp>
      <p:sp>
        <p:nvSpPr>
          <p:cNvPr id="408697" name="Line 121"/>
          <p:cNvSpPr>
            <a:spLocks noChangeShapeType="1"/>
          </p:cNvSpPr>
          <p:nvPr/>
        </p:nvSpPr>
        <p:spPr bwMode="auto">
          <a:xfrm>
            <a:off x="7402513" y="3973513"/>
            <a:ext cx="0" cy="463550"/>
          </a:xfrm>
          <a:prstGeom prst="line">
            <a:avLst/>
          </a:prstGeom>
          <a:noFill/>
          <a:ln w="9525">
            <a:solidFill>
              <a:srgbClr val="000000"/>
            </a:solidFill>
            <a:round/>
          </a:ln>
          <a:effectLst/>
        </p:spPr>
        <p:txBody>
          <a:bodyPr/>
          <a:lstStyle/>
          <a:p>
            <a:endParaRPr lang="zh-CN" altLang="en-US"/>
          </a:p>
        </p:txBody>
      </p:sp>
      <p:sp>
        <p:nvSpPr>
          <p:cNvPr id="408698" name="Line 122"/>
          <p:cNvSpPr>
            <a:spLocks noChangeShapeType="1"/>
          </p:cNvSpPr>
          <p:nvPr/>
        </p:nvSpPr>
        <p:spPr bwMode="auto">
          <a:xfrm>
            <a:off x="7578725" y="3973513"/>
            <a:ext cx="0" cy="463550"/>
          </a:xfrm>
          <a:prstGeom prst="line">
            <a:avLst/>
          </a:prstGeom>
          <a:noFill/>
          <a:ln w="9525">
            <a:solidFill>
              <a:srgbClr val="000000"/>
            </a:solidFill>
            <a:round/>
          </a:ln>
          <a:effectLst/>
        </p:spPr>
        <p:txBody>
          <a:bodyPr/>
          <a:lstStyle/>
          <a:p>
            <a:endParaRPr lang="zh-CN" altLang="en-US"/>
          </a:p>
        </p:txBody>
      </p:sp>
      <p:sp>
        <p:nvSpPr>
          <p:cNvPr id="408699" name="Line 123"/>
          <p:cNvSpPr>
            <a:spLocks noChangeShapeType="1"/>
          </p:cNvSpPr>
          <p:nvPr/>
        </p:nvSpPr>
        <p:spPr bwMode="auto">
          <a:xfrm>
            <a:off x="7754938" y="3973513"/>
            <a:ext cx="0" cy="463550"/>
          </a:xfrm>
          <a:prstGeom prst="line">
            <a:avLst/>
          </a:prstGeom>
          <a:noFill/>
          <a:ln w="9525">
            <a:solidFill>
              <a:srgbClr val="000000"/>
            </a:solidFill>
            <a:round/>
          </a:ln>
          <a:effectLst/>
        </p:spPr>
        <p:txBody>
          <a:bodyPr/>
          <a:lstStyle/>
          <a:p>
            <a:endParaRPr lang="zh-CN" altLang="en-US"/>
          </a:p>
        </p:txBody>
      </p:sp>
      <p:sp>
        <p:nvSpPr>
          <p:cNvPr id="408700" name="Line 124"/>
          <p:cNvSpPr>
            <a:spLocks noChangeShapeType="1"/>
          </p:cNvSpPr>
          <p:nvPr/>
        </p:nvSpPr>
        <p:spPr bwMode="auto">
          <a:xfrm>
            <a:off x="8369300" y="3973513"/>
            <a:ext cx="0" cy="463550"/>
          </a:xfrm>
          <a:prstGeom prst="line">
            <a:avLst/>
          </a:prstGeom>
          <a:noFill/>
          <a:ln w="9525">
            <a:solidFill>
              <a:srgbClr val="000000"/>
            </a:solidFill>
            <a:round/>
          </a:ln>
          <a:effectLst/>
        </p:spPr>
        <p:txBody>
          <a:bodyPr/>
          <a:lstStyle/>
          <a:p>
            <a:endParaRPr lang="zh-CN" altLang="en-US"/>
          </a:p>
        </p:txBody>
      </p:sp>
      <p:sp>
        <p:nvSpPr>
          <p:cNvPr id="408701" name="Rectangle 125"/>
          <p:cNvSpPr>
            <a:spLocks noChangeArrowheads="1"/>
          </p:cNvSpPr>
          <p:nvPr/>
        </p:nvSpPr>
        <p:spPr bwMode="auto">
          <a:xfrm>
            <a:off x="6350000" y="3973513"/>
            <a:ext cx="876300" cy="463550"/>
          </a:xfrm>
          <a:prstGeom prst="rect">
            <a:avLst/>
          </a:prstGeom>
          <a:solidFill>
            <a:srgbClr val="FFFF99"/>
          </a:solidFill>
          <a:ln w="9525">
            <a:solidFill>
              <a:srgbClr val="000000"/>
            </a:solidFill>
            <a:miter lim="800000"/>
          </a:ln>
          <a:effectLst/>
        </p:spPr>
        <p:txBody>
          <a:bodyPr wrap="none" anchor="ctr"/>
          <a:lstStyle/>
          <a:p>
            <a:endParaRPr lang="zh-CN" altLang="en-US"/>
          </a:p>
        </p:txBody>
      </p:sp>
      <p:sp>
        <p:nvSpPr>
          <p:cNvPr id="408702" name="Line 126"/>
          <p:cNvSpPr>
            <a:spLocks noChangeShapeType="1"/>
          </p:cNvSpPr>
          <p:nvPr/>
        </p:nvSpPr>
        <p:spPr bwMode="auto">
          <a:xfrm flipH="1" flipV="1">
            <a:off x="7578725" y="2484438"/>
            <a:ext cx="965200"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703" name="Line 127"/>
          <p:cNvSpPr>
            <a:spLocks noChangeShapeType="1"/>
          </p:cNvSpPr>
          <p:nvPr/>
        </p:nvSpPr>
        <p:spPr bwMode="auto">
          <a:xfrm flipH="1" flipV="1">
            <a:off x="6261100" y="2484438"/>
            <a:ext cx="965200" cy="1489075"/>
          </a:xfrm>
          <a:prstGeom prst="line">
            <a:avLst/>
          </a:prstGeom>
          <a:noFill/>
          <a:ln w="9525">
            <a:solidFill>
              <a:srgbClr val="FF0000"/>
            </a:solidFill>
            <a:prstDash val="dash"/>
            <a:round/>
            <a:headEnd type="triangle" w="sm" len="med"/>
          </a:ln>
          <a:effectLst/>
        </p:spPr>
        <p:txBody>
          <a:bodyPr/>
          <a:lstStyle/>
          <a:p>
            <a:endParaRPr lang="zh-CN" altLang="en-US"/>
          </a:p>
        </p:txBody>
      </p:sp>
      <p:sp>
        <p:nvSpPr>
          <p:cNvPr id="408704" name="Line 128"/>
          <p:cNvSpPr>
            <a:spLocks noChangeShapeType="1"/>
          </p:cNvSpPr>
          <p:nvPr/>
        </p:nvSpPr>
        <p:spPr bwMode="auto">
          <a:xfrm>
            <a:off x="2732088" y="1795463"/>
            <a:ext cx="4829175" cy="0"/>
          </a:xfrm>
          <a:prstGeom prst="line">
            <a:avLst/>
          </a:prstGeom>
          <a:noFill/>
          <a:ln w="9525">
            <a:solidFill>
              <a:srgbClr val="000000"/>
            </a:solidFill>
            <a:round/>
            <a:headEnd type="triangle" w="sm" len="med"/>
            <a:tailEnd type="triangle" w="sm" len="med"/>
          </a:ln>
          <a:effectLst/>
        </p:spPr>
        <p:txBody>
          <a:bodyPr/>
          <a:lstStyle/>
          <a:p>
            <a:endParaRPr lang="zh-CN" altLang="en-US"/>
          </a:p>
        </p:txBody>
      </p:sp>
      <p:sp>
        <p:nvSpPr>
          <p:cNvPr id="408705" name="Text Box 129"/>
          <p:cNvSpPr txBox="1">
            <a:spLocks noChangeArrowheads="1"/>
          </p:cNvSpPr>
          <p:nvPr/>
        </p:nvSpPr>
        <p:spPr bwMode="auto">
          <a:xfrm>
            <a:off x="3629025" y="1592263"/>
            <a:ext cx="2608263" cy="396875"/>
          </a:xfrm>
          <a:prstGeom prst="rect">
            <a:avLst/>
          </a:prstGeom>
          <a:solidFill>
            <a:srgbClr val="FFFFFF"/>
          </a:solid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数据部分共 </a:t>
            </a:r>
            <a:r>
              <a:rPr kumimoji="1" lang="en-US" altLang="zh-CN" sz="2000" b="1">
                <a:solidFill>
                  <a:srgbClr val="333399"/>
                </a:solidFill>
                <a:latin typeface="Times New Roman" panose="02020603050405020304" pitchFamily="18" charset="0"/>
                <a:ea typeface="黑体" panose="02010609060101010101" pitchFamily="49" charset="-122"/>
              </a:rPr>
              <a:t>3800 </a:t>
            </a:r>
            <a:r>
              <a:rPr kumimoji="1" lang="zh-CN" altLang="en-US" sz="2000" b="1">
                <a:solidFill>
                  <a:srgbClr val="333399"/>
                </a:solidFill>
                <a:latin typeface="Times New Roman" panose="02020603050405020304" pitchFamily="18" charset="0"/>
                <a:ea typeface="黑体" panose="02010609060101010101" pitchFamily="49" charset="-122"/>
              </a:rPr>
              <a:t>字节</a:t>
            </a:r>
          </a:p>
        </p:txBody>
      </p:sp>
      <p:sp>
        <p:nvSpPr>
          <p:cNvPr id="408706" name="Text Box 130"/>
          <p:cNvSpPr txBox="1">
            <a:spLocks noChangeArrowheads="1"/>
          </p:cNvSpPr>
          <p:nvPr/>
        </p:nvSpPr>
        <p:spPr bwMode="auto">
          <a:xfrm>
            <a:off x="115888" y="3976688"/>
            <a:ext cx="885825"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首部 </a:t>
            </a:r>
            <a:r>
              <a:rPr kumimoji="1" lang="en-US" altLang="zh-CN" sz="2000" b="1">
                <a:solidFill>
                  <a:srgbClr val="333399"/>
                </a:solidFill>
                <a:latin typeface="Times New Roman" panose="02020603050405020304" pitchFamily="18" charset="0"/>
                <a:ea typeface="黑体" panose="02010609060101010101" pitchFamily="49" charset="-122"/>
              </a:rPr>
              <a:t>1</a:t>
            </a:r>
          </a:p>
        </p:txBody>
      </p:sp>
      <p:sp>
        <p:nvSpPr>
          <p:cNvPr id="408707" name="Text Box 131"/>
          <p:cNvSpPr txBox="1">
            <a:spLocks noChangeArrowheads="1"/>
          </p:cNvSpPr>
          <p:nvPr/>
        </p:nvSpPr>
        <p:spPr bwMode="auto">
          <a:xfrm>
            <a:off x="3159125" y="3976688"/>
            <a:ext cx="885825"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首部 </a:t>
            </a:r>
            <a:r>
              <a:rPr kumimoji="1" lang="en-US" altLang="zh-CN" sz="2000" b="1">
                <a:solidFill>
                  <a:srgbClr val="333399"/>
                </a:solidFill>
                <a:latin typeface="Times New Roman" panose="02020603050405020304" pitchFamily="18" charset="0"/>
                <a:ea typeface="黑体" panose="02010609060101010101" pitchFamily="49" charset="-122"/>
              </a:rPr>
              <a:t>2</a:t>
            </a:r>
          </a:p>
        </p:txBody>
      </p:sp>
      <p:sp>
        <p:nvSpPr>
          <p:cNvPr id="408708" name="Text Box 132"/>
          <p:cNvSpPr txBox="1">
            <a:spLocks noChangeArrowheads="1"/>
          </p:cNvSpPr>
          <p:nvPr/>
        </p:nvSpPr>
        <p:spPr bwMode="auto">
          <a:xfrm>
            <a:off x="6319838" y="3976688"/>
            <a:ext cx="885825"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首部 </a:t>
            </a:r>
            <a:r>
              <a:rPr kumimoji="1" lang="en-US" altLang="zh-CN" sz="2000" b="1">
                <a:solidFill>
                  <a:srgbClr val="333399"/>
                </a:solidFill>
                <a:latin typeface="Times New Roman" panose="02020603050405020304" pitchFamily="18" charset="0"/>
                <a:ea typeface="黑体" panose="02010609060101010101" pitchFamily="49" charset="-122"/>
              </a:rPr>
              <a:t>3</a:t>
            </a:r>
          </a:p>
        </p:txBody>
      </p:sp>
      <p:sp>
        <p:nvSpPr>
          <p:cNvPr id="408709" name="Line 133"/>
          <p:cNvSpPr>
            <a:spLocks noChangeShapeType="1"/>
          </p:cNvSpPr>
          <p:nvPr/>
        </p:nvSpPr>
        <p:spPr bwMode="auto">
          <a:xfrm flipV="1">
            <a:off x="1076325" y="4437063"/>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710" name="Text Box 134"/>
          <p:cNvSpPr txBox="1">
            <a:spLocks noChangeArrowheads="1"/>
          </p:cNvSpPr>
          <p:nvPr/>
        </p:nvSpPr>
        <p:spPr bwMode="auto">
          <a:xfrm>
            <a:off x="319088" y="4733925"/>
            <a:ext cx="885825"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字节 </a:t>
            </a:r>
            <a:r>
              <a:rPr kumimoji="1" lang="en-US" altLang="zh-CN" sz="2000" b="1">
                <a:solidFill>
                  <a:srgbClr val="333399"/>
                </a:solidFill>
                <a:latin typeface="Times New Roman" panose="02020603050405020304" pitchFamily="18" charset="0"/>
                <a:ea typeface="黑体" panose="02010609060101010101" pitchFamily="49" charset="-122"/>
              </a:rPr>
              <a:t>0</a:t>
            </a:r>
          </a:p>
        </p:txBody>
      </p:sp>
      <p:sp>
        <p:nvSpPr>
          <p:cNvPr id="408711" name="Text Box 135"/>
          <p:cNvSpPr txBox="1">
            <a:spLocks noChangeArrowheads="1"/>
          </p:cNvSpPr>
          <p:nvPr/>
        </p:nvSpPr>
        <p:spPr bwMode="auto">
          <a:xfrm>
            <a:off x="3830638" y="5175250"/>
            <a:ext cx="13970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数据报片 </a:t>
            </a:r>
            <a:r>
              <a:rPr kumimoji="1" lang="en-US" altLang="zh-CN" sz="2000" b="1">
                <a:solidFill>
                  <a:srgbClr val="333399"/>
                </a:solidFill>
                <a:latin typeface="Times New Roman" panose="02020603050405020304" pitchFamily="18" charset="0"/>
                <a:ea typeface="黑体" panose="02010609060101010101" pitchFamily="49" charset="-122"/>
              </a:rPr>
              <a:t>2</a:t>
            </a:r>
          </a:p>
        </p:txBody>
      </p:sp>
      <p:sp>
        <p:nvSpPr>
          <p:cNvPr id="408712" name="Text Box 136"/>
          <p:cNvSpPr txBox="1">
            <a:spLocks noChangeArrowheads="1"/>
          </p:cNvSpPr>
          <p:nvPr/>
        </p:nvSpPr>
        <p:spPr bwMode="auto">
          <a:xfrm>
            <a:off x="6729413" y="5175250"/>
            <a:ext cx="1397000" cy="396875"/>
          </a:xfrm>
          <a:prstGeom prst="rect">
            <a:avLst/>
          </a:prstGeom>
          <a:no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数据报片 </a:t>
            </a:r>
            <a:r>
              <a:rPr kumimoji="1" lang="en-US" altLang="zh-CN" sz="2000" b="1">
                <a:solidFill>
                  <a:srgbClr val="333399"/>
                </a:solidFill>
                <a:latin typeface="Times New Roman" panose="02020603050405020304" pitchFamily="18" charset="0"/>
                <a:ea typeface="黑体" panose="02010609060101010101" pitchFamily="49" charset="-122"/>
              </a:rPr>
              <a:t>3</a:t>
            </a:r>
          </a:p>
        </p:txBody>
      </p:sp>
      <p:sp>
        <p:nvSpPr>
          <p:cNvPr id="408713" name="Line 137"/>
          <p:cNvSpPr>
            <a:spLocks noChangeShapeType="1"/>
          </p:cNvSpPr>
          <p:nvPr/>
        </p:nvSpPr>
        <p:spPr bwMode="auto">
          <a:xfrm flipV="1">
            <a:off x="4576763" y="2484438"/>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714" name="Text Box 138"/>
          <p:cNvSpPr txBox="1">
            <a:spLocks noChangeArrowheads="1"/>
          </p:cNvSpPr>
          <p:nvPr/>
        </p:nvSpPr>
        <p:spPr bwMode="auto">
          <a:xfrm>
            <a:off x="4189413" y="2760663"/>
            <a:ext cx="692150" cy="396875"/>
          </a:xfrm>
          <a:prstGeom prst="rect">
            <a:avLst/>
          </a:prstGeom>
          <a:solidFill>
            <a:srgbClr val="FFFFFF"/>
          </a:solid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1400</a:t>
            </a:r>
          </a:p>
        </p:txBody>
      </p:sp>
      <p:sp>
        <p:nvSpPr>
          <p:cNvPr id="408715" name="Line 139"/>
          <p:cNvSpPr>
            <a:spLocks noChangeShapeType="1"/>
          </p:cNvSpPr>
          <p:nvPr/>
        </p:nvSpPr>
        <p:spPr bwMode="auto">
          <a:xfrm flipV="1">
            <a:off x="6334125" y="2484438"/>
            <a:ext cx="0" cy="369887"/>
          </a:xfrm>
          <a:prstGeom prst="line">
            <a:avLst/>
          </a:prstGeom>
          <a:noFill/>
          <a:ln w="9525">
            <a:solidFill>
              <a:srgbClr val="000000"/>
            </a:solidFill>
            <a:round/>
            <a:tailEnd type="triangle" w="sm" len="med"/>
          </a:ln>
          <a:effectLst/>
        </p:spPr>
        <p:txBody>
          <a:bodyPr/>
          <a:lstStyle/>
          <a:p>
            <a:endParaRPr lang="zh-CN" altLang="en-US"/>
          </a:p>
        </p:txBody>
      </p:sp>
      <p:sp>
        <p:nvSpPr>
          <p:cNvPr id="408716" name="Text Box 140"/>
          <p:cNvSpPr txBox="1">
            <a:spLocks noChangeArrowheads="1"/>
          </p:cNvSpPr>
          <p:nvPr/>
        </p:nvSpPr>
        <p:spPr bwMode="auto">
          <a:xfrm>
            <a:off x="5961063" y="2760663"/>
            <a:ext cx="692150" cy="396875"/>
          </a:xfrm>
          <a:prstGeom prst="rect">
            <a:avLst/>
          </a:prstGeom>
          <a:solidFill>
            <a:srgbClr val="FFFFFF"/>
          </a:solidFill>
          <a:ln w="9525">
            <a:noFill/>
            <a:miter lim="800000"/>
          </a:ln>
          <a:effectLst/>
        </p:spPr>
        <p:txBody>
          <a:bodyPr wrap="none">
            <a:spAutoFit/>
          </a:bodyPr>
          <a:lstStyle/>
          <a:p>
            <a:r>
              <a:rPr kumimoji="1" lang="en-US" altLang="zh-CN" sz="2000" b="1">
                <a:solidFill>
                  <a:srgbClr val="333399"/>
                </a:solidFill>
                <a:latin typeface="Times New Roman" panose="02020603050405020304" pitchFamily="18" charset="0"/>
                <a:ea typeface="黑体" panose="02010609060101010101" pitchFamily="49" charset="-122"/>
              </a:rPr>
              <a:t>2800</a:t>
            </a:r>
          </a:p>
        </p:txBody>
      </p:sp>
      <p:sp>
        <p:nvSpPr>
          <p:cNvPr id="408717" name="Line 141"/>
          <p:cNvSpPr>
            <a:spLocks noChangeShapeType="1"/>
          </p:cNvSpPr>
          <p:nvPr/>
        </p:nvSpPr>
        <p:spPr bwMode="auto">
          <a:xfrm>
            <a:off x="6435725" y="2020888"/>
            <a:ext cx="0" cy="463550"/>
          </a:xfrm>
          <a:prstGeom prst="line">
            <a:avLst/>
          </a:prstGeom>
          <a:noFill/>
          <a:ln w="9525">
            <a:solidFill>
              <a:srgbClr val="000000"/>
            </a:solidFill>
            <a:round/>
          </a:ln>
          <a:effectLst/>
        </p:spPr>
        <p:txBody>
          <a:bodyPr/>
          <a:lstStyle/>
          <a:p>
            <a:endParaRPr lang="zh-CN" altLang="en-US"/>
          </a:p>
        </p:txBody>
      </p:sp>
      <p:sp>
        <p:nvSpPr>
          <p:cNvPr id="408718" name="Line 142"/>
          <p:cNvSpPr>
            <a:spLocks noChangeShapeType="1"/>
          </p:cNvSpPr>
          <p:nvPr/>
        </p:nvSpPr>
        <p:spPr bwMode="auto">
          <a:xfrm>
            <a:off x="4681538" y="2020888"/>
            <a:ext cx="0" cy="463550"/>
          </a:xfrm>
          <a:prstGeom prst="line">
            <a:avLst/>
          </a:prstGeom>
          <a:noFill/>
          <a:ln w="9525">
            <a:solidFill>
              <a:srgbClr val="000000"/>
            </a:solidFill>
            <a:round/>
          </a:ln>
          <a:effectLst/>
        </p:spPr>
        <p:txBody>
          <a:bodyPr/>
          <a:lstStyle/>
          <a:p>
            <a:endParaRPr lang="zh-CN" altLang="en-US"/>
          </a:p>
        </p:txBody>
      </p:sp>
      <p:sp>
        <p:nvSpPr>
          <p:cNvPr id="408719" name="Text Box 143"/>
          <p:cNvSpPr txBox="1">
            <a:spLocks noChangeArrowheads="1"/>
          </p:cNvSpPr>
          <p:nvPr/>
        </p:nvSpPr>
        <p:spPr bwMode="auto">
          <a:xfrm>
            <a:off x="2076450" y="2781300"/>
            <a:ext cx="885825" cy="396875"/>
          </a:xfrm>
          <a:prstGeom prst="rect">
            <a:avLst/>
          </a:prstGeom>
          <a:solidFill>
            <a:srgbClr val="FFFFFF"/>
          </a:solidFill>
          <a:ln w="9525">
            <a:noFill/>
            <a:miter lim="800000"/>
          </a:ln>
          <a:effectLst/>
        </p:spPr>
        <p:txBody>
          <a:bodyPr wrap="none">
            <a:spAutoFit/>
          </a:bodyPr>
          <a:lstStyle/>
          <a:p>
            <a:r>
              <a:rPr kumimoji="1" lang="zh-CN" altLang="en-US" sz="2000" b="1">
                <a:solidFill>
                  <a:srgbClr val="333399"/>
                </a:solidFill>
                <a:latin typeface="Times New Roman" panose="02020603050405020304" pitchFamily="18" charset="0"/>
                <a:ea typeface="黑体" panose="02010609060101010101" pitchFamily="49" charset="-122"/>
              </a:rPr>
              <a:t>字节 </a:t>
            </a:r>
            <a:r>
              <a:rPr kumimoji="1" lang="en-US" altLang="zh-CN" sz="2000" b="1">
                <a:solidFill>
                  <a:srgbClr val="333399"/>
                </a:solidFill>
                <a:latin typeface="Times New Roman" panose="02020603050405020304" pitchFamily="18" charset="0"/>
                <a:ea typeface="黑体" panose="02010609060101010101" pitchFamily="49" charset="-122"/>
              </a:rPr>
              <a:t>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(3/7)</a:t>
            </a:r>
            <a:endParaRPr lang="zh-CN" altLang="en-US" sz="3600"/>
          </a:p>
        </p:txBody>
      </p:sp>
      <p:sp>
        <p:nvSpPr>
          <p:cNvPr id="410627" name="Rectangle 3"/>
          <p:cNvSpPr>
            <a:spLocks noGrp="1" noChangeArrowheads="1"/>
          </p:cNvSpPr>
          <p:nvPr>
            <p:ph type="body" idx="1"/>
          </p:nvPr>
        </p:nvSpPr>
        <p:spPr/>
        <p:txBody>
          <a:bodyPr/>
          <a:lstStyle/>
          <a:p>
            <a:endParaRPr lang="zh-CN" altLang="en-US"/>
          </a:p>
        </p:txBody>
      </p:sp>
      <p:pic>
        <p:nvPicPr>
          <p:cNvPr id="410628" name="Picture 4"/>
          <p:cNvPicPr>
            <a:picLocks noChangeAspect="1" noChangeArrowheads="1"/>
          </p:cNvPicPr>
          <p:nvPr/>
        </p:nvPicPr>
        <p:blipFill>
          <a:blip r:embed="rId2" cstate="print"/>
          <a:srcRect/>
          <a:stretch>
            <a:fillRect/>
          </a:stretch>
        </p:blipFill>
        <p:spPr bwMode="auto">
          <a:xfrm>
            <a:off x="684213" y="1628775"/>
            <a:ext cx="7343775" cy="4248150"/>
          </a:xfrm>
          <a:prstGeom prst="rect">
            <a:avLst/>
          </a:prstGeom>
          <a:noFill/>
        </p:spPr>
      </p:pic>
      <p:sp>
        <p:nvSpPr>
          <p:cNvPr id="410630" name="Rectangle 6"/>
          <p:cNvSpPr>
            <a:spLocks noChangeArrowheads="1"/>
          </p:cNvSpPr>
          <p:nvPr/>
        </p:nvSpPr>
        <p:spPr bwMode="auto">
          <a:xfrm>
            <a:off x="1692275" y="5229225"/>
            <a:ext cx="1079500" cy="647700"/>
          </a:xfrm>
          <a:prstGeom prst="rect">
            <a:avLst/>
          </a:prstGeom>
          <a:solidFill>
            <a:schemeClr val="bg1"/>
          </a:solidFill>
          <a:ln w="9525">
            <a:noFill/>
            <a:miter lim="800000"/>
          </a:ln>
          <a:effectLst/>
        </p:spPr>
        <p:txBody>
          <a:bodyPr wrap="none" anchor="ct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(4/7)</a:t>
            </a:r>
            <a:endParaRPr lang="zh-CN" altLang="en-US" sz="3600"/>
          </a:p>
        </p:txBody>
      </p:sp>
      <p:sp>
        <p:nvSpPr>
          <p:cNvPr id="411651" name="Rectangle 3"/>
          <p:cNvSpPr>
            <a:spLocks noGrp="1" noChangeArrowheads="1"/>
          </p:cNvSpPr>
          <p:nvPr>
            <p:ph type="body" idx="1"/>
          </p:nvPr>
        </p:nvSpPr>
        <p:spPr/>
        <p:txBody>
          <a:bodyPr/>
          <a:lstStyle/>
          <a:p>
            <a:r>
              <a:rPr lang="zh-CN" altLang="en-US">
                <a:latin typeface="宋体" panose="02010600030101010101" pitchFamily="2" charset="-122"/>
              </a:rPr>
              <a:t>含有重叠偏移的畸形数据分片</a:t>
            </a:r>
          </a:p>
        </p:txBody>
      </p:sp>
      <p:pic>
        <p:nvPicPr>
          <p:cNvPr id="411652" name="Picture 4"/>
          <p:cNvPicPr>
            <a:picLocks noChangeAspect="1" noChangeArrowheads="1"/>
          </p:cNvPicPr>
          <p:nvPr/>
        </p:nvPicPr>
        <p:blipFill>
          <a:blip r:embed="rId2" cstate="print"/>
          <a:srcRect/>
          <a:stretch>
            <a:fillRect/>
          </a:stretch>
        </p:blipFill>
        <p:spPr bwMode="auto">
          <a:xfrm>
            <a:off x="107950" y="2060575"/>
            <a:ext cx="8785225" cy="3756025"/>
          </a:xfrm>
          <a:prstGeom prst="rect">
            <a:avLst/>
          </a:prstGeom>
          <a:noFill/>
        </p:spPr>
      </p:pic>
      <p:sp>
        <p:nvSpPr>
          <p:cNvPr id="411653" name="Rectangle 5"/>
          <p:cNvSpPr>
            <a:spLocks noChangeArrowheads="1"/>
          </p:cNvSpPr>
          <p:nvPr/>
        </p:nvSpPr>
        <p:spPr bwMode="auto">
          <a:xfrm>
            <a:off x="1187450" y="5373688"/>
            <a:ext cx="1079500" cy="647700"/>
          </a:xfrm>
          <a:prstGeom prst="rect">
            <a:avLst/>
          </a:prstGeom>
          <a:solidFill>
            <a:schemeClr val="bg1"/>
          </a:solidFill>
          <a:ln w="9525">
            <a:noFill/>
            <a:miter lim="800000"/>
          </a:ln>
          <a:effectLst/>
        </p:spPr>
        <p:txBody>
          <a:bodyPr wrap="none" anchor="ct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(5/7)</a:t>
            </a:r>
            <a:endParaRPr lang="zh-CN" altLang="en-US" sz="3600"/>
          </a:p>
        </p:txBody>
      </p:sp>
      <p:sp>
        <p:nvSpPr>
          <p:cNvPr id="427011" name="Rectangle 3"/>
          <p:cNvSpPr>
            <a:spLocks noGrp="1" noChangeArrowheads="1"/>
          </p:cNvSpPr>
          <p:nvPr>
            <p:ph type="body" idx="1"/>
          </p:nvPr>
        </p:nvSpPr>
        <p:spPr>
          <a:xfrm>
            <a:off x="668338" y="1392237"/>
            <a:ext cx="7772400" cy="4770437"/>
          </a:xfrm>
        </p:spPr>
        <p:txBody>
          <a:bodyPr/>
          <a:lstStyle/>
          <a:p>
            <a:r>
              <a:rPr lang="zh-CN" altLang="en-US" sz="2400" dirty="0"/>
              <a:t>利用数据报分片的其他攻击（</a:t>
            </a:r>
            <a:r>
              <a:rPr lang="zh-CN" altLang="en-US" sz="2400" dirty="0">
                <a:solidFill>
                  <a:srgbClr val="FF3300"/>
                </a:solidFill>
              </a:rPr>
              <a:t>变种一</a:t>
            </a:r>
            <a:r>
              <a:rPr lang="zh-CN" altLang="en-US" sz="2400" dirty="0"/>
              <a:t>）：小片段攻击，</a:t>
            </a:r>
            <a:r>
              <a:rPr lang="zh-CN" altLang="en-US" sz="2400" dirty="0">
                <a:solidFill>
                  <a:srgbClr val="FF3300"/>
                </a:solidFill>
              </a:rPr>
              <a:t>目的不是</a:t>
            </a:r>
            <a:r>
              <a:rPr lang="en-US" altLang="zh-CN" sz="2400" dirty="0" err="1">
                <a:solidFill>
                  <a:srgbClr val="FF3300"/>
                </a:solidFill>
              </a:rPr>
              <a:t>DoS</a:t>
            </a:r>
            <a:r>
              <a:rPr lang="zh-CN" altLang="en-US" sz="2400" dirty="0">
                <a:solidFill>
                  <a:srgbClr val="FF3300"/>
                </a:solidFill>
              </a:rPr>
              <a:t>，而是穿透防火墙</a:t>
            </a:r>
            <a:r>
              <a:rPr lang="zh-CN" altLang="en-US" sz="2400" dirty="0"/>
              <a:t>。</a:t>
            </a:r>
          </a:p>
          <a:p>
            <a:pPr lvl="1"/>
            <a:r>
              <a:rPr lang="zh-CN" altLang="en-US" sz="2400" dirty="0"/>
              <a:t>原理：通过很小的片段使得防火墙需要检测的信息进入到下一个片段中。</a:t>
            </a:r>
          </a:p>
          <a:p>
            <a:pPr lvl="1"/>
            <a:r>
              <a:rPr lang="zh-CN" altLang="en-US" sz="2400" dirty="0"/>
              <a:t>例如：对于</a:t>
            </a:r>
            <a:r>
              <a:rPr lang="en-US" altLang="zh-CN" sz="2400" dirty="0"/>
              <a:t>TCP</a:t>
            </a:r>
            <a:r>
              <a:rPr lang="zh-CN" altLang="en-US" sz="2400" dirty="0"/>
              <a:t>包，攻击者可以把</a:t>
            </a:r>
            <a:r>
              <a:rPr lang="en-US" altLang="zh-CN" sz="2400" dirty="0"/>
              <a:t>TCP</a:t>
            </a:r>
            <a:r>
              <a:rPr lang="zh-CN" altLang="en-US" sz="2400" dirty="0"/>
              <a:t>头分到两个片段中，使</a:t>
            </a:r>
            <a:r>
              <a:rPr lang="en-US" altLang="zh-CN" sz="2400" dirty="0"/>
              <a:t>TCP</a:t>
            </a:r>
            <a:r>
              <a:rPr lang="zh-CN" altLang="en-US" sz="2400" dirty="0"/>
              <a:t>的标志（</a:t>
            </a:r>
            <a:r>
              <a:rPr lang="en-US" altLang="zh-CN" sz="2400" dirty="0"/>
              <a:t>Flag</a:t>
            </a:r>
            <a:r>
              <a:rPr lang="zh-CN" altLang="en-US" sz="2400" dirty="0"/>
              <a:t>）进入到下一个片段中，从而使得一些通过检测标志位进行过滤的防火墙因找不到标志位而放行。这种攻击寄希望于防火墙只检测数据包的第一个片段。</a:t>
            </a:r>
          </a:p>
          <a:p>
            <a:pPr lvl="1"/>
            <a:r>
              <a:rPr lang="zh-CN" altLang="en-US" sz="2400" dirty="0">
                <a:solidFill>
                  <a:srgbClr val="FF3300"/>
                </a:solidFill>
              </a:rPr>
              <a:t>这种攻击适合于逃避入侵检测吗？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27011">
                                            <p:txEl>
                                              <p:pRg st="0" end="0"/>
                                            </p:txEl>
                                          </p:spTgt>
                                        </p:tgtEl>
                                        <p:attrNameLst>
                                          <p:attrName>style.visibility</p:attrName>
                                        </p:attrNameLst>
                                      </p:cBhvr>
                                      <p:to>
                                        <p:strVal val="visible"/>
                                      </p:to>
                                    </p:set>
                                    <p:anim calcmode="lin" valueType="num">
                                      <p:cBhvr>
                                        <p:cTn id="7" dur="1000" fill="hold"/>
                                        <p:tgtEl>
                                          <p:spTgt spid="42701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2701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270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27011">
                                            <p:txEl>
                                              <p:pRg st="1" end="1"/>
                                            </p:txEl>
                                          </p:spTgt>
                                        </p:tgtEl>
                                        <p:attrNameLst>
                                          <p:attrName>style.visibility</p:attrName>
                                        </p:attrNameLst>
                                      </p:cBhvr>
                                      <p:to>
                                        <p:strVal val="visible"/>
                                      </p:to>
                                    </p:set>
                                    <p:anim calcmode="lin" valueType="num">
                                      <p:cBhvr>
                                        <p:cTn id="14" dur="1000" fill="hold"/>
                                        <p:tgtEl>
                                          <p:spTgt spid="427011">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27011">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270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27011">
                                            <p:txEl>
                                              <p:pRg st="2" end="2"/>
                                            </p:txEl>
                                          </p:spTgt>
                                        </p:tgtEl>
                                        <p:attrNameLst>
                                          <p:attrName>style.visibility</p:attrName>
                                        </p:attrNameLst>
                                      </p:cBhvr>
                                      <p:to>
                                        <p:strVal val="visible"/>
                                      </p:to>
                                    </p:set>
                                    <p:anim calcmode="lin" valueType="num">
                                      <p:cBhvr>
                                        <p:cTn id="21" dur="1000" fill="hold"/>
                                        <p:tgtEl>
                                          <p:spTgt spid="427011">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27011">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270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27011">
                                            <p:txEl>
                                              <p:pRg st="3" end="3"/>
                                            </p:txEl>
                                          </p:spTgt>
                                        </p:tgtEl>
                                        <p:attrNameLst>
                                          <p:attrName>style.visibility</p:attrName>
                                        </p:attrNameLst>
                                      </p:cBhvr>
                                      <p:to>
                                        <p:strVal val="visible"/>
                                      </p:to>
                                    </p:set>
                                    <p:anim calcmode="lin" valueType="num">
                                      <p:cBhvr>
                                        <p:cTn id="28" dur="1000" fill="hold"/>
                                        <p:tgtEl>
                                          <p:spTgt spid="427011">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27011">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27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954088" y="239713"/>
            <a:ext cx="7488237" cy="792162"/>
          </a:xfrm>
        </p:spPr>
        <p:txBody>
          <a:bodyPr/>
          <a:lstStyle/>
          <a:p>
            <a:r>
              <a:rPr lang="zh-CN" altLang="en-US" sz="3600" dirty="0"/>
              <a:t>（二）分布式</a:t>
            </a:r>
            <a:r>
              <a:rPr lang="zh-CN" altLang="en-US" sz="3600" dirty="0">
                <a:latin typeface="Times New Roman" panose="02020603050405020304" pitchFamily="18" charset="0"/>
              </a:rPr>
              <a:t>拒绝服务攻击的定义</a:t>
            </a:r>
          </a:p>
        </p:txBody>
      </p:sp>
      <p:sp>
        <p:nvSpPr>
          <p:cNvPr id="307203"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307204" name="Rectangle 4"/>
          <p:cNvSpPr>
            <a:spLocks noGrp="1" noChangeArrowheads="1"/>
          </p:cNvSpPr>
          <p:nvPr>
            <p:ph type="body" idx="1"/>
          </p:nvPr>
        </p:nvSpPr>
        <p:spPr>
          <a:xfrm>
            <a:off x="549275" y="1355726"/>
            <a:ext cx="8229600" cy="4845050"/>
          </a:xfrm>
          <a:noFill/>
        </p:spPr>
        <p:txBody>
          <a:bodyPr/>
          <a:lstStyle/>
          <a:p>
            <a:pPr marL="342900" lvl="1" indent="-342900">
              <a:lnSpc>
                <a:spcPts val="3500"/>
              </a:lnSpc>
              <a:buClr>
                <a:schemeClr val="folHlink"/>
              </a:buClr>
              <a:buSzPct val="60000"/>
            </a:pPr>
            <a:r>
              <a:rPr lang="zh-CN" altLang="en-US" sz="2400" dirty="0"/>
              <a:t> </a:t>
            </a:r>
            <a:r>
              <a:rPr lang="en-US" altLang="zh-CN" sz="2400" dirty="0" err="1">
                <a:solidFill>
                  <a:srgbClr val="FF0000"/>
                </a:solidFill>
              </a:rPr>
              <a:t>DDoS</a:t>
            </a:r>
            <a:r>
              <a:rPr lang="zh-CN" altLang="en-US" sz="2400" dirty="0"/>
              <a:t>（</a:t>
            </a:r>
            <a:r>
              <a:rPr lang="en-US" altLang="zh-CN" sz="2400" dirty="0"/>
              <a:t>Distributed Denial of Service</a:t>
            </a:r>
            <a:r>
              <a:rPr lang="zh-CN" altLang="en-US" sz="2400" dirty="0"/>
              <a:t>）：如果处于不同位置的多个攻击者同时</a:t>
            </a:r>
            <a:r>
              <a:rPr lang="zh-CN" altLang="en-US" sz="2400" dirty="0">
                <a:solidFill>
                  <a:srgbClr val="FF0000"/>
                </a:solidFill>
              </a:rPr>
              <a:t>向一个或多个目标</a:t>
            </a:r>
            <a:r>
              <a:rPr lang="zh-CN" altLang="en-US" sz="2400" dirty="0"/>
              <a:t>发起拒绝服务攻击，或者</a:t>
            </a:r>
            <a:r>
              <a:rPr lang="zh-CN" altLang="en-US" sz="2400" dirty="0">
                <a:solidFill>
                  <a:srgbClr val="FF0000"/>
                </a:solidFill>
              </a:rPr>
              <a:t>一个或多个攻击者</a:t>
            </a:r>
            <a:r>
              <a:rPr lang="zh-CN" altLang="en-US" sz="2400" dirty="0"/>
              <a:t>控制了位于不同位置的多台机器并利用这些机器对受害者同时实施拒绝服务攻击</a:t>
            </a:r>
            <a:r>
              <a:rPr lang="en-US" altLang="zh-CN" sz="2400" dirty="0"/>
              <a:t>.</a:t>
            </a:r>
            <a:endParaRPr lang="en-US" altLang="zh-CN" sz="2400" dirty="0">
              <a:solidFill>
                <a:srgbClr val="FF0000"/>
              </a:solidFill>
            </a:endParaRPr>
          </a:p>
          <a:p>
            <a:pPr lvl="1">
              <a:lnSpc>
                <a:spcPts val="3500"/>
              </a:lnSpc>
            </a:pPr>
            <a:r>
              <a:rPr lang="zh-CN" altLang="en-US" sz="2400" dirty="0">
                <a:solidFill>
                  <a:srgbClr val="FF0000"/>
                </a:solidFill>
              </a:rPr>
              <a:t>特点</a:t>
            </a:r>
            <a:r>
              <a:rPr lang="en-US" altLang="zh-CN" sz="2400" dirty="0"/>
              <a:t>:  </a:t>
            </a:r>
            <a:r>
              <a:rPr lang="zh-CN" altLang="en-US" sz="2400" dirty="0"/>
              <a:t>攻击来源的</a:t>
            </a:r>
            <a:r>
              <a:rPr lang="zh-CN" altLang="en-US" sz="2400" dirty="0">
                <a:solidFill>
                  <a:srgbClr val="FF0000"/>
                </a:solidFill>
              </a:rPr>
              <a:t>分散性、协同性，</a:t>
            </a:r>
            <a:r>
              <a:rPr lang="zh-CN" altLang="en-US" sz="2400" dirty="0"/>
              <a:t>攻击力度的</a:t>
            </a:r>
            <a:r>
              <a:rPr lang="zh-CN" altLang="en-US" sz="2400" dirty="0">
                <a:solidFill>
                  <a:srgbClr val="FF0000"/>
                </a:solidFill>
              </a:rPr>
              <a:t>汇聚性</a:t>
            </a:r>
          </a:p>
          <a:p>
            <a:pPr lvl="1">
              <a:lnSpc>
                <a:spcPts val="3500"/>
              </a:lnSpc>
            </a:pPr>
            <a:r>
              <a:rPr lang="en-US" altLang="zh-CN" sz="2000" dirty="0"/>
              <a:t>1999</a:t>
            </a:r>
            <a:r>
              <a:rPr lang="zh-CN" altLang="en-US" sz="2000" dirty="0">
                <a:latin typeface="宋体" panose="02010600030101010101" pitchFamily="2" charset="-122"/>
              </a:rPr>
              <a:t>年</a:t>
            </a:r>
            <a:r>
              <a:rPr lang="en-US" altLang="zh-CN" sz="2000" dirty="0"/>
              <a:t>11</a:t>
            </a:r>
            <a:r>
              <a:rPr lang="zh-CN" altLang="en-US" sz="2000" dirty="0">
                <a:latin typeface="宋体" panose="02010600030101010101" pitchFamily="2" charset="-122"/>
              </a:rPr>
              <a:t>月，在由</a:t>
            </a:r>
            <a:r>
              <a:rPr lang="en-US" altLang="zh-CN" sz="2000" dirty="0"/>
              <a:t>CERT/CC</a:t>
            </a:r>
            <a:r>
              <a:rPr lang="zh-CN" altLang="en-US" sz="2000" dirty="0">
                <a:latin typeface="宋体" panose="02010600030101010101" pitchFamily="2" charset="-122"/>
              </a:rPr>
              <a:t>组织的分布式系统入侵者工具研讨会</a:t>
            </a:r>
            <a:r>
              <a:rPr lang="en-US" altLang="zh-CN" sz="2000" dirty="0"/>
              <a:t>(DSIT Workshop)</a:t>
            </a:r>
            <a:r>
              <a:rPr lang="zh-CN" altLang="en-US" sz="2000" dirty="0">
                <a:latin typeface="宋体" panose="02010600030101010101" pitchFamily="2" charset="-122"/>
              </a:rPr>
              <a:t>上，与会专家首次概括了</a:t>
            </a:r>
            <a:r>
              <a:rPr lang="en-US" altLang="zh-CN" sz="2000" dirty="0" err="1"/>
              <a:t>DDoS</a:t>
            </a:r>
            <a:r>
              <a:rPr lang="zh-CN" altLang="en-US" sz="2000" dirty="0">
                <a:latin typeface="宋体" panose="02010600030101010101" pitchFamily="2" charset="-122"/>
              </a:rPr>
              <a:t>攻击技术</a:t>
            </a:r>
            <a:r>
              <a:rPr lang="zh-CN" altLang="en-US" sz="2000" dirty="0"/>
              <a:t> 。</a:t>
            </a:r>
          </a:p>
          <a:p>
            <a:pPr>
              <a:lnSpc>
                <a:spcPts val="3500"/>
              </a:lnSpc>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07204">
                                            <p:txEl>
                                              <p:pRg st="0" end="0"/>
                                            </p:txEl>
                                          </p:spTgt>
                                        </p:tgtEl>
                                        <p:attrNameLst>
                                          <p:attrName>style.visibility</p:attrName>
                                        </p:attrNameLst>
                                      </p:cBhvr>
                                      <p:to>
                                        <p:strVal val="visible"/>
                                      </p:to>
                                    </p:set>
                                    <p:anim calcmode="lin" valueType="num">
                                      <p:cBhvr>
                                        <p:cTn id="7" dur="1000" fill="hold"/>
                                        <p:tgtEl>
                                          <p:spTgt spid="30720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0720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0720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07204">
                                            <p:txEl>
                                              <p:pRg st="1" end="1"/>
                                            </p:txEl>
                                          </p:spTgt>
                                        </p:tgtEl>
                                        <p:attrNameLst>
                                          <p:attrName>style.visibility</p:attrName>
                                        </p:attrNameLst>
                                      </p:cBhvr>
                                      <p:to>
                                        <p:strVal val="visible"/>
                                      </p:to>
                                    </p:set>
                                    <p:anim calcmode="lin" valueType="num">
                                      <p:cBhvr>
                                        <p:cTn id="14" dur="1000" fill="hold"/>
                                        <p:tgtEl>
                                          <p:spTgt spid="30720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0720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07204">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307204">
                                            <p:txEl>
                                              <p:pRg st="2" end="2"/>
                                            </p:txEl>
                                          </p:spTgt>
                                        </p:tgtEl>
                                        <p:attrNameLst>
                                          <p:attrName>style.visibility</p:attrName>
                                        </p:attrNameLst>
                                      </p:cBhvr>
                                      <p:to>
                                        <p:strVal val="visible"/>
                                      </p:to>
                                    </p:set>
                                    <p:anim calcmode="lin" valueType="num">
                                      <p:cBhvr>
                                        <p:cTn id="19" dur="1000" fill="hold"/>
                                        <p:tgtEl>
                                          <p:spTgt spid="307204">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307204">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3072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(6/7)</a:t>
            </a:r>
            <a:endParaRPr lang="zh-CN" altLang="en-US" sz="3600"/>
          </a:p>
        </p:txBody>
      </p:sp>
      <p:sp>
        <p:nvSpPr>
          <p:cNvPr id="431107" name="Rectangle 3"/>
          <p:cNvSpPr>
            <a:spLocks noGrp="1" noChangeArrowheads="1"/>
          </p:cNvSpPr>
          <p:nvPr>
            <p:ph type="body" idx="1"/>
          </p:nvPr>
        </p:nvSpPr>
        <p:spPr>
          <a:xfrm>
            <a:off x="658812" y="1211262"/>
            <a:ext cx="8066088" cy="4960937"/>
          </a:xfrm>
        </p:spPr>
        <p:txBody>
          <a:bodyPr/>
          <a:lstStyle/>
          <a:p>
            <a:r>
              <a:rPr lang="zh-CN" altLang="en-US" sz="2400" dirty="0"/>
              <a:t>利用数据报分片的其他攻击（</a:t>
            </a:r>
            <a:r>
              <a:rPr lang="zh-CN" altLang="en-US" sz="2400" dirty="0">
                <a:solidFill>
                  <a:srgbClr val="FF3300"/>
                </a:solidFill>
              </a:rPr>
              <a:t>变种二</a:t>
            </a:r>
            <a:r>
              <a:rPr lang="zh-CN" altLang="en-US" sz="2400" dirty="0"/>
              <a:t>）：</a:t>
            </a:r>
            <a:r>
              <a:rPr lang="zh-CN" altLang="en-US" sz="2000" dirty="0"/>
              <a:t>重叠分片攻击，</a:t>
            </a:r>
            <a:r>
              <a:rPr lang="zh-CN" altLang="en-US" sz="2000" dirty="0">
                <a:solidFill>
                  <a:srgbClr val="FF3300"/>
                </a:solidFill>
              </a:rPr>
              <a:t>目的不是</a:t>
            </a:r>
            <a:r>
              <a:rPr lang="en-US" altLang="zh-CN" sz="2000" dirty="0" err="1">
                <a:solidFill>
                  <a:srgbClr val="FF3300"/>
                </a:solidFill>
              </a:rPr>
              <a:t>DoS</a:t>
            </a:r>
            <a:r>
              <a:rPr lang="zh-CN" altLang="en-US" sz="2000" dirty="0">
                <a:solidFill>
                  <a:srgbClr val="FF3300"/>
                </a:solidFill>
              </a:rPr>
              <a:t>，而是穿透防火墙</a:t>
            </a:r>
            <a:r>
              <a:rPr lang="zh-CN" altLang="en-US" sz="2000" dirty="0"/>
              <a:t>。</a:t>
            </a:r>
          </a:p>
          <a:p>
            <a:pPr lvl="1"/>
            <a:r>
              <a:rPr lang="zh-CN" altLang="en-US" sz="2000" dirty="0"/>
              <a:t>原理：防火墙在处理重叠分片时与终端系统（这里指受害者最终目标主机系统）之间可能存在差异性：</a:t>
            </a:r>
            <a:r>
              <a:rPr lang="zh-CN" altLang="en-US" sz="2000" dirty="0">
                <a:solidFill>
                  <a:srgbClr val="FF3300"/>
                </a:solidFill>
              </a:rPr>
              <a:t>当重叠时，有的系统是以先到的数据为主，有的系统则是用后到的数据覆盖先前的数据</a:t>
            </a:r>
            <a:r>
              <a:rPr lang="zh-CN" altLang="en-US" sz="2000" dirty="0"/>
              <a:t>。攻击数据穿过防火墙的前提条件：防火墙重组数据时与受害者主机不同</a:t>
            </a:r>
          </a:p>
          <a:p>
            <a:pPr lvl="1"/>
            <a:r>
              <a:rPr lang="zh-CN" altLang="en-US" sz="2000" dirty="0"/>
              <a:t>例子：假设受害者主机</a:t>
            </a:r>
            <a:r>
              <a:rPr lang="zh-CN" altLang="en-US" sz="2000" dirty="0">
                <a:solidFill>
                  <a:srgbClr val="FF3300"/>
                </a:solidFill>
              </a:rPr>
              <a:t>以后到的数据优先</a:t>
            </a:r>
            <a:r>
              <a:rPr lang="zh-CN" altLang="en-US" sz="2000" dirty="0"/>
              <a:t>原则处理</a:t>
            </a:r>
            <a:r>
              <a:rPr lang="en-US" altLang="zh-CN" sz="2000" dirty="0"/>
              <a:t>TCP</a:t>
            </a:r>
            <a:r>
              <a:rPr lang="zh-CN" altLang="en-US" sz="2000" dirty="0"/>
              <a:t>协议，第一个分片中的</a:t>
            </a:r>
            <a:r>
              <a:rPr lang="en-US" altLang="zh-CN" sz="2000" dirty="0"/>
              <a:t>TCP</a:t>
            </a:r>
            <a:r>
              <a:rPr lang="zh-CN" altLang="en-US" sz="2000" dirty="0"/>
              <a:t>服务类型设为端口</a:t>
            </a:r>
            <a:r>
              <a:rPr lang="en-US" altLang="zh-CN" sz="2000" dirty="0"/>
              <a:t>80(HTTP)</a:t>
            </a:r>
            <a:r>
              <a:rPr lang="zh-CN" altLang="en-US" sz="2000" dirty="0"/>
              <a:t>，这是大多数防火墙允许的，而在第二个分片中以端口</a:t>
            </a:r>
            <a:r>
              <a:rPr lang="en-US" altLang="zh-CN" sz="2000" dirty="0"/>
              <a:t>23(Telnet)</a:t>
            </a:r>
            <a:r>
              <a:rPr lang="zh-CN" altLang="en-US" sz="2000" dirty="0"/>
              <a:t>改写第一个分片中的</a:t>
            </a:r>
            <a:r>
              <a:rPr lang="en-US" altLang="zh-CN" sz="2000" dirty="0"/>
              <a:t>80</a:t>
            </a:r>
            <a:r>
              <a:rPr lang="zh-CN" altLang="en-US" sz="2000" dirty="0"/>
              <a:t>端口，从而穿过了防火墙！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anim calcmode="lin" valueType="num">
                                      <p:cBhvr>
                                        <p:cTn id="7" dur="1000" fill="hold"/>
                                        <p:tgtEl>
                                          <p:spTgt spid="43110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3110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3110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31107">
                                            <p:txEl>
                                              <p:pRg st="1" end="1"/>
                                            </p:txEl>
                                          </p:spTgt>
                                        </p:tgtEl>
                                        <p:attrNameLst>
                                          <p:attrName>style.visibility</p:attrName>
                                        </p:attrNameLst>
                                      </p:cBhvr>
                                      <p:to>
                                        <p:strVal val="visible"/>
                                      </p:to>
                                    </p:set>
                                    <p:anim calcmode="lin" valueType="num">
                                      <p:cBhvr>
                                        <p:cTn id="14" dur="1000" fill="hold"/>
                                        <p:tgtEl>
                                          <p:spTgt spid="43110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3110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3110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31107">
                                            <p:txEl>
                                              <p:pRg st="2" end="2"/>
                                            </p:txEl>
                                          </p:spTgt>
                                        </p:tgtEl>
                                        <p:attrNameLst>
                                          <p:attrName>style.visibility</p:attrName>
                                        </p:attrNameLst>
                                      </p:cBhvr>
                                      <p:to>
                                        <p:strVal val="visible"/>
                                      </p:to>
                                    </p:set>
                                    <p:anim calcmode="lin" valueType="num">
                                      <p:cBhvr>
                                        <p:cTn id="21" dur="1000" fill="hold"/>
                                        <p:tgtEl>
                                          <p:spTgt spid="43110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3110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31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zh-CN" sz="3600"/>
              <a:t>2</a:t>
            </a:r>
            <a:r>
              <a:rPr lang="zh-CN" altLang="en-US" sz="3600"/>
              <a:t>、泪滴</a:t>
            </a:r>
            <a:r>
              <a:rPr lang="en-US" altLang="zh-CN" sz="3600"/>
              <a:t>(Teardrop) </a:t>
            </a:r>
            <a:r>
              <a:rPr lang="zh-CN" altLang="en-US" sz="3600"/>
              <a:t>攻击</a:t>
            </a:r>
            <a:r>
              <a:rPr lang="en-US" altLang="zh-CN" sz="3600"/>
              <a:t>(7/7)</a:t>
            </a:r>
            <a:endParaRPr lang="zh-CN" altLang="en-US" sz="3600"/>
          </a:p>
        </p:txBody>
      </p:sp>
      <p:sp>
        <p:nvSpPr>
          <p:cNvPr id="429059" name="Rectangle 3"/>
          <p:cNvSpPr>
            <a:spLocks noGrp="1" noChangeArrowheads="1"/>
          </p:cNvSpPr>
          <p:nvPr>
            <p:ph type="body" idx="1"/>
          </p:nvPr>
        </p:nvSpPr>
        <p:spPr>
          <a:xfrm>
            <a:off x="630238" y="1335088"/>
            <a:ext cx="7772400" cy="4818062"/>
          </a:xfrm>
        </p:spPr>
        <p:txBody>
          <a:bodyPr/>
          <a:lstStyle/>
          <a:p>
            <a:r>
              <a:rPr lang="zh-CN" altLang="en-US" sz="2800" dirty="0"/>
              <a:t>利用数据报分片的其他攻击（</a:t>
            </a:r>
            <a:r>
              <a:rPr lang="zh-CN" altLang="en-US" sz="2800" dirty="0">
                <a:solidFill>
                  <a:srgbClr val="FF3300"/>
                </a:solidFill>
              </a:rPr>
              <a:t>变种三</a:t>
            </a:r>
            <a:r>
              <a:rPr lang="zh-CN" altLang="en-US" sz="2800" dirty="0"/>
              <a:t>）：</a:t>
            </a:r>
            <a:r>
              <a:rPr lang="zh-CN" altLang="en-US" sz="2400" dirty="0"/>
              <a:t>通过分片导致防火墙或</a:t>
            </a:r>
            <a:r>
              <a:rPr lang="en-US" altLang="zh-CN" sz="2400" dirty="0"/>
              <a:t>IDS</a:t>
            </a:r>
            <a:r>
              <a:rPr lang="zh-CN" altLang="en-US" sz="2400" dirty="0"/>
              <a:t>的拒绝服务。</a:t>
            </a:r>
          </a:p>
          <a:p>
            <a:pPr lvl="1"/>
            <a:r>
              <a:rPr lang="zh-CN" altLang="en-US" sz="2400" dirty="0"/>
              <a:t>原理：有些防火墙或</a:t>
            </a:r>
            <a:r>
              <a:rPr lang="en-US" altLang="zh-CN" sz="2400" dirty="0"/>
              <a:t>IDS</a:t>
            </a:r>
            <a:r>
              <a:rPr lang="zh-CN" altLang="en-US" sz="2400" dirty="0"/>
              <a:t>为了检测碎片攻击或其他类型的利用分片的攻击而设置了碎片重组：当收到分片数据包时并不单独检测，而是等待所有的分片都到达（</a:t>
            </a:r>
            <a:r>
              <a:rPr lang="zh-CN" altLang="en-US" sz="2400" dirty="0">
                <a:solidFill>
                  <a:srgbClr val="FF3300"/>
                </a:solidFill>
              </a:rPr>
              <a:t>必须缓存已到的分片</a:t>
            </a:r>
            <a:r>
              <a:rPr lang="zh-CN" altLang="en-US" sz="2400" dirty="0"/>
              <a:t>），重组完成后再检测。</a:t>
            </a:r>
            <a:r>
              <a:rPr lang="zh-CN" altLang="en-US" sz="2400" dirty="0">
                <a:solidFill>
                  <a:srgbClr val="FF3300"/>
                </a:solidFill>
              </a:rPr>
              <a:t>攻击者如何利用这一点？</a:t>
            </a:r>
          </a:p>
          <a:p>
            <a:pPr lvl="1"/>
            <a:r>
              <a:rPr lang="zh-CN" altLang="en-US" sz="2400" dirty="0"/>
              <a:t>攻击：攻击者伪造并发送大量的分片，但却不让这些分片构成完整的</a:t>
            </a:r>
            <a:r>
              <a:rPr lang="zh-CN" altLang="en-US" sz="2400" dirty="0" smtClean="0"/>
              <a:t>数据报， 以此</a:t>
            </a:r>
            <a:r>
              <a:rPr lang="zh-CN" altLang="en-US" sz="2400" dirty="0"/>
              <a:t>占用防火墙或</a:t>
            </a:r>
            <a:r>
              <a:rPr lang="en-US" altLang="zh-CN" sz="2400" dirty="0"/>
              <a:t>IDS</a:t>
            </a:r>
            <a:r>
              <a:rPr lang="zh-CN" altLang="en-US" sz="2400" dirty="0"/>
              <a:t>的</a:t>
            </a:r>
            <a:r>
              <a:rPr lang="en-US" altLang="zh-CN" sz="2400" dirty="0"/>
              <a:t>CPU</a:t>
            </a:r>
            <a:r>
              <a:rPr lang="zh-CN" altLang="en-US" sz="2400" dirty="0"/>
              <a:t>和存储单元，构成</a:t>
            </a:r>
            <a:r>
              <a:rPr lang="en-US" altLang="zh-CN" sz="2400" dirty="0" err="1"/>
              <a:t>DoS</a:t>
            </a:r>
            <a:r>
              <a:rPr lang="zh-CN" altLang="en-US" sz="2400" dirty="0"/>
              <a:t>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 calcmode="lin" valueType="num">
                                      <p:cBhvr>
                                        <p:cTn id="7" dur="1000" fill="hold"/>
                                        <p:tgtEl>
                                          <p:spTgt spid="42905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2905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2905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29059">
                                            <p:txEl>
                                              <p:pRg st="1" end="1"/>
                                            </p:txEl>
                                          </p:spTgt>
                                        </p:tgtEl>
                                        <p:attrNameLst>
                                          <p:attrName>style.visibility</p:attrName>
                                        </p:attrNameLst>
                                      </p:cBhvr>
                                      <p:to>
                                        <p:strVal val="visible"/>
                                      </p:to>
                                    </p:set>
                                    <p:anim calcmode="lin" valueType="num">
                                      <p:cBhvr>
                                        <p:cTn id="14" dur="1000" fill="hold"/>
                                        <p:tgtEl>
                                          <p:spTgt spid="42905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2905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2905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29059">
                                            <p:txEl>
                                              <p:pRg st="2" end="2"/>
                                            </p:txEl>
                                          </p:spTgt>
                                        </p:tgtEl>
                                        <p:attrNameLst>
                                          <p:attrName>style.visibility</p:attrName>
                                        </p:attrNameLst>
                                      </p:cBhvr>
                                      <p:to>
                                        <p:strVal val="visible"/>
                                      </p:to>
                                    </p:set>
                                    <p:anim calcmode="lin" valueType="num">
                                      <p:cBhvr>
                                        <p:cTn id="21" dur="1000" fill="hold"/>
                                        <p:tgtEl>
                                          <p:spTgt spid="42905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2905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2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zh-CN"/>
              <a:t>3</a:t>
            </a:r>
            <a:r>
              <a:rPr lang="zh-CN" altLang="en-US"/>
              <a:t>、</a:t>
            </a:r>
            <a:r>
              <a:rPr lang="en-US" altLang="zh-CN"/>
              <a:t>Land </a:t>
            </a:r>
            <a:r>
              <a:rPr lang="zh-CN" altLang="en-US"/>
              <a:t>攻击</a:t>
            </a:r>
          </a:p>
        </p:txBody>
      </p:sp>
      <p:sp>
        <p:nvSpPr>
          <p:cNvPr id="412675" name="Rectangle 3"/>
          <p:cNvSpPr>
            <a:spLocks noGrp="1" noChangeArrowheads="1"/>
          </p:cNvSpPr>
          <p:nvPr>
            <p:ph type="body" idx="1"/>
          </p:nvPr>
        </p:nvSpPr>
        <p:spPr>
          <a:xfrm>
            <a:off x="658813" y="1554162"/>
            <a:ext cx="7772400" cy="4408487"/>
          </a:xfrm>
        </p:spPr>
        <p:txBody>
          <a:bodyPr/>
          <a:lstStyle/>
          <a:p>
            <a:pPr>
              <a:lnSpc>
                <a:spcPts val="4000"/>
              </a:lnSpc>
            </a:pPr>
            <a:r>
              <a:rPr lang="en-US" altLang="zh-CN" sz="2800" dirty="0"/>
              <a:t>Land</a:t>
            </a:r>
            <a:r>
              <a:rPr lang="zh-CN" altLang="en-US" sz="2800" dirty="0"/>
              <a:t>攻击</a:t>
            </a:r>
          </a:p>
          <a:p>
            <a:pPr lvl="1">
              <a:lnSpc>
                <a:spcPts val="4000"/>
              </a:lnSpc>
            </a:pPr>
            <a:r>
              <a:rPr lang="zh-CN" altLang="en-US" dirty="0"/>
              <a:t>原是一段</a:t>
            </a:r>
            <a:r>
              <a:rPr lang="en-US" altLang="zh-CN" dirty="0"/>
              <a:t>C</a:t>
            </a:r>
            <a:r>
              <a:rPr lang="zh-CN" altLang="en-US" dirty="0"/>
              <a:t>程序，其功能是向受害者发送</a:t>
            </a:r>
            <a:r>
              <a:rPr lang="en-US" altLang="zh-CN" dirty="0">
                <a:solidFill>
                  <a:srgbClr val="FF3300"/>
                </a:solidFill>
              </a:rPr>
              <a:t>TCP SYN</a:t>
            </a:r>
            <a:r>
              <a:rPr lang="zh-CN" altLang="en-US" dirty="0"/>
              <a:t>包，而这些包的</a:t>
            </a:r>
            <a:r>
              <a:rPr lang="zh-CN" altLang="en-US" dirty="0">
                <a:solidFill>
                  <a:srgbClr val="FF3300"/>
                </a:solidFill>
              </a:rPr>
              <a:t>源</a:t>
            </a:r>
            <a:r>
              <a:rPr lang="en-US" altLang="zh-CN" dirty="0">
                <a:solidFill>
                  <a:srgbClr val="FF3300"/>
                </a:solidFill>
              </a:rPr>
              <a:t>IP</a:t>
            </a:r>
            <a:r>
              <a:rPr lang="zh-CN" altLang="en-US" dirty="0">
                <a:solidFill>
                  <a:srgbClr val="FF3300"/>
                </a:solidFill>
              </a:rPr>
              <a:t>地址和目的</a:t>
            </a:r>
            <a:r>
              <a:rPr lang="en-US" altLang="zh-CN" dirty="0">
                <a:solidFill>
                  <a:srgbClr val="FF3300"/>
                </a:solidFill>
              </a:rPr>
              <a:t>IP</a:t>
            </a:r>
            <a:r>
              <a:rPr lang="zh-CN" altLang="en-US" dirty="0">
                <a:solidFill>
                  <a:srgbClr val="FF3300"/>
                </a:solidFill>
              </a:rPr>
              <a:t>地址被伪造成受害者的</a:t>
            </a:r>
            <a:r>
              <a:rPr lang="en-US" altLang="zh-CN" dirty="0">
                <a:solidFill>
                  <a:srgbClr val="FF3300"/>
                </a:solidFill>
              </a:rPr>
              <a:t>IP</a:t>
            </a:r>
            <a:r>
              <a:rPr lang="zh-CN" altLang="en-US" dirty="0">
                <a:solidFill>
                  <a:srgbClr val="FF3300"/>
                </a:solidFill>
              </a:rPr>
              <a:t>地址</a:t>
            </a:r>
            <a:r>
              <a:rPr lang="zh-CN" altLang="en-US" dirty="0"/>
              <a:t>，</a:t>
            </a:r>
            <a:r>
              <a:rPr lang="zh-CN" altLang="en-US" dirty="0">
                <a:solidFill>
                  <a:srgbClr val="FF3300"/>
                </a:solidFill>
              </a:rPr>
              <a:t>源端口和目的端口也是相同的</a:t>
            </a:r>
            <a:r>
              <a:rPr lang="zh-CN" altLang="en-US" dirty="0">
                <a:solidFill>
                  <a:schemeClr val="tx2"/>
                </a:solidFill>
              </a:rPr>
              <a:t>（</a:t>
            </a:r>
            <a:r>
              <a:rPr lang="zh-CN" altLang="en-US" dirty="0">
                <a:solidFill>
                  <a:srgbClr val="0000FF"/>
                </a:solidFill>
              </a:rPr>
              <a:t>端口必须是激活的？</a:t>
            </a:r>
            <a:r>
              <a:rPr lang="zh-CN" altLang="en-US" dirty="0"/>
              <a:t>），目标系统在收到这样的包以后可能会</a:t>
            </a:r>
            <a:r>
              <a:rPr lang="zh-CN" altLang="en-US" dirty="0">
                <a:solidFill>
                  <a:srgbClr val="FF3300"/>
                </a:solidFill>
              </a:rPr>
              <a:t>挂起、崩溃或重启</a:t>
            </a:r>
            <a:r>
              <a:rPr lang="zh-CN" altLang="en-US" dirty="0"/>
              <a:t>。</a:t>
            </a:r>
            <a:endParaRPr lang="en-US" altLang="zh-CN" dirty="0">
              <a:solidFill>
                <a:srgbClr val="0000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3419475" y="6594475"/>
            <a:ext cx="2133600" cy="263525"/>
          </a:xfrm>
          <a:prstGeom prst="rect">
            <a:avLst/>
          </a:prstGeom>
        </p:spPr>
        <p:txBody>
          <a:bodyPr/>
          <a:lstStyle/>
          <a:p>
            <a:fld id="{A648E4E4-D701-4D23-84F6-2B723B21F0EC}" type="slidenum">
              <a:rPr lang="zh-CN" altLang="en-US"/>
              <a:t>33</a:t>
            </a:fld>
            <a:endParaRPr lang="en-US" altLang="zh-CN"/>
          </a:p>
        </p:txBody>
      </p:sp>
      <p:sp>
        <p:nvSpPr>
          <p:cNvPr id="414722" name="Rectangle 2"/>
          <p:cNvSpPr>
            <a:spLocks noGrp="1" noChangeArrowheads="1"/>
          </p:cNvSpPr>
          <p:nvPr>
            <p:ph type="title"/>
          </p:nvPr>
        </p:nvSpPr>
        <p:spPr/>
        <p:txBody>
          <a:bodyPr/>
          <a:lstStyle/>
          <a:p>
            <a:r>
              <a:rPr lang="en-US" altLang="zh-CN"/>
              <a:t>4</a:t>
            </a:r>
            <a:r>
              <a:rPr lang="zh-CN" altLang="en-US"/>
              <a:t>、</a:t>
            </a:r>
            <a:r>
              <a:rPr lang="en-US" altLang="zh-CN"/>
              <a:t>Ping of death</a:t>
            </a:r>
            <a:r>
              <a:rPr lang="zh-CN" altLang="en-US"/>
              <a:t>攻击</a:t>
            </a:r>
          </a:p>
        </p:txBody>
      </p:sp>
      <p:sp>
        <p:nvSpPr>
          <p:cNvPr id="414723" name="Rectangle 3"/>
          <p:cNvSpPr>
            <a:spLocks noGrp="1" noChangeArrowheads="1"/>
          </p:cNvSpPr>
          <p:nvPr>
            <p:ph type="body" idx="1"/>
          </p:nvPr>
        </p:nvSpPr>
        <p:spPr>
          <a:xfrm>
            <a:off x="649288" y="1277937"/>
            <a:ext cx="7772400" cy="4808537"/>
          </a:xfrm>
        </p:spPr>
        <p:txBody>
          <a:bodyPr/>
          <a:lstStyle/>
          <a:p>
            <a:pPr>
              <a:lnSpc>
                <a:spcPct val="100000"/>
              </a:lnSpc>
            </a:pPr>
            <a:r>
              <a:rPr lang="en-US" altLang="zh-CN" sz="2800" dirty="0"/>
              <a:t>Ping of death[CA-1996-26]</a:t>
            </a:r>
          </a:p>
          <a:p>
            <a:pPr lvl="1">
              <a:lnSpc>
                <a:spcPct val="100000"/>
              </a:lnSpc>
            </a:pPr>
            <a:r>
              <a:rPr lang="zh-CN" altLang="en-US" sz="2000" dirty="0"/>
              <a:t>也称为“</a:t>
            </a:r>
            <a:r>
              <a:rPr lang="en-US" altLang="zh-CN" sz="2000" dirty="0"/>
              <a:t>Ping O’ death”</a:t>
            </a:r>
            <a:r>
              <a:rPr lang="zh-CN" altLang="en-US" sz="2000" dirty="0"/>
              <a:t>、“死亡之</a:t>
            </a:r>
            <a:r>
              <a:rPr lang="en-US" altLang="zh-CN" sz="2000" dirty="0"/>
              <a:t>Ping”</a:t>
            </a:r>
            <a:r>
              <a:rPr lang="zh-CN" altLang="en-US" sz="2000" dirty="0"/>
              <a:t>，其它别名：</a:t>
            </a:r>
            <a:r>
              <a:rPr lang="en-US" altLang="zh-CN" sz="2000" dirty="0" err="1"/>
              <a:t>ssping</a:t>
            </a:r>
            <a:r>
              <a:rPr lang="en-US" altLang="zh-CN" sz="2000" dirty="0"/>
              <a:t>, jolt, </a:t>
            </a:r>
            <a:r>
              <a:rPr lang="en-US" altLang="zh-CN" sz="2000" dirty="0" err="1"/>
              <a:t>sPING</a:t>
            </a:r>
            <a:r>
              <a:rPr lang="en-US" altLang="zh-CN" sz="2000" dirty="0"/>
              <a:t>, </a:t>
            </a:r>
            <a:r>
              <a:rPr lang="en-US" altLang="zh-CN" sz="2000" dirty="0" err="1"/>
              <a:t>IceNewk</a:t>
            </a:r>
            <a:r>
              <a:rPr lang="en-US" altLang="zh-CN" sz="2000" dirty="0"/>
              <a:t>, </a:t>
            </a:r>
            <a:r>
              <a:rPr lang="en-US" altLang="zh-CN" sz="2000" dirty="0" err="1"/>
              <a:t>ICMPBug</a:t>
            </a:r>
            <a:r>
              <a:rPr lang="zh-CN" altLang="en-US" sz="2000" dirty="0"/>
              <a:t>攻击或</a:t>
            </a:r>
            <a:r>
              <a:rPr lang="en-US" altLang="zh-CN" sz="2000" dirty="0"/>
              <a:t>Win95Ping</a:t>
            </a:r>
            <a:r>
              <a:rPr lang="zh-CN" altLang="en-US" sz="2000" dirty="0"/>
              <a:t>攻击</a:t>
            </a:r>
          </a:p>
          <a:p>
            <a:pPr lvl="1">
              <a:lnSpc>
                <a:spcPct val="100000"/>
              </a:lnSpc>
            </a:pPr>
            <a:r>
              <a:rPr lang="zh-CN" altLang="en-US" sz="2000" dirty="0"/>
              <a:t>原理：利用协议实现时的漏洞</a:t>
            </a:r>
            <a:r>
              <a:rPr lang="en-US" altLang="zh-CN" sz="2000" dirty="0"/>
              <a:t>[CVE-1999-0128]</a:t>
            </a:r>
            <a:r>
              <a:rPr lang="zh-CN" altLang="en-US" sz="2000" dirty="0"/>
              <a:t>，向受害者发送超长的</a:t>
            </a:r>
            <a:r>
              <a:rPr lang="en-US" altLang="zh-CN" sz="2000" dirty="0"/>
              <a:t>Ping</a:t>
            </a:r>
            <a:r>
              <a:rPr lang="zh-CN" altLang="en-US" sz="2000" dirty="0"/>
              <a:t>数据包，导致受害者系统异常：</a:t>
            </a:r>
          </a:p>
          <a:p>
            <a:pPr lvl="2">
              <a:lnSpc>
                <a:spcPct val="90000"/>
              </a:lnSpc>
            </a:pPr>
            <a:r>
              <a:rPr lang="zh-CN" altLang="en-US" sz="2000" dirty="0">
                <a:solidFill>
                  <a:srgbClr val="000000"/>
                </a:solidFill>
              </a:rPr>
              <a:t>在早期，路由器对包的最大尺寸都有限制，许多操作系统在实现</a:t>
            </a:r>
            <a:r>
              <a:rPr lang="en-US" altLang="zh-CN" sz="2000" dirty="0">
                <a:solidFill>
                  <a:srgbClr val="000000"/>
                </a:solidFill>
              </a:rPr>
              <a:t>TCP/IP</a:t>
            </a:r>
            <a:r>
              <a:rPr lang="zh-CN" altLang="en-US" sz="2000" dirty="0">
                <a:solidFill>
                  <a:srgbClr val="000000"/>
                </a:solidFill>
              </a:rPr>
              <a:t>协议栈时规定</a:t>
            </a:r>
            <a:r>
              <a:rPr lang="en-US" altLang="zh-CN" sz="2000" dirty="0">
                <a:solidFill>
                  <a:srgbClr val="FF3300"/>
                </a:solidFill>
              </a:rPr>
              <a:t>ICMP</a:t>
            </a:r>
            <a:r>
              <a:rPr lang="zh-CN" altLang="en-US" sz="2000" dirty="0">
                <a:solidFill>
                  <a:srgbClr val="FF3300"/>
                </a:solidFill>
              </a:rPr>
              <a:t>包不能超过</a:t>
            </a:r>
            <a:r>
              <a:rPr lang="en-US" altLang="zh-CN" sz="2000" dirty="0">
                <a:solidFill>
                  <a:srgbClr val="FF3300"/>
                </a:solidFill>
              </a:rPr>
              <a:t>64 KB</a:t>
            </a:r>
            <a:r>
              <a:rPr lang="en-US" altLang="zh-CN" sz="2000" dirty="0">
                <a:solidFill>
                  <a:srgbClr val="000000"/>
                </a:solidFill>
              </a:rPr>
              <a:t> (</a:t>
            </a:r>
            <a:r>
              <a:rPr lang="en-US" altLang="zh-CN" sz="2000" dirty="0" smtClean="0">
                <a:solidFill>
                  <a:srgbClr val="000000"/>
                </a:solidFill>
              </a:rPr>
              <a:t>65535)</a:t>
            </a:r>
            <a:r>
              <a:rPr lang="zh-CN" altLang="en-US" sz="2000" dirty="0">
                <a:solidFill>
                  <a:srgbClr val="000000"/>
                </a:solidFill>
              </a:rPr>
              <a:t>，并且在读取包的首部后，要根据该首部里包含的信息来为有效载荷生成缓存</a:t>
            </a:r>
            <a:r>
              <a:rPr lang="en-US" altLang="zh-CN" sz="2000" dirty="0">
                <a:solidFill>
                  <a:srgbClr val="000000"/>
                </a:solidFill>
              </a:rPr>
              <a:t>.</a:t>
            </a:r>
          </a:p>
          <a:p>
            <a:pPr lvl="2">
              <a:lnSpc>
                <a:spcPct val="90000"/>
              </a:lnSpc>
            </a:pPr>
            <a:r>
              <a:rPr lang="zh-CN" altLang="en-US" sz="2000" dirty="0">
                <a:solidFill>
                  <a:srgbClr val="000000"/>
                </a:solidFill>
              </a:rPr>
              <a:t>当产生畸形的、声称自己的尺寸超过</a:t>
            </a:r>
            <a:r>
              <a:rPr lang="en-US" altLang="zh-CN" sz="2000" dirty="0">
                <a:solidFill>
                  <a:srgbClr val="000000"/>
                </a:solidFill>
              </a:rPr>
              <a:t>ICMP</a:t>
            </a:r>
            <a:r>
              <a:rPr lang="zh-CN" altLang="en-US" sz="2000" dirty="0">
                <a:solidFill>
                  <a:srgbClr val="000000"/>
                </a:solidFill>
              </a:rPr>
              <a:t>上限的包也就是加载的数据大小超过</a:t>
            </a:r>
            <a:r>
              <a:rPr lang="en-US" altLang="zh-CN" sz="2000" dirty="0">
                <a:solidFill>
                  <a:srgbClr val="000000"/>
                </a:solidFill>
              </a:rPr>
              <a:t>64K</a:t>
            </a:r>
            <a:r>
              <a:rPr lang="zh-CN" altLang="en-US" sz="2000" dirty="0">
                <a:solidFill>
                  <a:srgbClr val="000000"/>
                </a:solidFill>
              </a:rPr>
              <a:t>上限时，就会出现内存分配错误，导致</a:t>
            </a:r>
            <a:r>
              <a:rPr lang="en-US" altLang="zh-CN" sz="2000" dirty="0">
                <a:solidFill>
                  <a:srgbClr val="000000"/>
                </a:solidFill>
              </a:rPr>
              <a:t>TCP/IP</a:t>
            </a:r>
            <a:r>
              <a:rPr lang="zh-CN" altLang="en-US" sz="2000" dirty="0">
                <a:solidFill>
                  <a:srgbClr val="000000"/>
                </a:solidFill>
              </a:rPr>
              <a:t>协议栈崩溃，致使接收方死机</a:t>
            </a:r>
            <a:r>
              <a:rPr lang="zh-CN" altLang="en-US" sz="2000" dirty="0" smtClean="0">
                <a:solidFill>
                  <a:srgbClr val="000000"/>
                </a:solidFill>
              </a:rPr>
              <a:t>。</a:t>
            </a:r>
            <a:endParaRPr lang="en-US" altLang="zh-CN" sz="2000" dirty="0" smtClean="0">
              <a:solidFill>
                <a:srgbClr val="000000"/>
              </a:solidFill>
            </a:endParaRPr>
          </a:p>
          <a:p>
            <a:pPr lvl="2">
              <a:lnSpc>
                <a:spcPct val="90000"/>
              </a:lnSpc>
            </a:pPr>
            <a:r>
              <a:rPr lang="zh-CN" altLang="en-US" sz="2000" dirty="0" smtClean="0">
                <a:solidFill>
                  <a:srgbClr val="000000"/>
                </a:solidFill>
              </a:rPr>
              <a:t>现在系统已经解决了这个漏洞而不会导致死机，但目标主机大量连续收到这样的数据包会大量消耗其资源，最终导致拒绝服务</a:t>
            </a:r>
            <a:endParaRPr lang="en-US" altLang="zh-CN" sz="2000" dirty="0">
              <a:solidFill>
                <a:srgbClr val="000000"/>
              </a:solidFill>
            </a:endParaRPr>
          </a:p>
          <a:p>
            <a:pPr lvl="2">
              <a:lnSpc>
                <a:spcPct val="90000"/>
              </a:lnSpc>
            </a:pPr>
            <a:r>
              <a:rPr lang="zh-CN" altLang="en-US" sz="2000" dirty="0">
                <a:solidFill>
                  <a:srgbClr val="FF3300"/>
                </a:solidFill>
              </a:rPr>
              <a:t>防御：防火墙</a:t>
            </a:r>
            <a:r>
              <a:rPr lang="zh-CN" altLang="en-US" sz="2000" dirty="0" smtClean="0">
                <a:solidFill>
                  <a:srgbClr val="FF3300"/>
                </a:solidFill>
              </a:rPr>
              <a:t>过滤掉这种死亡之</a:t>
            </a:r>
            <a:r>
              <a:rPr lang="en-US" altLang="zh-CN" sz="2000" dirty="0" smtClean="0">
                <a:solidFill>
                  <a:srgbClr val="FF3300"/>
                </a:solidFill>
              </a:rPr>
              <a:t>PING</a:t>
            </a:r>
            <a:endParaRPr lang="en-US" altLang="zh-CN" sz="2000"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 calcmode="lin" valueType="num">
                                      <p:cBhvr>
                                        <p:cTn id="7" dur="1000" fill="hold"/>
                                        <p:tgtEl>
                                          <p:spTgt spid="41472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1472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14723">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 calcmode="lin" valueType="num">
                                      <p:cBhvr>
                                        <p:cTn id="12" dur="1000" fill="hold"/>
                                        <p:tgtEl>
                                          <p:spTgt spid="41472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41472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4147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14723">
                                            <p:txEl>
                                              <p:pRg st="2" end="2"/>
                                            </p:txEl>
                                          </p:spTgt>
                                        </p:tgtEl>
                                        <p:attrNameLst>
                                          <p:attrName>style.visibility</p:attrName>
                                        </p:attrNameLst>
                                      </p:cBhvr>
                                      <p:to>
                                        <p:strVal val="visible"/>
                                      </p:to>
                                    </p:set>
                                    <p:anim calcmode="lin" valueType="num">
                                      <p:cBhvr>
                                        <p:cTn id="19" dur="1000" fill="hold"/>
                                        <p:tgtEl>
                                          <p:spTgt spid="414723">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41472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41472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414723">
                                            <p:txEl>
                                              <p:pRg st="3" end="3"/>
                                            </p:txEl>
                                          </p:spTgt>
                                        </p:tgtEl>
                                        <p:attrNameLst>
                                          <p:attrName>style.visibility</p:attrName>
                                        </p:attrNameLst>
                                      </p:cBhvr>
                                      <p:to>
                                        <p:strVal val="visible"/>
                                      </p:to>
                                    </p:set>
                                    <p:anim calcmode="lin" valueType="num">
                                      <p:cBhvr>
                                        <p:cTn id="26" dur="1000" fill="hold"/>
                                        <p:tgtEl>
                                          <p:spTgt spid="414723">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414723">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41472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414723">
                                            <p:txEl>
                                              <p:pRg st="4" end="4"/>
                                            </p:txEl>
                                          </p:spTgt>
                                        </p:tgtEl>
                                        <p:attrNameLst>
                                          <p:attrName>style.visibility</p:attrName>
                                        </p:attrNameLst>
                                      </p:cBhvr>
                                      <p:to>
                                        <p:strVal val="visible"/>
                                      </p:to>
                                    </p:set>
                                    <p:anim calcmode="lin" valueType="num">
                                      <p:cBhvr>
                                        <p:cTn id="33" dur="1000" fill="hold"/>
                                        <p:tgtEl>
                                          <p:spTgt spid="414723">
                                            <p:txEl>
                                              <p:pRg st="4" end="4"/>
                                            </p:txEl>
                                          </p:spTgt>
                                        </p:tgtEl>
                                        <p:attrNameLst>
                                          <p:attrName>ppt_w</p:attrName>
                                        </p:attrNameLst>
                                      </p:cBhvr>
                                      <p:tavLst>
                                        <p:tav tm="0">
                                          <p:val>
                                            <p:strVal val="#ppt_w*0.70"/>
                                          </p:val>
                                        </p:tav>
                                        <p:tav tm="100000">
                                          <p:val>
                                            <p:strVal val="#ppt_w"/>
                                          </p:val>
                                        </p:tav>
                                      </p:tavLst>
                                    </p:anim>
                                    <p:anim calcmode="lin" valueType="num">
                                      <p:cBhvr>
                                        <p:cTn id="34" dur="1000" fill="hold"/>
                                        <p:tgtEl>
                                          <p:spTgt spid="414723">
                                            <p:txEl>
                                              <p:pRg st="4" end="4"/>
                                            </p:txEl>
                                          </p:spTgt>
                                        </p:tgtEl>
                                        <p:attrNameLst>
                                          <p:attrName>ppt_h</p:attrName>
                                        </p:attrNameLst>
                                      </p:cBhvr>
                                      <p:tavLst>
                                        <p:tav tm="0">
                                          <p:val>
                                            <p:strVal val="#ppt_h"/>
                                          </p:val>
                                        </p:tav>
                                        <p:tav tm="100000">
                                          <p:val>
                                            <p:strVal val="#ppt_h"/>
                                          </p:val>
                                        </p:tav>
                                      </p:tavLst>
                                    </p:anim>
                                    <p:animEffect transition="in" filter="fade">
                                      <p:cBhvr>
                                        <p:cTn id="35" dur="1000"/>
                                        <p:tgtEl>
                                          <p:spTgt spid="414723">
                                            <p:txEl>
                                              <p:pRg st="4" end="4"/>
                                            </p:txEl>
                                          </p:spTgt>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414723">
                                            <p:txEl>
                                              <p:pRg st="5" end="5"/>
                                            </p:txEl>
                                          </p:spTgt>
                                        </p:tgtEl>
                                        <p:attrNameLst>
                                          <p:attrName>style.visibility</p:attrName>
                                        </p:attrNameLst>
                                      </p:cBhvr>
                                      <p:to>
                                        <p:strVal val="visible"/>
                                      </p:to>
                                    </p:set>
                                    <p:anim calcmode="lin" valueType="num">
                                      <p:cBhvr>
                                        <p:cTn id="38" dur="1000" fill="hold"/>
                                        <p:tgtEl>
                                          <p:spTgt spid="414723">
                                            <p:txEl>
                                              <p:pRg st="5" end="5"/>
                                            </p:txEl>
                                          </p:spTgt>
                                        </p:tgtEl>
                                        <p:attrNameLst>
                                          <p:attrName>ppt_w</p:attrName>
                                        </p:attrNameLst>
                                      </p:cBhvr>
                                      <p:tavLst>
                                        <p:tav tm="0">
                                          <p:val>
                                            <p:strVal val="#ppt_w*0.70"/>
                                          </p:val>
                                        </p:tav>
                                        <p:tav tm="100000">
                                          <p:val>
                                            <p:strVal val="#ppt_w"/>
                                          </p:val>
                                        </p:tav>
                                      </p:tavLst>
                                    </p:anim>
                                    <p:anim calcmode="lin" valueType="num">
                                      <p:cBhvr>
                                        <p:cTn id="39" dur="1000" fill="hold"/>
                                        <p:tgtEl>
                                          <p:spTgt spid="414723">
                                            <p:txEl>
                                              <p:pRg st="5" end="5"/>
                                            </p:txEl>
                                          </p:spTgt>
                                        </p:tgtEl>
                                        <p:attrNameLst>
                                          <p:attrName>ppt_h</p:attrName>
                                        </p:attrNameLst>
                                      </p:cBhvr>
                                      <p:tavLst>
                                        <p:tav tm="0">
                                          <p:val>
                                            <p:strVal val="#ppt_h"/>
                                          </p:val>
                                        </p:tav>
                                        <p:tav tm="100000">
                                          <p:val>
                                            <p:strVal val="#ppt_h"/>
                                          </p:val>
                                        </p:tav>
                                      </p:tavLst>
                                    </p:anim>
                                    <p:animEffect transition="in" filter="fade">
                                      <p:cBhvr>
                                        <p:cTn id="40" dur="1000"/>
                                        <p:tgtEl>
                                          <p:spTgt spid="41472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414723">
                                            <p:txEl>
                                              <p:pRg st="6" end="6"/>
                                            </p:txEl>
                                          </p:spTgt>
                                        </p:tgtEl>
                                        <p:attrNameLst>
                                          <p:attrName>style.visibility</p:attrName>
                                        </p:attrNameLst>
                                      </p:cBhvr>
                                      <p:to>
                                        <p:strVal val="visible"/>
                                      </p:to>
                                    </p:set>
                                    <p:anim calcmode="lin" valueType="num">
                                      <p:cBhvr>
                                        <p:cTn id="45" dur="1000" fill="hold"/>
                                        <p:tgtEl>
                                          <p:spTgt spid="414723">
                                            <p:txEl>
                                              <p:pRg st="6" end="6"/>
                                            </p:txEl>
                                          </p:spTgt>
                                        </p:tgtEl>
                                        <p:attrNameLst>
                                          <p:attrName>ppt_w</p:attrName>
                                        </p:attrNameLst>
                                      </p:cBhvr>
                                      <p:tavLst>
                                        <p:tav tm="0">
                                          <p:val>
                                            <p:strVal val="#ppt_w*0.70"/>
                                          </p:val>
                                        </p:tav>
                                        <p:tav tm="100000">
                                          <p:val>
                                            <p:strVal val="#ppt_w"/>
                                          </p:val>
                                        </p:tav>
                                      </p:tavLst>
                                    </p:anim>
                                    <p:anim calcmode="lin" valueType="num">
                                      <p:cBhvr>
                                        <p:cTn id="46" dur="1000" fill="hold"/>
                                        <p:tgtEl>
                                          <p:spTgt spid="414723">
                                            <p:txEl>
                                              <p:pRg st="6" end="6"/>
                                            </p:txEl>
                                          </p:spTgt>
                                        </p:tgtEl>
                                        <p:attrNameLst>
                                          <p:attrName>ppt_h</p:attrName>
                                        </p:attrNameLst>
                                      </p:cBhvr>
                                      <p:tavLst>
                                        <p:tav tm="0">
                                          <p:val>
                                            <p:strVal val="#ppt_h"/>
                                          </p:val>
                                        </p:tav>
                                        <p:tav tm="100000">
                                          <p:val>
                                            <p:strVal val="#ppt_h"/>
                                          </p:val>
                                        </p:tav>
                                      </p:tavLst>
                                    </p:anim>
                                    <p:animEffect transition="in" filter="fade">
                                      <p:cBhvr>
                                        <p:cTn id="47" dur="1000"/>
                                        <p:tgtEl>
                                          <p:spTgt spid="414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9213" y="1554163"/>
            <a:ext cx="8092000" cy="4114800"/>
          </a:xfrm>
        </p:spPr>
        <p:txBody>
          <a:bodyPr/>
          <a:lstStyle/>
          <a:p>
            <a:r>
              <a:rPr lang="zh-CN" altLang="en-US" sz="2400" dirty="0" smtClean="0">
                <a:latin typeface="+mn-ea"/>
              </a:rPr>
              <a:t>泛洪（</a:t>
            </a:r>
            <a:r>
              <a:rPr lang="en-US" altLang="zh-CN" sz="2400" dirty="0" smtClean="0">
                <a:latin typeface="+mn-ea"/>
              </a:rPr>
              <a:t>Flood</a:t>
            </a:r>
            <a:r>
              <a:rPr lang="zh-CN" altLang="en-US" sz="2400" dirty="0" smtClean="0">
                <a:latin typeface="+mn-ea"/>
              </a:rPr>
              <a:t>）是指在短期内连续向目标主机发送大量数据包，消耗穷尽主机资源而导致拒绝服务。</a:t>
            </a:r>
            <a:endParaRPr lang="en-US" altLang="zh-CN" sz="2400" dirty="0" smtClean="0">
              <a:latin typeface="+mn-ea"/>
            </a:endParaRPr>
          </a:p>
          <a:p>
            <a:r>
              <a:rPr lang="en-US" altLang="zh-CN" sz="2400" dirty="0" smtClean="0">
                <a:latin typeface="+mn-ea"/>
              </a:rPr>
              <a:t>SYN</a:t>
            </a:r>
            <a:r>
              <a:rPr lang="zh-CN" altLang="en-US" sz="2400" dirty="0" smtClean="0">
                <a:latin typeface="+mn-ea"/>
              </a:rPr>
              <a:t>泛洪：</a:t>
            </a:r>
            <a:endParaRPr lang="en-US" altLang="zh-CN" sz="2400" dirty="0" smtClean="0">
              <a:latin typeface="+mn-ea"/>
            </a:endParaRPr>
          </a:p>
          <a:p>
            <a:r>
              <a:rPr lang="en-US" altLang="zh-CN" sz="2400" dirty="0" smtClean="0">
                <a:latin typeface="+mn-ea"/>
              </a:rPr>
              <a:t>ICMP</a:t>
            </a:r>
            <a:r>
              <a:rPr lang="zh-CN" altLang="en-US" sz="2400" dirty="0" smtClean="0">
                <a:latin typeface="+mn-ea"/>
              </a:rPr>
              <a:t>泛洪：</a:t>
            </a:r>
            <a:endParaRPr lang="en-US" altLang="zh-CN" sz="2400" dirty="0" smtClean="0">
              <a:latin typeface="+mn-ea"/>
            </a:endParaRPr>
          </a:p>
          <a:p>
            <a:r>
              <a:rPr lang="en-US" altLang="zh-CN" sz="2400" dirty="0" smtClean="0">
                <a:latin typeface="+mn-ea"/>
              </a:rPr>
              <a:t>UDP</a:t>
            </a:r>
            <a:r>
              <a:rPr lang="zh-CN" altLang="en-US" sz="2400" dirty="0" smtClean="0">
                <a:latin typeface="+mn-ea"/>
              </a:rPr>
              <a:t>泛洪：</a:t>
            </a:r>
            <a:endParaRPr lang="en-US" altLang="zh-CN" sz="2400" dirty="0" smtClean="0">
              <a:latin typeface="+mn-ea"/>
            </a:endParaRPr>
          </a:p>
          <a:p>
            <a:r>
              <a:rPr lang="en-US" altLang="zh-CN" sz="2400" dirty="0" smtClean="0">
                <a:latin typeface="+mn-ea"/>
              </a:rPr>
              <a:t>IP</a:t>
            </a:r>
            <a:r>
              <a:rPr lang="zh-CN" altLang="en-US" sz="2400" dirty="0" smtClean="0">
                <a:latin typeface="+mn-ea"/>
              </a:rPr>
              <a:t>泛洪：</a:t>
            </a:r>
            <a:endParaRPr lang="en-US" altLang="zh-CN" sz="2400" dirty="0" smtClean="0">
              <a:latin typeface="+mn-ea"/>
            </a:endParaRPr>
          </a:p>
          <a:p>
            <a:r>
              <a:rPr lang="zh-CN" altLang="en-US" sz="2400" dirty="0" smtClean="0">
                <a:latin typeface="+mn-ea"/>
              </a:rPr>
              <a:t>以上几种泛洪攻击可以免费的黑客软件</a:t>
            </a:r>
            <a:r>
              <a:rPr lang="en-US" altLang="zh-CN" sz="2400" dirty="0" smtClean="0">
                <a:latin typeface="+mn-ea"/>
              </a:rPr>
              <a:t>Hping3</a:t>
            </a:r>
            <a:r>
              <a:rPr lang="zh-CN" altLang="en-US" sz="2400" dirty="0" smtClean="0">
                <a:latin typeface="+mn-ea"/>
              </a:rPr>
              <a:t>来进行。</a:t>
            </a:r>
            <a:endParaRPr lang="en-US" altLang="zh-CN" sz="2400" dirty="0" smtClean="0">
              <a:latin typeface="+mn-ea"/>
            </a:endParaRPr>
          </a:p>
          <a:p>
            <a:endParaRPr lang="zh-CN" altLang="en-US" dirty="0"/>
          </a:p>
        </p:txBody>
      </p:sp>
      <p:sp>
        <p:nvSpPr>
          <p:cNvPr id="3" name="标题 2"/>
          <p:cNvSpPr>
            <a:spLocks noGrp="1"/>
          </p:cNvSpPr>
          <p:nvPr>
            <p:ph type="title"/>
          </p:nvPr>
        </p:nvSpPr>
        <p:spPr/>
        <p:txBody>
          <a:bodyPr/>
          <a:lstStyle/>
          <a:p>
            <a:r>
              <a:rPr lang="zh-CN" altLang="en-US" dirty="0" smtClean="0"/>
              <a:t>泛洪（</a:t>
            </a:r>
            <a:r>
              <a:rPr lang="en-US" altLang="zh-CN" dirty="0" smtClean="0"/>
              <a:t>Flood)</a:t>
            </a:r>
            <a:r>
              <a:rPr lang="zh-CN" altLang="en-US" dirty="0" smtClean="0"/>
              <a:t>攻击</a:t>
            </a:r>
            <a:endParaRPr lang="zh-CN" altLang="en-US" dirty="0"/>
          </a:p>
        </p:txBody>
      </p:sp>
    </p:spTree>
    <p:extLst>
      <p:ext uri="{BB962C8B-B14F-4D97-AF65-F5344CB8AC3E}">
        <p14:creationId xmlns:p14="http://schemas.microsoft.com/office/powerpoint/2010/main" val="1768257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zh-CN"/>
              <a:t>5</a:t>
            </a:r>
            <a:r>
              <a:rPr lang="zh-CN" altLang="en-US"/>
              <a:t>、循环攻击</a:t>
            </a:r>
          </a:p>
        </p:txBody>
      </p:sp>
      <p:sp>
        <p:nvSpPr>
          <p:cNvPr id="416771" name="Rectangle 3"/>
          <p:cNvSpPr>
            <a:spLocks noGrp="1" noChangeArrowheads="1"/>
          </p:cNvSpPr>
          <p:nvPr>
            <p:ph type="body" idx="1"/>
          </p:nvPr>
        </p:nvSpPr>
        <p:spPr>
          <a:xfrm>
            <a:off x="466725" y="1266825"/>
            <a:ext cx="8229600" cy="4972050"/>
          </a:xfrm>
        </p:spPr>
        <p:txBody>
          <a:bodyPr/>
          <a:lstStyle/>
          <a:p>
            <a:r>
              <a:rPr lang="zh-CN" altLang="en-US" sz="2400" dirty="0"/>
              <a:t>也称：振荡攻击</a:t>
            </a:r>
            <a:r>
              <a:rPr lang="en-US" altLang="zh-CN" sz="2400" dirty="0"/>
              <a:t>(Oscillate Attack)</a:t>
            </a:r>
            <a:r>
              <a:rPr lang="zh-CN" altLang="en-US" sz="2400" dirty="0"/>
              <a:t>或乒乓攻击，其原理：</a:t>
            </a:r>
          </a:p>
          <a:p>
            <a:pPr lvl="1"/>
            <a:r>
              <a:rPr lang="zh-CN" altLang="en-US" sz="2000" dirty="0"/>
              <a:t>当两个都会产生输出的端口</a:t>
            </a:r>
            <a:r>
              <a:rPr lang="en-US" altLang="zh-CN" sz="2000" dirty="0"/>
              <a:t>(</a:t>
            </a:r>
            <a:r>
              <a:rPr lang="zh-CN" altLang="en-US" sz="2000" dirty="0"/>
              <a:t>可以是一个系统／一台机器的</a:t>
            </a:r>
            <a:r>
              <a:rPr lang="zh-CN" altLang="en-US" sz="2000" dirty="0">
                <a:solidFill>
                  <a:srgbClr val="FF3300"/>
                </a:solidFill>
              </a:rPr>
              <a:t>两个端口</a:t>
            </a:r>
            <a:r>
              <a:rPr lang="zh-CN" altLang="en-US" sz="2000" dirty="0"/>
              <a:t>，也可以是不同系统／机器的两个端口</a:t>
            </a:r>
            <a:r>
              <a:rPr lang="en-US" altLang="zh-CN" sz="2000" dirty="0"/>
              <a:t>)</a:t>
            </a:r>
            <a:r>
              <a:rPr lang="zh-CN" altLang="en-US" sz="2000" dirty="0"/>
              <a:t>之间建立连接以后，第一个端口的输出成为第二个端口的输入，导致第二个端口产生输出，同时第二个端口的输出又成为第一个端口的输入，如此，一两个端口间将会有大量的数据包产生，导致拒绝服务</a:t>
            </a:r>
          </a:p>
          <a:p>
            <a:r>
              <a:rPr lang="zh-CN" altLang="en-US" sz="2400" dirty="0"/>
              <a:t>典型攻击：</a:t>
            </a:r>
          </a:p>
          <a:p>
            <a:pPr lvl="1"/>
            <a:r>
              <a:rPr lang="en-US" altLang="zh-CN" sz="2000" dirty="0"/>
              <a:t>Echo </a:t>
            </a:r>
            <a:r>
              <a:rPr lang="en-US" altLang="zh-CN" sz="2000" dirty="0" err="1"/>
              <a:t>Chargen</a:t>
            </a:r>
            <a:r>
              <a:rPr lang="zh-CN" altLang="en-US" sz="2000" dirty="0"/>
              <a:t>攻击：当运行着</a:t>
            </a:r>
            <a:r>
              <a:rPr lang="en-US" altLang="zh-CN" sz="2000" dirty="0" err="1">
                <a:solidFill>
                  <a:srgbClr val="FF3300"/>
                </a:solidFill>
              </a:rPr>
              <a:t>Chargen</a:t>
            </a:r>
            <a:r>
              <a:rPr lang="zh-CN" altLang="en-US" sz="2000" dirty="0">
                <a:solidFill>
                  <a:srgbClr val="FF3300"/>
                </a:solidFill>
              </a:rPr>
              <a:t>服务</a:t>
            </a:r>
            <a:r>
              <a:rPr lang="zh-CN" altLang="en-US" sz="2000" dirty="0"/>
              <a:t>的</a:t>
            </a:r>
            <a:r>
              <a:rPr lang="en-US" altLang="zh-CN" sz="2000" dirty="0"/>
              <a:t>UDP</a:t>
            </a:r>
            <a:r>
              <a:rPr lang="zh-CN" altLang="en-US" sz="2000" dirty="0"/>
              <a:t>端口</a:t>
            </a:r>
            <a:r>
              <a:rPr lang="en-US" altLang="zh-CN" sz="2000" dirty="0"/>
              <a:t>(19)</a:t>
            </a:r>
            <a:r>
              <a:rPr lang="zh-CN" altLang="en-US" sz="2000" dirty="0"/>
              <a:t>收到一个数据包后，会产生一个字符串作为回应。</a:t>
            </a:r>
            <a:r>
              <a:rPr lang="en-US" altLang="zh-CN" sz="2000" dirty="0">
                <a:solidFill>
                  <a:srgbClr val="FF3300"/>
                </a:solidFill>
              </a:rPr>
              <a:t>Echo</a:t>
            </a:r>
            <a:r>
              <a:rPr lang="zh-CN" altLang="en-US" sz="2000" dirty="0">
                <a:solidFill>
                  <a:srgbClr val="FF3300"/>
                </a:solidFill>
              </a:rPr>
              <a:t>服务</a:t>
            </a:r>
            <a:r>
              <a:rPr lang="zh-CN" altLang="en-US" sz="2000" dirty="0"/>
              <a:t>的</a:t>
            </a:r>
            <a:r>
              <a:rPr lang="en-US" altLang="zh-CN" sz="2000" dirty="0"/>
              <a:t>UDP</a:t>
            </a:r>
            <a:r>
              <a:rPr lang="zh-CN" altLang="en-US" sz="2000" dirty="0"/>
              <a:t>端口</a:t>
            </a:r>
            <a:r>
              <a:rPr lang="en-US" altLang="zh-CN" sz="2000" dirty="0"/>
              <a:t>(7)</a:t>
            </a:r>
            <a:r>
              <a:rPr lang="zh-CN" altLang="en-US" sz="2000" dirty="0"/>
              <a:t>收到一个数据包原样返回，这两种服务可被攻击者用来进行循环攻击。</a:t>
            </a:r>
            <a:endParaRPr lang="en-US" altLang="zh-CN" sz="2000" dirty="0">
              <a:solidFill>
                <a:srgbClr val="0000FF"/>
              </a:solidFill>
            </a:endParaRPr>
          </a:p>
          <a:p>
            <a:pPr lvl="1"/>
            <a:r>
              <a:rPr lang="zh-CN" altLang="en-US" sz="2000" dirty="0">
                <a:solidFill>
                  <a:srgbClr val="FF0000"/>
                </a:solidFill>
              </a:rPr>
              <a:t>防范：防火墙过滤</a:t>
            </a:r>
            <a:r>
              <a:rPr lang="en-US" altLang="zh-CN" sz="2000" dirty="0">
                <a:solidFill>
                  <a:srgbClr val="FF0000"/>
                </a:solidFill>
              </a:rPr>
              <a:t>19</a:t>
            </a:r>
            <a:r>
              <a:rPr lang="zh-CN" altLang="en-US" sz="2000" dirty="0">
                <a:solidFill>
                  <a:srgbClr val="FF0000"/>
                </a:solidFill>
              </a:rPr>
              <a:t>号端口服务</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 calcmode="lin" valueType="num">
                                      <p:cBhvr>
                                        <p:cTn id="7" dur="1000" fill="hold"/>
                                        <p:tgtEl>
                                          <p:spTgt spid="41677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1677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16771">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16771">
                                            <p:txEl>
                                              <p:pRg st="1" end="1"/>
                                            </p:txEl>
                                          </p:spTgt>
                                        </p:tgtEl>
                                        <p:attrNameLst>
                                          <p:attrName>style.visibility</p:attrName>
                                        </p:attrNameLst>
                                      </p:cBhvr>
                                      <p:to>
                                        <p:strVal val="visible"/>
                                      </p:to>
                                    </p:set>
                                    <p:anim calcmode="lin" valueType="num">
                                      <p:cBhvr>
                                        <p:cTn id="12" dur="1000" fill="hold"/>
                                        <p:tgtEl>
                                          <p:spTgt spid="416771">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416771">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41677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16771">
                                            <p:txEl>
                                              <p:pRg st="2" end="2"/>
                                            </p:txEl>
                                          </p:spTgt>
                                        </p:tgtEl>
                                        <p:attrNameLst>
                                          <p:attrName>style.visibility</p:attrName>
                                        </p:attrNameLst>
                                      </p:cBhvr>
                                      <p:to>
                                        <p:strVal val="visible"/>
                                      </p:to>
                                    </p:set>
                                    <p:anim calcmode="lin" valueType="num">
                                      <p:cBhvr>
                                        <p:cTn id="19" dur="1000" fill="hold"/>
                                        <p:tgtEl>
                                          <p:spTgt spid="416771">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416771">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416771">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16771">
                                            <p:txEl>
                                              <p:pRg st="3" end="3"/>
                                            </p:txEl>
                                          </p:spTgt>
                                        </p:tgtEl>
                                        <p:attrNameLst>
                                          <p:attrName>style.visibility</p:attrName>
                                        </p:attrNameLst>
                                      </p:cBhvr>
                                      <p:to>
                                        <p:strVal val="visible"/>
                                      </p:to>
                                    </p:set>
                                    <p:anim calcmode="lin" valueType="num">
                                      <p:cBhvr>
                                        <p:cTn id="24" dur="1000" fill="hold"/>
                                        <p:tgtEl>
                                          <p:spTgt spid="416771">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416771">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416771">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16771">
                                            <p:txEl>
                                              <p:pRg st="4" end="4"/>
                                            </p:txEl>
                                          </p:spTgt>
                                        </p:tgtEl>
                                        <p:attrNameLst>
                                          <p:attrName>style.visibility</p:attrName>
                                        </p:attrNameLst>
                                      </p:cBhvr>
                                      <p:to>
                                        <p:strVal val="visible"/>
                                      </p:to>
                                    </p:set>
                                    <p:anim calcmode="lin" valueType="num">
                                      <p:cBhvr>
                                        <p:cTn id="29" dur="1000" fill="hold"/>
                                        <p:tgtEl>
                                          <p:spTgt spid="416771">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416771">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416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1948" y="1288692"/>
            <a:ext cx="7959265" cy="4114800"/>
          </a:xfrm>
        </p:spPr>
        <p:txBody>
          <a:bodyPr/>
          <a:lstStyle/>
          <a:p>
            <a:r>
              <a:rPr lang="zh-CN" altLang="en-US" sz="2400" dirty="0" smtClean="0"/>
              <a:t>拒绝服务攻击可以发生在数据链路层、网络层、传输层和应用层。</a:t>
            </a:r>
            <a:endParaRPr lang="en-US" altLang="zh-CN" sz="2400" dirty="0" smtClean="0"/>
          </a:p>
          <a:p>
            <a:r>
              <a:rPr lang="zh-CN" altLang="en-US" sz="2400" dirty="0" smtClean="0"/>
              <a:t>数据链路层的拒绝服务攻击主要是攻击交换机的</a:t>
            </a:r>
            <a:r>
              <a:rPr lang="en-US" altLang="zh-CN" sz="2400" dirty="0" smtClean="0"/>
              <a:t>CAM</a:t>
            </a:r>
            <a:r>
              <a:rPr lang="zh-CN" altLang="en-US" sz="2400" dirty="0" smtClean="0"/>
              <a:t>表，黑客用工具软件（见下）将大量伪造的数据</a:t>
            </a:r>
            <a:r>
              <a:rPr lang="zh-CN" altLang="en-US" sz="2400" dirty="0"/>
              <a:t>帧</a:t>
            </a:r>
            <a:r>
              <a:rPr lang="zh-CN" altLang="en-US" sz="2400" dirty="0" smtClean="0"/>
              <a:t>（伪造的源</a:t>
            </a:r>
            <a:r>
              <a:rPr lang="en-US" altLang="zh-CN" sz="2400" dirty="0" smtClean="0"/>
              <a:t>MAC</a:t>
            </a:r>
            <a:r>
              <a:rPr lang="zh-CN" altLang="en-US" sz="2400" dirty="0" smtClean="0"/>
              <a:t>和伪造的目的</a:t>
            </a:r>
            <a:r>
              <a:rPr lang="en-US" altLang="zh-CN" sz="2400" dirty="0" smtClean="0"/>
              <a:t>MAC)</a:t>
            </a:r>
            <a:r>
              <a:rPr lang="zh-CN" altLang="en-US" sz="2400" dirty="0" smtClean="0"/>
              <a:t>发送到交换机，用伪造的表项填满，交换机无法找到</a:t>
            </a:r>
            <a:r>
              <a:rPr lang="en-US" altLang="zh-CN" sz="2400" dirty="0" smtClean="0"/>
              <a:t>MAC</a:t>
            </a:r>
            <a:r>
              <a:rPr lang="zh-CN" altLang="en-US" sz="2400" dirty="0" smtClean="0"/>
              <a:t>与端口的正确对应关系，从而使交换机无法正确转发数据帧。</a:t>
            </a:r>
            <a:endParaRPr lang="en-US" altLang="zh-CN" sz="2400" dirty="0" smtClean="0"/>
          </a:p>
          <a:p>
            <a:r>
              <a:rPr lang="zh-CN" altLang="en-US" sz="2400" dirty="0" smtClean="0"/>
              <a:t>网络层的拒绝服务攻击包括利用</a:t>
            </a:r>
            <a:r>
              <a:rPr lang="en-US" altLang="zh-CN" sz="2400" dirty="0" smtClean="0"/>
              <a:t>ARP</a:t>
            </a:r>
            <a:r>
              <a:rPr lang="zh-CN" altLang="en-US" sz="2400" dirty="0" smtClean="0"/>
              <a:t>、</a:t>
            </a:r>
            <a:r>
              <a:rPr lang="en-US" altLang="zh-CN" sz="2400" dirty="0" smtClean="0"/>
              <a:t>IP</a:t>
            </a:r>
            <a:r>
              <a:rPr lang="zh-CN" altLang="en-US" sz="2400" dirty="0" smtClean="0"/>
              <a:t>、</a:t>
            </a:r>
            <a:r>
              <a:rPr lang="en-US" altLang="zh-CN" sz="2400" dirty="0" smtClean="0"/>
              <a:t>ICMP</a:t>
            </a:r>
            <a:r>
              <a:rPr lang="zh-CN" altLang="en-US" sz="2400" dirty="0" smtClean="0"/>
              <a:t>的协议进行的拒绝服务攻击。</a:t>
            </a:r>
            <a:endParaRPr lang="en-US" altLang="zh-CN" sz="2400" dirty="0" smtClean="0"/>
          </a:p>
        </p:txBody>
      </p:sp>
      <p:sp>
        <p:nvSpPr>
          <p:cNvPr id="3" name="标题 2"/>
          <p:cNvSpPr>
            <a:spLocks noGrp="1"/>
          </p:cNvSpPr>
          <p:nvPr>
            <p:ph type="title"/>
          </p:nvPr>
        </p:nvSpPr>
        <p:spPr>
          <a:xfrm>
            <a:off x="789961" y="216617"/>
            <a:ext cx="8590013" cy="958850"/>
          </a:xfrm>
        </p:spPr>
        <p:txBody>
          <a:bodyPr/>
          <a:lstStyle/>
          <a:p>
            <a:r>
              <a:rPr lang="en-US" altLang="zh-CN" dirty="0" smtClean="0"/>
              <a:t>6</a:t>
            </a:r>
            <a:r>
              <a:rPr lang="zh-CN" altLang="en-US" dirty="0" smtClean="0"/>
              <a:t>、拒绝服务攻击与网络协议层级</a:t>
            </a:r>
            <a:endParaRPr lang="zh-CN" altLang="en-US" dirty="0"/>
          </a:p>
        </p:txBody>
      </p:sp>
    </p:spTree>
    <p:extLst>
      <p:ext uri="{BB962C8B-B14F-4D97-AF65-F5344CB8AC3E}">
        <p14:creationId xmlns:p14="http://schemas.microsoft.com/office/powerpoint/2010/main" val="1536878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latin typeface="+mn-ea"/>
              </a:rPr>
              <a:t>传输层的拒绝服务攻击是利用</a:t>
            </a:r>
            <a:r>
              <a:rPr lang="en-US" altLang="zh-CN" sz="2400" dirty="0">
                <a:latin typeface="+mn-ea"/>
              </a:rPr>
              <a:t>TCP</a:t>
            </a:r>
            <a:r>
              <a:rPr lang="zh-CN" altLang="en-US" sz="2400" dirty="0">
                <a:latin typeface="+mn-ea"/>
              </a:rPr>
              <a:t>协议，有两种情况</a:t>
            </a:r>
            <a:r>
              <a:rPr lang="zh-CN" altLang="en-US" sz="2400" dirty="0" smtClean="0">
                <a:latin typeface="+mn-ea"/>
              </a:rPr>
              <a:t>：</a:t>
            </a:r>
            <a:endParaRPr lang="en-US" altLang="zh-CN" sz="2400" dirty="0" smtClean="0">
              <a:latin typeface="+mn-ea"/>
            </a:endParaRPr>
          </a:p>
          <a:p>
            <a:pPr marL="0" indent="0">
              <a:buNone/>
            </a:pPr>
            <a:r>
              <a:rPr lang="zh-CN" altLang="en-US" sz="2400" dirty="0" smtClean="0">
                <a:latin typeface="+mn-ea"/>
              </a:rPr>
              <a:t>一种是与目标端口完成三次握手，建立一个完整的链接后进行攻击；一种是与目标端口完成三次握手中的前两次，建立一个不完整的连接，即通常所说的</a:t>
            </a:r>
            <a:r>
              <a:rPr lang="en-US" altLang="zh-CN" sz="2400" dirty="0" smtClean="0">
                <a:latin typeface="+mn-ea"/>
              </a:rPr>
              <a:t>SYN</a:t>
            </a:r>
            <a:r>
              <a:rPr lang="zh-CN" altLang="en-US" sz="2400" dirty="0" smtClean="0">
                <a:latin typeface="+mn-ea"/>
              </a:rPr>
              <a:t>拒绝服务攻击。</a:t>
            </a:r>
            <a:endParaRPr lang="en-US" altLang="zh-CN" sz="2400" dirty="0" smtClean="0">
              <a:latin typeface="+mn-ea"/>
            </a:endParaRPr>
          </a:p>
          <a:p>
            <a:r>
              <a:rPr lang="zh-CN" altLang="en-US" sz="2400" dirty="0" smtClean="0">
                <a:latin typeface="+mn-ea"/>
              </a:rPr>
              <a:t>应用层协议比较多，常见进行攻击的有</a:t>
            </a:r>
            <a:r>
              <a:rPr lang="en-US" altLang="zh-CN" sz="2400" dirty="0" smtClean="0">
                <a:latin typeface="+mn-ea"/>
              </a:rPr>
              <a:t>HTTP</a:t>
            </a:r>
            <a:r>
              <a:rPr lang="zh-CN" altLang="en-US" sz="2400" dirty="0" smtClean="0">
                <a:latin typeface="+mn-ea"/>
              </a:rPr>
              <a:t>、</a:t>
            </a:r>
            <a:r>
              <a:rPr lang="en-US" altLang="zh-CN" sz="2400" dirty="0" smtClean="0">
                <a:latin typeface="+mn-ea"/>
              </a:rPr>
              <a:t>FTP</a:t>
            </a:r>
            <a:r>
              <a:rPr lang="zh-CN" altLang="en-US" sz="2400" dirty="0" smtClean="0">
                <a:latin typeface="+mn-ea"/>
              </a:rPr>
              <a:t>、</a:t>
            </a:r>
            <a:r>
              <a:rPr lang="en-US" altLang="zh-CN" sz="2400" dirty="0" smtClean="0">
                <a:latin typeface="+mn-ea"/>
              </a:rPr>
              <a:t> DNS</a:t>
            </a:r>
            <a:r>
              <a:rPr lang="zh-CN" altLang="en-US" sz="2400" dirty="0" smtClean="0">
                <a:latin typeface="+mn-ea"/>
              </a:rPr>
              <a:t>和</a:t>
            </a:r>
            <a:r>
              <a:rPr lang="en-US" altLang="zh-CN" sz="2400" dirty="0" smtClean="0">
                <a:latin typeface="+mn-ea"/>
              </a:rPr>
              <a:t>DHCP</a:t>
            </a:r>
            <a:r>
              <a:rPr lang="zh-CN" altLang="en-US" sz="2400" dirty="0" smtClean="0">
                <a:latin typeface="+mn-ea"/>
              </a:rPr>
              <a:t>等</a:t>
            </a:r>
            <a:r>
              <a:rPr lang="en-US" altLang="zh-CN" sz="2400" dirty="0" smtClean="0">
                <a:latin typeface="+mn-ea"/>
              </a:rPr>
              <a:t>,</a:t>
            </a:r>
            <a:r>
              <a:rPr lang="zh-CN" altLang="en-US" sz="2400" dirty="0" smtClean="0">
                <a:latin typeface="+mn-ea"/>
              </a:rPr>
              <a:t>利用各个应用协议的工作原理，可以利用</a:t>
            </a:r>
            <a:r>
              <a:rPr lang="en-US" altLang="zh-CN" sz="2400" dirty="0" smtClean="0">
                <a:latin typeface="+mn-ea"/>
              </a:rPr>
              <a:t>Yersinia</a:t>
            </a:r>
            <a:r>
              <a:rPr lang="zh-CN" altLang="en-US" sz="2400" dirty="0" smtClean="0">
                <a:latin typeface="+mn-ea"/>
              </a:rPr>
              <a:t>和</a:t>
            </a:r>
            <a:r>
              <a:rPr lang="en-US" altLang="zh-CN" sz="2400" dirty="0" err="1" smtClean="0">
                <a:latin typeface="+mn-ea"/>
              </a:rPr>
              <a:t>Metasploit</a:t>
            </a:r>
            <a:r>
              <a:rPr lang="zh-CN" altLang="en-US" sz="2400" dirty="0" smtClean="0">
                <a:latin typeface="+mn-ea"/>
              </a:rPr>
              <a:t>等黑客攻击软件（当然也可以利用</a:t>
            </a:r>
            <a:r>
              <a:rPr lang="en-US" altLang="zh-CN" sz="2400" dirty="0" err="1" smtClean="0">
                <a:latin typeface="+mn-ea"/>
              </a:rPr>
              <a:t>Scapy</a:t>
            </a:r>
            <a:r>
              <a:rPr lang="zh-CN" altLang="en-US" sz="2400" dirty="0" smtClean="0">
                <a:latin typeface="+mn-ea"/>
              </a:rPr>
              <a:t>模块自己开发），完成对应用服务器的拒绝服务攻击</a:t>
            </a:r>
            <a:r>
              <a:rPr lang="en-US" altLang="zh-CN" sz="2400" dirty="0" smtClean="0">
                <a:latin typeface="+mn-ea"/>
              </a:rPr>
              <a:t>.</a:t>
            </a:r>
          </a:p>
          <a:p>
            <a:pPr marL="0" indent="0">
              <a:buNone/>
            </a:pPr>
            <a:endParaRPr lang="en-US" altLang="zh-CN" sz="2400" dirty="0" smtClean="0">
              <a:latin typeface="+mn-ea"/>
            </a:endParaRPr>
          </a:p>
          <a:p>
            <a:pPr lvl="1"/>
            <a:endParaRPr lang="en-US" altLang="zh-CN" sz="2000" dirty="0" smtClean="0">
              <a:latin typeface="+mn-ea"/>
            </a:endParaRPr>
          </a:p>
          <a:p>
            <a:pPr marL="0" indent="0">
              <a:buNone/>
            </a:pPr>
            <a:endParaRPr lang="en-US" altLang="zh-CN" sz="2400" dirty="0" smtClean="0">
              <a:latin typeface="+mn-ea"/>
            </a:endParaRPr>
          </a:p>
          <a:p>
            <a:pPr marL="0" indent="0">
              <a:buNone/>
            </a:pPr>
            <a:endParaRPr lang="zh-CN" altLang="en-US" sz="2400" dirty="0">
              <a:latin typeface="+mn-ea"/>
            </a:endParaRPr>
          </a:p>
          <a:p>
            <a:r>
              <a:rPr lang="zh-CN" altLang="en-US" sz="2400" dirty="0">
                <a:latin typeface="+mn-ea"/>
              </a:rPr>
              <a:t>前面介绍的常见的拒绝服务攻击可以归为哪些层级？</a:t>
            </a:r>
          </a:p>
        </p:txBody>
      </p:sp>
      <p:sp>
        <p:nvSpPr>
          <p:cNvPr id="3" name="标题 2"/>
          <p:cNvSpPr>
            <a:spLocks noGrp="1"/>
          </p:cNvSpPr>
          <p:nvPr>
            <p:ph type="title"/>
          </p:nvPr>
        </p:nvSpPr>
        <p:spPr/>
        <p:txBody>
          <a:bodyPr/>
          <a:lstStyle/>
          <a:p>
            <a:r>
              <a:rPr lang="zh-CN" altLang="en-US" dirty="0"/>
              <a:t>拒绝服务攻击与网络协议层级</a:t>
            </a:r>
          </a:p>
        </p:txBody>
      </p:sp>
    </p:spTree>
    <p:extLst>
      <p:ext uri="{BB962C8B-B14F-4D97-AF65-F5344CB8AC3E}">
        <p14:creationId xmlns:p14="http://schemas.microsoft.com/office/powerpoint/2010/main" val="2817795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74888" y="2895600"/>
            <a:ext cx="5659437" cy="958850"/>
          </a:xfrm>
        </p:spPr>
        <p:txBody>
          <a:bodyPr/>
          <a:lstStyle/>
          <a:p>
            <a:r>
              <a:rPr lang="zh-CN" altLang="en-US" dirty="0">
                <a:solidFill>
                  <a:srgbClr val="C00000"/>
                </a:solidFill>
              </a:rPr>
              <a:t>二、风暴型</a:t>
            </a:r>
            <a:r>
              <a:rPr lang="en-US" altLang="zh-CN" dirty="0" err="1">
                <a:solidFill>
                  <a:srgbClr val="C00000"/>
                </a:solidFill>
              </a:rPr>
              <a:t>DDoS</a:t>
            </a:r>
            <a:endParaRPr lang="zh-CN" altLang="en-US" dirty="0">
              <a:solidFill>
                <a:srgbClr val="C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rPr>
              <a:t>风暴型</a:t>
            </a:r>
            <a:r>
              <a:rPr lang="en-US" altLang="zh-CN" dirty="0" err="1">
                <a:latin typeface="Times New Roman" panose="02020603050405020304" pitchFamily="18" charset="0"/>
              </a:rPr>
              <a:t>DoS</a:t>
            </a:r>
            <a:r>
              <a:rPr lang="zh-CN" altLang="en-US" dirty="0"/>
              <a:t>攻击</a:t>
            </a:r>
          </a:p>
        </p:txBody>
      </p:sp>
      <p:sp>
        <p:nvSpPr>
          <p:cNvPr id="53252"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368644" name="Rectangle 4"/>
          <p:cNvSpPr>
            <a:spLocks noGrp="1" noChangeArrowheads="1"/>
          </p:cNvSpPr>
          <p:nvPr>
            <p:ph type="body" idx="1"/>
          </p:nvPr>
        </p:nvSpPr>
        <p:spPr>
          <a:xfrm>
            <a:off x="611188" y="1419225"/>
            <a:ext cx="8137525" cy="4810125"/>
          </a:xfrm>
          <a:noFill/>
        </p:spPr>
        <p:txBody>
          <a:bodyPr/>
          <a:lstStyle/>
          <a:p>
            <a:pPr eaLnBrk="1" hangingPunct="1"/>
            <a:r>
              <a:rPr lang="en-US" altLang="zh-CN" dirty="0"/>
              <a:t> </a:t>
            </a:r>
            <a:r>
              <a:rPr lang="zh-CN" altLang="en-US" dirty="0"/>
              <a:t>风暴</a:t>
            </a:r>
            <a:r>
              <a:rPr lang="zh-CN" altLang="en-US" dirty="0" smtClean="0"/>
              <a:t>型</a:t>
            </a:r>
            <a:r>
              <a:rPr lang="en-US" altLang="zh-CN" dirty="0" err="1" smtClean="0"/>
              <a:t>DDoS</a:t>
            </a:r>
            <a:r>
              <a:rPr lang="zh-CN" altLang="en-US" dirty="0"/>
              <a:t>攻击：通过</a:t>
            </a:r>
            <a:r>
              <a:rPr lang="zh-CN" altLang="en-US" dirty="0" smtClean="0"/>
              <a:t>大量被远程操控的主机向同一目标端口持续发送大量的</a:t>
            </a:r>
            <a:r>
              <a:rPr lang="zh-CN" altLang="en-US" dirty="0"/>
              <a:t>“无用”</a:t>
            </a:r>
            <a:r>
              <a:rPr lang="zh-CN" altLang="en-US" dirty="0" smtClean="0"/>
              <a:t>数据包，占用</a:t>
            </a:r>
            <a:r>
              <a:rPr lang="zh-CN" altLang="en-US" dirty="0"/>
              <a:t>过多的资源以达到拒绝服务的</a:t>
            </a:r>
            <a:r>
              <a:rPr lang="zh-CN" altLang="en-US" dirty="0" smtClean="0"/>
              <a:t>目的，本质是一种泛洪攻击。</a:t>
            </a:r>
            <a:endParaRPr lang="en-US" altLang="zh-CN" dirty="0"/>
          </a:p>
          <a:p>
            <a:pPr eaLnBrk="1" hangingPunct="1"/>
            <a:r>
              <a:rPr lang="zh-CN" altLang="en-US" dirty="0" smtClean="0"/>
              <a:t>反射</a:t>
            </a:r>
            <a:r>
              <a:rPr lang="zh-CN" altLang="en-US" dirty="0"/>
              <a:t>攻击（</a:t>
            </a:r>
            <a:r>
              <a:rPr lang="en-US" altLang="zh-CN" dirty="0" err="1"/>
              <a:t>DRDoS</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68644">
                                            <p:txEl>
                                              <p:pRg st="0" end="0"/>
                                            </p:txEl>
                                          </p:spTgt>
                                        </p:tgtEl>
                                        <p:attrNameLst>
                                          <p:attrName>style.visibility</p:attrName>
                                        </p:attrNameLst>
                                      </p:cBhvr>
                                      <p:to>
                                        <p:strVal val="visible"/>
                                      </p:to>
                                    </p:set>
                                    <p:anim calcmode="lin" valueType="num">
                                      <p:cBhvr>
                                        <p:cTn id="7" dur="1000" fill="hold"/>
                                        <p:tgtEl>
                                          <p:spTgt spid="36864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6864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68644">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68644">
                                            <p:txEl>
                                              <p:pRg st="1" end="1"/>
                                            </p:txEl>
                                          </p:spTgt>
                                        </p:tgtEl>
                                        <p:attrNameLst>
                                          <p:attrName>style.visibility</p:attrName>
                                        </p:attrNameLst>
                                      </p:cBhvr>
                                      <p:to>
                                        <p:strVal val="visible"/>
                                      </p:to>
                                    </p:set>
                                    <p:anim calcmode="lin" valueType="num">
                                      <p:cBhvr>
                                        <p:cTn id="12" dur="1000" fill="hold"/>
                                        <p:tgtEl>
                                          <p:spTgt spid="368644">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68644">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686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865188" y="306388"/>
            <a:ext cx="7488237" cy="792162"/>
          </a:xfrm>
        </p:spPr>
        <p:txBody>
          <a:bodyPr/>
          <a:lstStyle/>
          <a:p>
            <a:r>
              <a:rPr lang="zh-CN" altLang="en-US" sz="3600" dirty="0"/>
              <a:t> （二）分布式</a:t>
            </a:r>
            <a:r>
              <a:rPr lang="zh-CN" altLang="en-US" sz="3600" dirty="0">
                <a:latin typeface="Times New Roman" panose="02020603050405020304" pitchFamily="18" charset="0"/>
              </a:rPr>
              <a:t>拒绝服务攻击的定义</a:t>
            </a:r>
            <a:endParaRPr lang="en-US" altLang="zh-CN" sz="3600" dirty="0">
              <a:latin typeface="Times New Roman" panose="02020603050405020304" pitchFamily="18" charset="0"/>
            </a:endParaRPr>
          </a:p>
        </p:txBody>
      </p:sp>
      <p:sp>
        <p:nvSpPr>
          <p:cNvPr id="40550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405508" name="Rectangle 4"/>
          <p:cNvSpPr>
            <a:spLocks noGrp="1" noChangeArrowheads="1"/>
          </p:cNvSpPr>
          <p:nvPr>
            <p:ph type="body" idx="1"/>
          </p:nvPr>
        </p:nvSpPr>
        <p:spPr>
          <a:xfrm>
            <a:off x="606425" y="1384300"/>
            <a:ext cx="8229600" cy="4540250"/>
          </a:xfrm>
          <a:noFill/>
        </p:spPr>
        <p:txBody>
          <a:bodyPr/>
          <a:lstStyle/>
          <a:p>
            <a:pPr>
              <a:lnSpc>
                <a:spcPts val="3900"/>
              </a:lnSpc>
            </a:pPr>
            <a:r>
              <a:rPr lang="zh-CN" altLang="en-US" dirty="0"/>
              <a:t> </a:t>
            </a:r>
            <a:r>
              <a:rPr lang="en-US" altLang="zh-CN" dirty="0" err="1"/>
              <a:t>DDoS</a:t>
            </a:r>
            <a:r>
              <a:rPr lang="zh-CN" altLang="en-US" dirty="0"/>
              <a:t>与</a:t>
            </a:r>
            <a:r>
              <a:rPr lang="en-US" altLang="zh-CN" dirty="0" err="1"/>
              <a:t>DoS</a:t>
            </a:r>
            <a:r>
              <a:rPr lang="zh-CN" altLang="en-US" dirty="0"/>
              <a:t>的关系</a:t>
            </a:r>
          </a:p>
          <a:p>
            <a:pPr lvl="1">
              <a:lnSpc>
                <a:spcPts val="3900"/>
              </a:lnSpc>
            </a:pPr>
            <a:r>
              <a:rPr lang="zh-CN" altLang="en-US" dirty="0">
                <a:solidFill>
                  <a:srgbClr val="FF0000"/>
                </a:solidFill>
              </a:rPr>
              <a:t>广义</a:t>
            </a:r>
            <a:r>
              <a:rPr lang="zh-CN" altLang="en-US" dirty="0"/>
              <a:t>上讲</a:t>
            </a:r>
            <a:r>
              <a:rPr lang="en-US" altLang="zh-CN" dirty="0"/>
              <a:t>, </a:t>
            </a:r>
            <a:r>
              <a:rPr lang="en-US" altLang="zh-CN" dirty="0" err="1"/>
              <a:t>DDoS</a:t>
            </a:r>
            <a:r>
              <a:rPr lang="zh-CN" altLang="en-US" dirty="0"/>
              <a:t>属于</a:t>
            </a:r>
            <a:r>
              <a:rPr lang="en-US" altLang="zh-CN" dirty="0" err="1"/>
              <a:t>DoS</a:t>
            </a:r>
            <a:r>
              <a:rPr lang="zh-CN" altLang="en-US" dirty="0"/>
              <a:t>攻击，且是</a:t>
            </a:r>
            <a:r>
              <a:rPr lang="en-US" altLang="zh-CN" dirty="0" err="1"/>
              <a:t>DoS</a:t>
            </a:r>
            <a:r>
              <a:rPr lang="zh-CN" altLang="en-US" dirty="0"/>
              <a:t>主流的攻击模式</a:t>
            </a:r>
          </a:p>
          <a:p>
            <a:pPr lvl="1">
              <a:lnSpc>
                <a:spcPts val="3900"/>
              </a:lnSpc>
            </a:pPr>
            <a:r>
              <a:rPr lang="zh-CN" altLang="en-US" dirty="0">
                <a:solidFill>
                  <a:srgbClr val="FF0000"/>
                </a:solidFill>
              </a:rPr>
              <a:t>狭义</a:t>
            </a:r>
            <a:r>
              <a:rPr lang="zh-CN" altLang="en-US" dirty="0"/>
              <a:t>上讲</a:t>
            </a:r>
            <a:r>
              <a:rPr lang="en-US" altLang="zh-CN" dirty="0"/>
              <a:t>, </a:t>
            </a:r>
            <a:r>
              <a:rPr lang="en-US" altLang="zh-CN" dirty="0" err="1"/>
              <a:t>DoS</a:t>
            </a:r>
            <a:r>
              <a:rPr lang="zh-CN" altLang="en-US" dirty="0"/>
              <a:t>指的是单一攻击者针对单一受害者的攻击</a:t>
            </a:r>
            <a:r>
              <a:rPr lang="en-US" altLang="zh-CN" dirty="0"/>
              <a:t>(</a:t>
            </a:r>
            <a:r>
              <a:rPr lang="zh-CN" altLang="en-US" dirty="0"/>
              <a:t>传统的</a:t>
            </a:r>
            <a:r>
              <a:rPr lang="en-US" altLang="zh-CN" dirty="0" err="1"/>
              <a:t>DoS</a:t>
            </a:r>
            <a:r>
              <a:rPr lang="en-US" altLang="zh-CN" dirty="0"/>
              <a:t>), </a:t>
            </a:r>
            <a:r>
              <a:rPr lang="zh-CN" altLang="en-US" dirty="0"/>
              <a:t>而</a:t>
            </a:r>
            <a:r>
              <a:rPr lang="en-US" altLang="zh-CN" dirty="0" err="1"/>
              <a:t>DDoS</a:t>
            </a:r>
            <a:r>
              <a:rPr lang="zh-CN" altLang="en-US" dirty="0"/>
              <a:t>则是多个攻击者向同一受害者的攻击</a:t>
            </a:r>
          </a:p>
          <a:p>
            <a:pPr>
              <a:lnSpc>
                <a:spcPts val="3900"/>
              </a:lnSpc>
            </a:pPr>
            <a:r>
              <a:rPr lang="zh-CN" altLang="en-US" dirty="0">
                <a:solidFill>
                  <a:srgbClr val="FF0000"/>
                </a:solidFill>
              </a:rPr>
              <a:t>讨论</a:t>
            </a:r>
            <a:r>
              <a:rPr lang="en-US" altLang="zh-CN" dirty="0"/>
              <a:t>: </a:t>
            </a:r>
            <a:r>
              <a:rPr lang="zh-CN" altLang="en-US" dirty="0"/>
              <a:t>分布式攻击一定是</a:t>
            </a:r>
            <a:r>
              <a:rPr lang="en-US" altLang="zh-CN" dirty="0" err="1"/>
              <a:t>DDoS</a:t>
            </a:r>
            <a:r>
              <a:rPr lang="zh-CN" altLang="en-US" dirty="0"/>
              <a:t>吗</a:t>
            </a:r>
            <a:r>
              <a:rPr lang="en-US" altLang="zh-CN" dirty="0"/>
              <a:t>?</a:t>
            </a:r>
          </a:p>
          <a:p>
            <a:pPr marL="0" indent="0">
              <a:lnSpc>
                <a:spcPts val="3900"/>
              </a:lnSpc>
              <a:buNone/>
            </a:pPr>
            <a:r>
              <a:rPr lang="zh-CN" altLang="en-US" dirty="0"/>
              <a:t>不一定，只有分布式拒绝服务攻击才是</a:t>
            </a:r>
            <a:r>
              <a:rPr lang="en-US" altLang="zh-CN" dirty="0"/>
              <a:t>DDoS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05508">
                                            <p:txEl>
                                              <p:pRg st="0" end="0"/>
                                            </p:txEl>
                                          </p:spTgt>
                                        </p:tgtEl>
                                        <p:attrNameLst>
                                          <p:attrName>style.visibility</p:attrName>
                                        </p:attrNameLst>
                                      </p:cBhvr>
                                      <p:to>
                                        <p:strVal val="visible"/>
                                      </p:to>
                                    </p:set>
                                    <p:anim calcmode="lin" valueType="num">
                                      <p:cBhvr>
                                        <p:cTn id="7" dur="1000" fill="hold"/>
                                        <p:tgtEl>
                                          <p:spTgt spid="40550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0550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0550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05508">
                                            <p:txEl>
                                              <p:pRg st="1" end="1"/>
                                            </p:txEl>
                                          </p:spTgt>
                                        </p:tgtEl>
                                        <p:attrNameLst>
                                          <p:attrName>style.visibility</p:attrName>
                                        </p:attrNameLst>
                                      </p:cBhvr>
                                      <p:to>
                                        <p:strVal val="visible"/>
                                      </p:to>
                                    </p:set>
                                    <p:anim calcmode="lin" valueType="num">
                                      <p:cBhvr>
                                        <p:cTn id="14" dur="1000" fill="hold"/>
                                        <p:tgtEl>
                                          <p:spTgt spid="405508">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05508">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0550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05508">
                                            <p:txEl>
                                              <p:pRg st="2" end="2"/>
                                            </p:txEl>
                                          </p:spTgt>
                                        </p:tgtEl>
                                        <p:attrNameLst>
                                          <p:attrName>style.visibility</p:attrName>
                                        </p:attrNameLst>
                                      </p:cBhvr>
                                      <p:to>
                                        <p:strVal val="visible"/>
                                      </p:to>
                                    </p:set>
                                    <p:anim calcmode="lin" valueType="num">
                                      <p:cBhvr>
                                        <p:cTn id="21" dur="1000" fill="hold"/>
                                        <p:tgtEl>
                                          <p:spTgt spid="405508">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05508">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0550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05508">
                                            <p:txEl>
                                              <p:pRg st="3" end="3"/>
                                            </p:txEl>
                                          </p:spTgt>
                                        </p:tgtEl>
                                        <p:attrNameLst>
                                          <p:attrName>style.visibility</p:attrName>
                                        </p:attrNameLst>
                                      </p:cBhvr>
                                      <p:to>
                                        <p:strVal val="visible"/>
                                      </p:to>
                                    </p:set>
                                    <p:anim calcmode="lin" valueType="num">
                                      <p:cBhvr>
                                        <p:cTn id="28" dur="1000" fill="hold"/>
                                        <p:tgtEl>
                                          <p:spTgt spid="405508">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05508">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0550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05508">
                                            <p:txEl>
                                              <p:pRg st="4" end="4"/>
                                            </p:txEl>
                                          </p:spTgt>
                                        </p:tgtEl>
                                        <p:attrNameLst>
                                          <p:attrName>style.visibility</p:attrName>
                                        </p:attrNameLst>
                                      </p:cBhvr>
                                      <p:to>
                                        <p:strVal val="visible"/>
                                      </p:to>
                                    </p:set>
                                    <p:anim calcmode="lin" valueType="num">
                                      <p:cBhvr>
                                        <p:cTn id="35" dur="1000" fill="hold"/>
                                        <p:tgtEl>
                                          <p:spTgt spid="405508">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05508">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055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a:xfrm>
            <a:off x="1243013" y="304800"/>
            <a:ext cx="7500937" cy="685800"/>
          </a:xfrm>
        </p:spPr>
        <p:txBody>
          <a:bodyPr/>
          <a:lstStyle/>
          <a:p>
            <a:pPr eaLnBrk="1" hangingPunct="1"/>
            <a:r>
              <a:rPr lang="en-US" altLang="zh-CN" b="1" dirty="0" err="1">
                <a:solidFill>
                  <a:srgbClr val="6699FF"/>
                </a:solidFill>
              </a:rPr>
              <a:t>DDoS</a:t>
            </a:r>
            <a:r>
              <a:rPr lang="zh-CN" altLang="en-US" b="1" dirty="0">
                <a:solidFill>
                  <a:srgbClr val="6699FF"/>
                </a:solidFill>
              </a:rPr>
              <a:t>原理图释</a:t>
            </a:r>
          </a:p>
        </p:txBody>
      </p:sp>
      <p:sp>
        <p:nvSpPr>
          <p:cNvPr id="82948" name="Line 3"/>
          <p:cNvSpPr>
            <a:spLocks noChangeShapeType="1"/>
          </p:cNvSpPr>
          <p:nvPr/>
        </p:nvSpPr>
        <p:spPr bwMode="auto">
          <a:xfrm>
            <a:off x="5094288" y="4078288"/>
            <a:ext cx="2665412" cy="0"/>
          </a:xfrm>
          <a:prstGeom prst="line">
            <a:avLst/>
          </a:prstGeom>
          <a:noFill/>
          <a:ln w="50800">
            <a:solidFill>
              <a:srgbClr val="333333"/>
            </a:solidFill>
            <a:round/>
            <a:tailEnd type="triangle" w="med" len="med"/>
          </a:ln>
        </p:spPr>
        <p:txBody>
          <a:bodyPr tIns="0">
            <a:spAutoFit/>
          </a:bodyPr>
          <a:lstStyle/>
          <a:p>
            <a:endParaRPr lang="zh-CN" altLang="en-US"/>
          </a:p>
        </p:txBody>
      </p:sp>
      <p:pic>
        <p:nvPicPr>
          <p:cNvPr id="82949" name="Picture 4"/>
          <p:cNvPicPr>
            <a:picLocks noChangeArrowheads="1"/>
          </p:cNvPicPr>
          <p:nvPr/>
        </p:nvPicPr>
        <p:blipFill>
          <a:blip r:embed="rId4" cstate="print"/>
          <a:srcRect/>
          <a:stretch>
            <a:fillRect/>
          </a:stretch>
        </p:blipFill>
        <p:spPr bwMode="auto">
          <a:xfrm>
            <a:off x="1712913" y="3373438"/>
            <a:ext cx="4371975" cy="1600200"/>
          </a:xfrm>
          <a:prstGeom prst="rect">
            <a:avLst/>
          </a:prstGeom>
          <a:noFill/>
          <a:ln w="9525">
            <a:noFill/>
            <a:miter lim="800000"/>
            <a:headEnd/>
            <a:tailEnd/>
          </a:ln>
        </p:spPr>
      </p:pic>
      <p:pic>
        <p:nvPicPr>
          <p:cNvPr id="82950" name="Picture 5"/>
          <p:cNvPicPr>
            <a:picLocks noChangeArrowheads="1"/>
          </p:cNvPicPr>
          <p:nvPr/>
        </p:nvPicPr>
        <p:blipFill>
          <a:blip r:embed="rId4" cstate="print"/>
          <a:srcRect/>
          <a:stretch>
            <a:fillRect/>
          </a:stretch>
        </p:blipFill>
        <p:spPr bwMode="auto">
          <a:xfrm>
            <a:off x="1712913" y="2613025"/>
            <a:ext cx="2239962" cy="1674813"/>
          </a:xfrm>
          <a:prstGeom prst="rect">
            <a:avLst/>
          </a:prstGeom>
          <a:noFill/>
          <a:ln w="9525">
            <a:noFill/>
            <a:miter lim="800000"/>
            <a:headEnd/>
            <a:tailEnd/>
          </a:ln>
        </p:spPr>
      </p:pic>
      <p:pic>
        <p:nvPicPr>
          <p:cNvPr id="82951" name="Picture 6"/>
          <p:cNvPicPr>
            <a:picLocks noChangeArrowheads="1"/>
          </p:cNvPicPr>
          <p:nvPr/>
        </p:nvPicPr>
        <p:blipFill>
          <a:blip r:embed="rId4" cstate="print"/>
          <a:srcRect/>
          <a:stretch>
            <a:fillRect/>
          </a:stretch>
        </p:blipFill>
        <p:spPr bwMode="auto">
          <a:xfrm>
            <a:off x="2000250" y="3830638"/>
            <a:ext cx="2105025" cy="1676400"/>
          </a:xfrm>
          <a:prstGeom prst="rect">
            <a:avLst/>
          </a:prstGeom>
          <a:noFill/>
          <a:ln w="9525">
            <a:noFill/>
            <a:miter lim="800000"/>
            <a:headEnd/>
            <a:tailEnd/>
          </a:ln>
        </p:spPr>
      </p:pic>
      <p:pic>
        <p:nvPicPr>
          <p:cNvPr id="82952" name="Picture 7"/>
          <p:cNvPicPr>
            <a:picLocks noChangeArrowheads="1"/>
          </p:cNvPicPr>
          <p:nvPr/>
        </p:nvPicPr>
        <p:blipFill>
          <a:blip r:embed="rId4" cstate="print"/>
          <a:srcRect/>
          <a:stretch>
            <a:fillRect/>
          </a:stretch>
        </p:blipFill>
        <p:spPr bwMode="auto">
          <a:xfrm>
            <a:off x="2433638" y="4440238"/>
            <a:ext cx="1824037" cy="1244600"/>
          </a:xfrm>
          <a:prstGeom prst="rect">
            <a:avLst/>
          </a:prstGeom>
          <a:noFill/>
          <a:ln w="9525">
            <a:noFill/>
            <a:miter lim="800000"/>
            <a:headEnd/>
            <a:tailEnd/>
          </a:ln>
        </p:spPr>
      </p:pic>
      <p:pic>
        <p:nvPicPr>
          <p:cNvPr id="82953" name="Picture 8"/>
          <p:cNvPicPr>
            <a:picLocks noChangeArrowheads="1"/>
          </p:cNvPicPr>
          <p:nvPr/>
        </p:nvPicPr>
        <p:blipFill>
          <a:blip r:embed="rId4" cstate="print"/>
          <a:srcRect/>
          <a:stretch>
            <a:fillRect/>
          </a:stretch>
        </p:blipFill>
        <p:spPr bwMode="auto">
          <a:xfrm>
            <a:off x="2141538" y="2133600"/>
            <a:ext cx="2419350" cy="1963738"/>
          </a:xfrm>
          <a:prstGeom prst="rect">
            <a:avLst/>
          </a:prstGeom>
          <a:noFill/>
          <a:ln w="9525">
            <a:noFill/>
            <a:miter lim="800000"/>
            <a:headEnd/>
            <a:tailEnd/>
          </a:ln>
        </p:spPr>
      </p:pic>
      <p:pic>
        <p:nvPicPr>
          <p:cNvPr id="82954" name="Picture 9"/>
          <p:cNvPicPr>
            <a:picLocks noChangeArrowheads="1"/>
          </p:cNvPicPr>
          <p:nvPr/>
        </p:nvPicPr>
        <p:blipFill>
          <a:blip r:embed="rId4" cstate="print"/>
          <a:srcRect/>
          <a:stretch>
            <a:fillRect/>
          </a:stretch>
        </p:blipFill>
        <p:spPr bwMode="auto">
          <a:xfrm>
            <a:off x="3495675" y="4972050"/>
            <a:ext cx="1295400" cy="1001713"/>
          </a:xfrm>
          <a:prstGeom prst="rect">
            <a:avLst/>
          </a:prstGeom>
          <a:noFill/>
          <a:ln w="9525">
            <a:noFill/>
            <a:miter lim="800000"/>
            <a:headEnd/>
            <a:tailEnd/>
          </a:ln>
        </p:spPr>
      </p:pic>
      <p:pic>
        <p:nvPicPr>
          <p:cNvPr id="82955" name="Picture 10"/>
          <p:cNvPicPr>
            <a:picLocks noChangeArrowheads="1"/>
          </p:cNvPicPr>
          <p:nvPr/>
        </p:nvPicPr>
        <p:blipFill>
          <a:blip r:embed="rId4" cstate="print"/>
          <a:srcRect/>
          <a:stretch>
            <a:fillRect/>
          </a:stretch>
        </p:blipFill>
        <p:spPr bwMode="auto">
          <a:xfrm>
            <a:off x="3800475" y="2613025"/>
            <a:ext cx="2132013" cy="1446213"/>
          </a:xfrm>
          <a:prstGeom prst="rect">
            <a:avLst/>
          </a:prstGeom>
          <a:noFill/>
          <a:ln w="9525">
            <a:noFill/>
            <a:miter lim="800000"/>
            <a:headEnd/>
            <a:tailEnd/>
          </a:ln>
        </p:spPr>
      </p:pic>
      <p:sp>
        <p:nvSpPr>
          <p:cNvPr id="82956" name="Text Box 11"/>
          <p:cNvSpPr txBox="1">
            <a:spLocks noChangeArrowheads="1"/>
          </p:cNvSpPr>
          <p:nvPr/>
        </p:nvSpPr>
        <p:spPr bwMode="auto">
          <a:xfrm>
            <a:off x="2987675" y="5113338"/>
            <a:ext cx="203200" cy="88900"/>
          </a:xfrm>
          <a:prstGeom prst="rect">
            <a:avLst/>
          </a:prstGeom>
          <a:noFill/>
          <a:ln w="9525">
            <a:noFill/>
            <a:miter lim="800000"/>
          </a:ln>
        </p:spPr>
        <p:txBody>
          <a:bodyPr wrap="none" lIns="73010" tIns="36505" rIns="73010" bIns="36505">
            <a:spAutoFit/>
          </a:bodyPr>
          <a:lstStyle/>
          <a:p>
            <a:pPr algn="l" defTabSz="914400" eaLnBrk="0" hangingPunct="0"/>
            <a:r>
              <a:rPr lang="en-GB" altLang="zh-CN" sz="100" b="1">
                <a:solidFill>
                  <a:schemeClr val="tx1"/>
                </a:solidFill>
                <a:latin typeface="Arial" panose="020B0604020202020204" pitchFamily="34" charset="0"/>
                <a:ea typeface="宋体" panose="02010600030101010101" pitchFamily="2" charset="-122"/>
              </a:rPr>
              <a:t>mbehring</a:t>
            </a:r>
          </a:p>
        </p:txBody>
      </p:sp>
      <p:sp>
        <p:nvSpPr>
          <p:cNvPr id="82957" name="Text Box 12"/>
          <p:cNvSpPr txBox="1">
            <a:spLocks noChangeArrowheads="1"/>
          </p:cNvSpPr>
          <p:nvPr/>
        </p:nvSpPr>
        <p:spPr bwMode="auto">
          <a:xfrm>
            <a:off x="5492750" y="4349750"/>
            <a:ext cx="473075" cy="317500"/>
          </a:xfrm>
          <a:prstGeom prst="rect">
            <a:avLst/>
          </a:prstGeom>
          <a:noFill/>
          <a:ln w="9525">
            <a:noFill/>
            <a:miter lim="800000"/>
          </a:ln>
        </p:spPr>
        <p:txBody>
          <a:bodyPr wrap="none" lIns="73010" tIns="36505" rIns="73010" bIns="36505">
            <a:spAutoFit/>
          </a:bodyPr>
          <a:lstStyle/>
          <a:p>
            <a:pPr algn="ctr" defTabSz="914400" eaLnBrk="0" hangingPunct="0"/>
            <a:r>
              <a:rPr lang="en-GB" altLang="zh-CN" sz="1600" b="1">
                <a:solidFill>
                  <a:schemeClr val="tx1"/>
                </a:solidFill>
                <a:latin typeface="Arial" panose="020B0604020202020204" pitchFamily="34" charset="0"/>
                <a:ea typeface="宋体" panose="02010600030101010101" pitchFamily="2" charset="-122"/>
              </a:rPr>
              <a:t>ISP</a:t>
            </a:r>
          </a:p>
        </p:txBody>
      </p:sp>
      <p:sp>
        <p:nvSpPr>
          <p:cNvPr id="82958" name="Text Box 13"/>
          <p:cNvSpPr txBox="1">
            <a:spLocks noChangeArrowheads="1"/>
          </p:cNvSpPr>
          <p:nvPr/>
        </p:nvSpPr>
        <p:spPr bwMode="auto">
          <a:xfrm>
            <a:off x="6662738" y="4349750"/>
            <a:ext cx="561975" cy="317500"/>
          </a:xfrm>
          <a:prstGeom prst="rect">
            <a:avLst/>
          </a:prstGeom>
          <a:noFill/>
          <a:ln w="9525">
            <a:noFill/>
            <a:miter lim="800000"/>
          </a:ln>
        </p:spPr>
        <p:txBody>
          <a:bodyPr wrap="none" lIns="73010" tIns="36505" rIns="73010" bIns="36505">
            <a:spAutoFit/>
          </a:bodyPr>
          <a:lstStyle/>
          <a:p>
            <a:pPr algn="ctr" defTabSz="914400" eaLnBrk="0" hangingPunct="0"/>
            <a:r>
              <a:rPr lang="en-GB" altLang="zh-CN" sz="1600" b="1">
                <a:solidFill>
                  <a:schemeClr val="tx1"/>
                </a:solidFill>
                <a:latin typeface="Arial" panose="020B0604020202020204" pitchFamily="34" charset="0"/>
                <a:ea typeface="宋体" panose="02010600030101010101" pitchFamily="2" charset="-122"/>
              </a:rPr>
              <a:t>CPE</a:t>
            </a:r>
          </a:p>
        </p:txBody>
      </p:sp>
      <p:grpSp>
        <p:nvGrpSpPr>
          <p:cNvPr id="2" name="Group 14"/>
          <p:cNvGrpSpPr/>
          <p:nvPr/>
        </p:nvGrpSpPr>
        <p:grpSpPr bwMode="auto">
          <a:xfrm>
            <a:off x="3097213" y="2374900"/>
            <a:ext cx="4703762" cy="2979738"/>
            <a:chOff x="1909" y="1338"/>
            <a:chExt cx="2964" cy="1878"/>
          </a:xfrm>
        </p:grpSpPr>
        <p:sp>
          <p:nvSpPr>
            <p:cNvPr id="851983" name="Freeform 15"/>
            <p:cNvSpPr/>
            <p:nvPr/>
          </p:nvSpPr>
          <p:spPr bwMode="auto">
            <a:xfrm>
              <a:off x="1980" y="1338"/>
              <a:ext cx="2825" cy="1036"/>
            </a:xfrm>
            <a:custGeom>
              <a:avLst/>
              <a:gdLst/>
              <a:ahLst/>
              <a:cxnLst>
                <a:cxn ang="0">
                  <a:pos x="0" y="0"/>
                </a:cxn>
                <a:cxn ang="0">
                  <a:pos x="1152" y="876"/>
                </a:cxn>
                <a:cxn ang="0">
                  <a:pos x="2825" y="963"/>
                </a:cxn>
              </a:cxnLst>
              <a:rect l="0" t="0" r="r" b="b"/>
              <a:pathLst>
                <a:path w="2825" h="1036">
                  <a:moveTo>
                    <a:pt x="0" y="0"/>
                  </a:moveTo>
                  <a:cubicBezTo>
                    <a:pt x="191" y="147"/>
                    <a:pt x="681" y="716"/>
                    <a:pt x="1152" y="876"/>
                  </a:cubicBezTo>
                  <a:cubicBezTo>
                    <a:pt x="1623" y="1036"/>
                    <a:pt x="2476" y="945"/>
                    <a:pt x="2825" y="963"/>
                  </a:cubicBezTo>
                </a:path>
              </a:pathLst>
            </a:custGeom>
            <a:noFill/>
            <a:ln w="57150" cap="flat" cmpd="sng">
              <a:solidFill>
                <a:srgbClr val="FF0000"/>
              </a:solidFill>
              <a:prstDash val="lgDash"/>
              <a:round/>
              <a:headEnd type="none" w="med" len="med"/>
              <a:tailEnd type="triangle" w="med" len="med"/>
            </a:ln>
            <a:effectLst>
              <a:outerShdw dist="17961" dir="2700000" algn="ctr" rotWithShape="0">
                <a:srgbClr val="000000"/>
              </a:outerShdw>
            </a:effectLst>
          </p:spPr>
          <p:txBody>
            <a:bodyPr lIns="73025" tIns="36512" rIns="73025" bIns="36512"/>
            <a:lstStyle/>
            <a:p>
              <a:pPr algn="just" defTabSz="914400">
                <a:spcBef>
                  <a:spcPct val="20000"/>
                </a:spcBef>
                <a:buSzPct val="90000"/>
                <a:buFont typeface="Wingdings" panose="05000000000000000000" pitchFamily="2" charset="2"/>
                <a:buChar char="v"/>
                <a:defRPr/>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1984" name="Freeform 16"/>
            <p:cNvSpPr/>
            <p:nvPr/>
          </p:nvSpPr>
          <p:spPr bwMode="auto">
            <a:xfrm>
              <a:off x="1996" y="1756"/>
              <a:ext cx="2857" cy="660"/>
            </a:xfrm>
            <a:custGeom>
              <a:avLst/>
              <a:gdLst/>
              <a:ahLst/>
              <a:cxnLst>
                <a:cxn ang="0">
                  <a:pos x="0" y="0"/>
                </a:cxn>
                <a:cxn ang="0">
                  <a:pos x="1184" y="554"/>
                </a:cxn>
                <a:cxn ang="0">
                  <a:pos x="2857" y="641"/>
                </a:cxn>
              </a:cxnLst>
              <a:rect l="0" t="0" r="r" b="b"/>
              <a:pathLst>
                <a:path w="2857" h="661">
                  <a:moveTo>
                    <a:pt x="0" y="0"/>
                  </a:moveTo>
                  <a:cubicBezTo>
                    <a:pt x="196" y="92"/>
                    <a:pt x="708" y="447"/>
                    <a:pt x="1184" y="554"/>
                  </a:cubicBezTo>
                  <a:cubicBezTo>
                    <a:pt x="1660" y="661"/>
                    <a:pt x="2508" y="623"/>
                    <a:pt x="2857" y="641"/>
                  </a:cubicBezTo>
                </a:path>
              </a:pathLst>
            </a:custGeom>
            <a:noFill/>
            <a:ln w="57150" cap="flat" cmpd="sng">
              <a:solidFill>
                <a:srgbClr val="FF0000"/>
              </a:solidFill>
              <a:prstDash val="lgDash"/>
              <a:round/>
              <a:headEnd type="none" w="med" len="med"/>
              <a:tailEnd type="triangle" w="med" len="med"/>
            </a:ln>
            <a:effectLst>
              <a:outerShdw dist="17961" dir="2700000" algn="ctr" rotWithShape="0">
                <a:srgbClr val="000000"/>
              </a:outerShdw>
            </a:effectLst>
          </p:spPr>
          <p:txBody>
            <a:bodyPr lIns="73025" tIns="36512" rIns="73025" bIns="36512"/>
            <a:lstStyle/>
            <a:p>
              <a:pPr algn="just" defTabSz="914400">
                <a:spcBef>
                  <a:spcPct val="20000"/>
                </a:spcBef>
                <a:buSzPct val="90000"/>
                <a:buFont typeface="Wingdings" panose="05000000000000000000" pitchFamily="2" charset="2"/>
                <a:buChar char="v"/>
                <a:defRPr/>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1985" name="Freeform 17"/>
            <p:cNvSpPr/>
            <p:nvPr/>
          </p:nvSpPr>
          <p:spPr bwMode="auto">
            <a:xfrm>
              <a:off x="1980" y="2261"/>
              <a:ext cx="2797" cy="203"/>
            </a:xfrm>
            <a:custGeom>
              <a:avLst/>
              <a:gdLst/>
              <a:ahLst/>
              <a:cxnLst>
                <a:cxn ang="0">
                  <a:pos x="0" y="0"/>
                </a:cxn>
                <a:cxn ang="0">
                  <a:pos x="1124" y="117"/>
                </a:cxn>
                <a:cxn ang="0">
                  <a:pos x="2797" y="204"/>
                </a:cxn>
              </a:cxnLst>
              <a:rect l="0" t="0" r="r" b="b"/>
              <a:pathLst>
                <a:path w="2797" h="204">
                  <a:moveTo>
                    <a:pt x="0" y="0"/>
                  </a:moveTo>
                  <a:cubicBezTo>
                    <a:pt x="187" y="18"/>
                    <a:pt x="658" y="83"/>
                    <a:pt x="1124" y="117"/>
                  </a:cubicBezTo>
                  <a:cubicBezTo>
                    <a:pt x="1590" y="151"/>
                    <a:pt x="2448" y="186"/>
                    <a:pt x="2797" y="204"/>
                  </a:cubicBezTo>
                </a:path>
              </a:pathLst>
            </a:custGeom>
            <a:noFill/>
            <a:ln w="57150" cap="flat" cmpd="sng">
              <a:solidFill>
                <a:srgbClr val="FF0000"/>
              </a:solidFill>
              <a:prstDash val="lgDash"/>
              <a:round/>
              <a:headEnd type="none" w="med" len="med"/>
              <a:tailEnd type="triangle" w="med" len="med"/>
            </a:ln>
            <a:effectLst>
              <a:outerShdw dist="17961" dir="2700000" algn="ctr" rotWithShape="0">
                <a:srgbClr val="000000"/>
              </a:outerShdw>
            </a:effectLst>
          </p:spPr>
          <p:txBody>
            <a:bodyPr lIns="73025" tIns="36512" rIns="73025" bIns="36512"/>
            <a:lstStyle/>
            <a:p>
              <a:pPr algn="just" defTabSz="914400">
                <a:spcBef>
                  <a:spcPct val="20000"/>
                </a:spcBef>
                <a:buSzPct val="90000"/>
                <a:buFont typeface="Wingdings" panose="05000000000000000000" pitchFamily="2" charset="2"/>
                <a:buChar char="v"/>
                <a:defRPr/>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1986" name="Freeform 18"/>
            <p:cNvSpPr/>
            <p:nvPr/>
          </p:nvSpPr>
          <p:spPr bwMode="auto">
            <a:xfrm>
              <a:off x="1909" y="2436"/>
              <a:ext cx="2964" cy="291"/>
            </a:xfrm>
            <a:custGeom>
              <a:avLst/>
              <a:gdLst/>
              <a:ahLst/>
              <a:cxnLst>
                <a:cxn ang="0">
                  <a:pos x="0" y="291"/>
                </a:cxn>
                <a:cxn ang="0">
                  <a:pos x="1310" y="38"/>
                </a:cxn>
                <a:cxn ang="0">
                  <a:pos x="2964" y="61"/>
                </a:cxn>
              </a:cxnLst>
              <a:rect l="0" t="0" r="r" b="b"/>
              <a:pathLst>
                <a:path w="2964" h="291">
                  <a:moveTo>
                    <a:pt x="0" y="291"/>
                  </a:moveTo>
                  <a:cubicBezTo>
                    <a:pt x="219" y="250"/>
                    <a:pt x="816" y="76"/>
                    <a:pt x="1310" y="38"/>
                  </a:cubicBezTo>
                  <a:cubicBezTo>
                    <a:pt x="1804" y="0"/>
                    <a:pt x="2620" y="56"/>
                    <a:pt x="2964" y="61"/>
                  </a:cubicBezTo>
                </a:path>
              </a:pathLst>
            </a:custGeom>
            <a:noFill/>
            <a:ln w="57150" cap="flat" cmpd="sng">
              <a:solidFill>
                <a:srgbClr val="FF0000"/>
              </a:solidFill>
              <a:prstDash val="lgDash"/>
              <a:round/>
              <a:headEnd type="none" w="med" len="med"/>
              <a:tailEnd type="triangle" w="med" len="med"/>
            </a:ln>
            <a:effectLst>
              <a:outerShdw dist="17961" dir="2700000" algn="ctr" rotWithShape="0">
                <a:srgbClr val="000000"/>
              </a:outerShdw>
            </a:effectLst>
          </p:spPr>
          <p:txBody>
            <a:bodyPr lIns="73025" tIns="36512" rIns="73025" bIns="36512"/>
            <a:lstStyle/>
            <a:p>
              <a:pPr algn="just" defTabSz="914400">
                <a:spcBef>
                  <a:spcPct val="20000"/>
                </a:spcBef>
                <a:buSzPct val="90000"/>
                <a:buFont typeface="Wingdings" panose="05000000000000000000" pitchFamily="2" charset="2"/>
                <a:buChar char="v"/>
                <a:defRPr/>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1987" name="Freeform 19"/>
            <p:cNvSpPr/>
            <p:nvPr/>
          </p:nvSpPr>
          <p:spPr bwMode="auto">
            <a:xfrm>
              <a:off x="1973" y="2458"/>
              <a:ext cx="2769" cy="758"/>
            </a:xfrm>
            <a:custGeom>
              <a:avLst/>
              <a:gdLst/>
              <a:ahLst/>
              <a:cxnLst>
                <a:cxn ang="0">
                  <a:pos x="0" y="758"/>
                </a:cxn>
                <a:cxn ang="0">
                  <a:pos x="1161" y="110"/>
                </a:cxn>
                <a:cxn ang="0">
                  <a:pos x="2769" y="95"/>
                </a:cxn>
              </a:cxnLst>
              <a:rect l="0" t="0" r="r" b="b"/>
              <a:pathLst>
                <a:path w="2769" h="758">
                  <a:moveTo>
                    <a:pt x="0" y="758"/>
                  </a:moveTo>
                  <a:cubicBezTo>
                    <a:pt x="193" y="650"/>
                    <a:pt x="700" y="220"/>
                    <a:pt x="1161" y="110"/>
                  </a:cubicBezTo>
                  <a:cubicBezTo>
                    <a:pt x="1622" y="0"/>
                    <a:pt x="2434" y="98"/>
                    <a:pt x="2769" y="95"/>
                  </a:cubicBezTo>
                </a:path>
              </a:pathLst>
            </a:custGeom>
            <a:noFill/>
            <a:ln w="57150" cap="flat" cmpd="sng">
              <a:solidFill>
                <a:srgbClr val="FF0000"/>
              </a:solidFill>
              <a:prstDash val="lgDash"/>
              <a:round/>
              <a:headEnd type="none" w="med" len="med"/>
              <a:tailEnd type="triangle" w="med" len="med"/>
            </a:ln>
            <a:effectLst>
              <a:outerShdw dist="17961" dir="2700000" algn="ctr" rotWithShape="0">
                <a:srgbClr val="000000"/>
              </a:outerShdw>
            </a:effectLst>
          </p:spPr>
          <p:txBody>
            <a:bodyPr lIns="73025" tIns="36512" rIns="73025" bIns="36512"/>
            <a:lstStyle/>
            <a:p>
              <a:pPr algn="just" defTabSz="914400">
                <a:spcBef>
                  <a:spcPct val="20000"/>
                </a:spcBef>
                <a:buSzPct val="90000"/>
                <a:buFont typeface="Wingdings" panose="05000000000000000000" pitchFamily="2" charset="2"/>
                <a:buChar char="v"/>
                <a:defRPr/>
              </a:pPr>
              <a:endParaRPr lang="zh-CN" altLang="en-US" sz="2400" b="1">
                <a:solidFill>
                  <a:srgbClr val="000099"/>
                </a:solidFill>
                <a:latin typeface="隶书" panose="02010509060101010101" pitchFamily="49" charset="-122"/>
                <a:ea typeface="隶书" panose="02010509060101010101" pitchFamily="49" charset="-122"/>
              </a:endParaRPr>
            </a:p>
          </p:txBody>
        </p:sp>
      </p:grpSp>
      <p:grpSp>
        <p:nvGrpSpPr>
          <p:cNvPr id="3" name="Group 20"/>
          <p:cNvGrpSpPr/>
          <p:nvPr/>
        </p:nvGrpSpPr>
        <p:grpSpPr bwMode="auto">
          <a:xfrm>
            <a:off x="2838450" y="1993900"/>
            <a:ext cx="601663" cy="3575050"/>
            <a:chOff x="1746" y="1098"/>
            <a:chExt cx="379" cy="2253"/>
          </a:xfrm>
        </p:grpSpPr>
        <p:pic>
          <p:nvPicPr>
            <p:cNvPr id="82966" name="Picture 21"/>
            <p:cNvPicPr>
              <a:picLocks noChangeArrowheads="1"/>
            </p:cNvPicPr>
            <p:nvPr/>
          </p:nvPicPr>
          <p:blipFill>
            <a:blip r:embed="rId5" cstate="print"/>
            <a:srcRect/>
            <a:stretch>
              <a:fillRect/>
            </a:stretch>
          </p:blipFill>
          <p:spPr bwMode="auto">
            <a:xfrm>
              <a:off x="1747" y="1098"/>
              <a:ext cx="378" cy="342"/>
            </a:xfrm>
            <a:prstGeom prst="rect">
              <a:avLst/>
            </a:prstGeom>
            <a:noFill/>
            <a:ln w="9525">
              <a:noFill/>
              <a:miter lim="800000"/>
              <a:headEnd/>
              <a:tailEnd/>
            </a:ln>
          </p:spPr>
        </p:pic>
        <p:pic>
          <p:nvPicPr>
            <p:cNvPr id="82967" name="Picture 22"/>
            <p:cNvPicPr>
              <a:picLocks noChangeArrowheads="1"/>
            </p:cNvPicPr>
            <p:nvPr/>
          </p:nvPicPr>
          <p:blipFill>
            <a:blip r:embed="rId5" cstate="print"/>
            <a:srcRect/>
            <a:stretch>
              <a:fillRect/>
            </a:stretch>
          </p:blipFill>
          <p:spPr bwMode="auto">
            <a:xfrm>
              <a:off x="1747" y="1575"/>
              <a:ext cx="378" cy="342"/>
            </a:xfrm>
            <a:prstGeom prst="rect">
              <a:avLst/>
            </a:prstGeom>
            <a:noFill/>
            <a:ln w="9525">
              <a:noFill/>
              <a:miter lim="800000"/>
              <a:headEnd/>
              <a:tailEnd/>
            </a:ln>
          </p:spPr>
        </p:pic>
        <p:pic>
          <p:nvPicPr>
            <p:cNvPr id="82968" name="Picture 23"/>
            <p:cNvPicPr>
              <a:picLocks noChangeArrowheads="1"/>
            </p:cNvPicPr>
            <p:nvPr/>
          </p:nvPicPr>
          <p:blipFill>
            <a:blip r:embed="rId5" cstate="print"/>
            <a:srcRect/>
            <a:stretch>
              <a:fillRect/>
            </a:stretch>
          </p:blipFill>
          <p:spPr bwMode="auto">
            <a:xfrm>
              <a:off x="1746" y="2053"/>
              <a:ext cx="378" cy="342"/>
            </a:xfrm>
            <a:prstGeom prst="rect">
              <a:avLst/>
            </a:prstGeom>
            <a:noFill/>
            <a:ln w="9525">
              <a:noFill/>
              <a:miter lim="800000"/>
              <a:headEnd/>
              <a:tailEnd/>
            </a:ln>
          </p:spPr>
        </p:pic>
        <p:pic>
          <p:nvPicPr>
            <p:cNvPr id="82969" name="Picture 24"/>
            <p:cNvPicPr>
              <a:picLocks noChangeArrowheads="1"/>
            </p:cNvPicPr>
            <p:nvPr/>
          </p:nvPicPr>
          <p:blipFill>
            <a:blip r:embed="rId5" cstate="print"/>
            <a:srcRect/>
            <a:stretch>
              <a:fillRect/>
            </a:stretch>
          </p:blipFill>
          <p:spPr bwMode="auto">
            <a:xfrm>
              <a:off x="1746" y="2531"/>
              <a:ext cx="378" cy="342"/>
            </a:xfrm>
            <a:prstGeom prst="rect">
              <a:avLst/>
            </a:prstGeom>
            <a:noFill/>
            <a:ln w="9525">
              <a:noFill/>
              <a:miter lim="800000"/>
              <a:headEnd/>
              <a:tailEnd/>
            </a:ln>
          </p:spPr>
        </p:pic>
        <p:pic>
          <p:nvPicPr>
            <p:cNvPr id="82970" name="Picture 25"/>
            <p:cNvPicPr>
              <a:picLocks noChangeArrowheads="1"/>
            </p:cNvPicPr>
            <p:nvPr/>
          </p:nvPicPr>
          <p:blipFill>
            <a:blip r:embed="rId5" cstate="print"/>
            <a:srcRect/>
            <a:stretch>
              <a:fillRect/>
            </a:stretch>
          </p:blipFill>
          <p:spPr bwMode="auto">
            <a:xfrm>
              <a:off x="1747" y="3009"/>
              <a:ext cx="378" cy="342"/>
            </a:xfrm>
            <a:prstGeom prst="rect">
              <a:avLst/>
            </a:prstGeom>
            <a:noFill/>
            <a:ln w="9525">
              <a:noFill/>
              <a:miter lim="800000"/>
              <a:headEnd/>
              <a:tailEnd/>
            </a:ln>
          </p:spPr>
        </p:pic>
      </p:grpSp>
      <p:pic>
        <p:nvPicPr>
          <p:cNvPr id="82971" name="Picture 26"/>
          <p:cNvPicPr>
            <a:picLocks noChangeArrowheads="1"/>
          </p:cNvPicPr>
          <p:nvPr/>
        </p:nvPicPr>
        <p:blipFill>
          <a:blip r:embed="rId6" cstate="print"/>
          <a:srcRect/>
          <a:stretch>
            <a:fillRect/>
          </a:stretch>
        </p:blipFill>
        <p:spPr bwMode="auto">
          <a:xfrm>
            <a:off x="5365750" y="3817938"/>
            <a:ext cx="790575" cy="466725"/>
          </a:xfrm>
          <a:prstGeom prst="rect">
            <a:avLst/>
          </a:prstGeom>
          <a:noFill/>
          <a:ln w="9525">
            <a:noFill/>
            <a:miter lim="800000"/>
            <a:headEnd/>
            <a:tailEnd/>
          </a:ln>
        </p:spPr>
      </p:pic>
      <p:pic>
        <p:nvPicPr>
          <p:cNvPr id="82972" name="Picture 27"/>
          <p:cNvPicPr>
            <a:picLocks noChangeArrowheads="1"/>
          </p:cNvPicPr>
          <p:nvPr/>
        </p:nvPicPr>
        <p:blipFill>
          <a:blip r:embed="rId6" cstate="print"/>
          <a:srcRect/>
          <a:stretch>
            <a:fillRect/>
          </a:stretch>
        </p:blipFill>
        <p:spPr bwMode="auto">
          <a:xfrm>
            <a:off x="6465888" y="3817938"/>
            <a:ext cx="790575" cy="466725"/>
          </a:xfrm>
          <a:prstGeom prst="rect">
            <a:avLst/>
          </a:prstGeom>
          <a:noFill/>
          <a:ln w="9525">
            <a:noFill/>
            <a:miter lim="800000"/>
            <a:headEnd/>
            <a:tailEnd/>
          </a:ln>
        </p:spPr>
      </p:pic>
      <p:sp>
        <p:nvSpPr>
          <p:cNvPr id="82973" name="Text Box 28"/>
          <p:cNvSpPr txBox="1">
            <a:spLocks noChangeArrowheads="1"/>
          </p:cNvSpPr>
          <p:nvPr/>
        </p:nvSpPr>
        <p:spPr bwMode="auto">
          <a:xfrm>
            <a:off x="4662488" y="2927350"/>
            <a:ext cx="833437" cy="303213"/>
          </a:xfrm>
          <a:prstGeom prst="rect">
            <a:avLst/>
          </a:prstGeom>
          <a:noFill/>
          <a:ln w="3175">
            <a:noFill/>
            <a:miter lim="800000"/>
          </a:ln>
        </p:spPr>
        <p:txBody>
          <a:bodyPr wrap="none" lIns="91422" tIns="45711" rIns="91422" bIns="45711">
            <a:spAutoFit/>
          </a:bodyPr>
          <a:lstStyle/>
          <a:p>
            <a:pPr algn="l" defTabSz="914400"/>
            <a:r>
              <a:rPr lang="en-US" altLang="zh-CN" sz="1400" b="1">
                <a:solidFill>
                  <a:schemeClr val="bg2"/>
                </a:solidFill>
                <a:latin typeface="Arial" panose="020B0604020202020204" pitchFamily="34" charset="0"/>
                <a:ea typeface="宋体" panose="02010600030101010101" pitchFamily="2" charset="-122"/>
              </a:rPr>
              <a:t>Internet</a:t>
            </a:r>
          </a:p>
        </p:txBody>
      </p:sp>
      <p:sp>
        <p:nvSpPr>
          <p:cNvPr id="851997" name="AutoShape 29"/>
          <p:cNvSpPr>
            <a:spLocks noChangeArrowheads="1"/>
          </p:cNvSpPr>
          <p:nvPr/>
        </p:nvSpPr>
        <p:spPr bwMode="auto">
          <a:xfrm>
            <a:off x="5456238" y="3603625"/>
            <a:ext cx="811212" cy="492125"/>
          </a:xfrm>
          <a:prstGeom prst="irregularSeal1">
            <a:avLst/>
          </a:prstGeom>
          <a:solidFill>
            <a:srgbClr val="FF0000"/>
          </a:solidFill>
          <a:ln w="12700">
            <a:solidFill>
              <a:srgbClr val="000000"/>
            </a:solidFill>
            <a:miter lim="800000"/>
            <a:tailEnd type="none" w="lg" len="lg"/>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1998" name="AutoShape 30"/>
          <p:cNvSpPr>
            <a:spLocks noChangeArrowheads="1"/>
          </p:cNvSpPr>
          <p:nvPr/>
        </p:nvSpPr>
        <p:spPr bwMode="auto">
          <a:xfrm>
            <a:off x="6588125" y="3603625"/>
            <a:ext cx="811213" cy="492125"/>
          </a:xfrm>
          <a:prstGeom prst="irregularSeal1">
            <a:avLst/>
          </a:prstGeom>
          <a:solidFill>
            <a:srgbClr val="FF0000"/>
          </a:solidFill>
          <a:ln w="12700">
            <a:solidFill>
              <a:srgbClr val="000000"/>
            </a:solidFill>
            <a:miter lim="800000"/>
            <a:tailEnd type="none" w="lg" len="lg"/>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nvGrpSpPr>
          <p:cNvPr id="4" name="Group 31"/>
          <p:cNvGrpSpPr/>
          <p:nvPr/>
        </p:nvGrpSpPr>
        <p:grpSpPr bwMode="auto">
          <a:xfrm>
            <a:off x="3000375" y="2079625"/>
            <a:ext cx="1425575" cy="3694113"/>
            <a:chOff x="1922" y="1108"/>
            <a:chExt cx="898" cy="2328"/>
          </a:xfrm>
        </p:grpSpPr>
        <p:grpSp>
          <p:nvGrpSpPr>
            <p:cNvPr id="5" name="Group 32"/>
            <p:cNvGrpSpPr/>
            <p:nvPr/>
          </p:nvGrpSpPr>
          <p:grpSpPr bwMode="auto">
            <a:xfrm>
              <a:off x="1922" y="1108"/>
              <a:ext cx="160" cy="2040"/>
              <a:chOff x="1848" y="1152"/>
              <a:chExt cx="160" cy="2040"/>
            </a:xfrm>
          </p:grpSpPr>
          <p:pic>
            <p:nvPicPr>
              <p:cNvPr id="82978" name="Picture 33" descr="an02479_"/>
              <p:cNvPicPr>
                <a:picLocks noChangeAspect="1" noChangeArrowheads="1"/>
              </p:cNvPicPr>
              <p:nvPr/>
            </p:nvPicPr>
            <p:blipFill>
              <a:blip r:embed="rId7" cstate="print"/>
              <a:srcRect/>
              <a:stretch>
                <a:fillRect/>
              </a:stretch>
            </p:blipFill>
            <p:spPr bwMode="auto">
              <a:xfrm>
                <a:off x="1848" y="1152"/>
                <a:ext cx="144" cy="129"/>
              </a:xfrm>
              <a:prstGeom prst="rect">
                <a:avLst/>
              </a:prstGeom>
              <a:noFill/>
              <a:ln w="9525">
                <a:noFill/>
                <a:miter lim="800000"/>
                <a:headEnd/>
                <a:tailEnd/>
              </a:ln>
            </p:spPr>
          </p:pic>
          <p:pic>
            <p:nvPicPr>
              <p:cNvPr id="82979" name="Picture 34" descr="an02479_"/>
              <p:cNvPicPr>
                <a:picLocks noChangeAspect="1" noChangeArrowheads="1"/>
              </p:cNvPicPr>
              <p:nvPr/>
            </p:nvPicPr>
            <p:blipFill>
              <a:blip r:embed="rId7" cstate="print"/>
              <a:srcRect/>
              <a:stretch>
                <a:fillRect/>
              </a:stretch>
            </p:blipFill>
            <p:spPr bwMode="auto">
              <a:xfrm>
                <a:off x="1848" y="1632"/>
                <a:ext cx="144" cy="129"/>
              </a:xfrm>
              <a:prstGeom prst="rect">
                <a:avLst/>
              </a:prstGeom>
              <a:noFill/>
              <a:ln w="9525">
                <a:noFill/>
                <a:miter lim="800000"/>
                <a:headEnd/>
                <a:tailEnd/>
              </a:ln>
            </p:spPr>
          </p:pic>
          <p:pic>
            <p:nvPicPr>
              <p:cNvPr id="82980" name="Picture 35" descr="an02479_"/>
              <p:cNvPicPr>
                <a:picLocks noChangeAspect="1" noChangeArrowheads="1"/>
              </p:cNvPicPr>
              <p:nvPr/>
            </p:nvPicPr>
            <p:blipFill>
              <a:blip r:embed="rId7" cstate="print"/>
              <a:srcRect/>
              <a:stretch>
                <a:fillRect/>
              </a:stretch>
            </p:blipFill>
            <p:spPr bwMode="auto">
              <a:xfrm>
                <a:off x="1848" y="2104"/>
                <a:ext cx="144" cy="129"/>
              </a:xfrm>
              <a:prstGeom prst="rect">
                <a:avLst/>
              </a:prstGeom>
              <a:noFill/>
              <a:ln w="9525">
                <a:noFill/>
                <a:miter lim="800000"/>
                <a:headEnd/>
                <a:tailEnd/>
              </a:ln>
            </p:spPr>
          </p:pic>
          <p:pic>
            <p:nvPicPr>
              <p:cNvPr id="82981" name="Picture 36" descr="an02479_"/>
              <p:cNvPicPr>
                <a:picLocks noChangeAspect="1" noChangeArrowheads="1"/>
              </p:cNvPicPr>
              <p:nvPr/>
            </p:nvPicPr>
            <p:blipFill>
              <a:blip r:embed="rId7" cstate="print"/>
              <a:srcRect/>
              <a:stretch>
                <a:fillRect/>
              </a:stretch>
            </p:blipFill>
            <p:spPr bwMode="auto">
              <a:xfrm>
                <a:off x="1864" y="2583"/>
                <a:ext cx="144" cy="129"/>
              </a:xfrm>
              <a:prstGeom prst="rect">
                <a:avLst/>
              </a:prstGeom>
              <a:noFill/>
              <a:ln w="9525">
                <a:noFill/>
                <a:miter lim="800000"/>
                <a:headEnd/>
                <a:tailEnd/>
              </a:ln>
            </p:spPr>
          </p:pic>
          <p:pic>
            <p:nvPicPr>
              <p:cNvPr id="82982" name="Picture 37" descr="an02479_"/>
              <p:cNvPicPr>
                <a:picLocks noChangeAspect="1" noChangeArrowheads="1"/>
              </p:cNvPicPr>
              <p:nvPr/>
            </p:nvPicPr>
            <p:blipFill>
              <a:blip r:embed="rId7" cstate="print"/>
              <a:srcRect/>
              <a:stretch>
                <a:fillRect/>
              </a:stretch>
            </p:blipFill>
            <p:spPr bwMode="auto">
              <a:xfrm>
                <a:off x="1864" y="3063"/>
                <a:ext cx="144" cy="129"/>
              </a:xfrm>
              <a:prstGeom prst="rect">
                <a:avLst/>
              </a:prstGeom>
              <a:noFill/>
              <a:ln w="9525">
                <a:noFill/>
                <a:miter lim="800000"/>
                <a:headEnd/>
                <a:tailEnd/>
              </a:ln>
            </p:spPr>
          </p:pic>
        </p:grpSp>
        <p:sp>
          <p:nvSpPr>
            <p:cNvPr id="82983" name="Text Box 38"/>
            <p:cNvSpPr txBox="1">
              <a:spLocks noChangeArrowheads="1"/>
            </p:cNvSpPr>
            <p:nvPr/>
          </p:nvSpPr>
          <p:spPr bwMode="auto">
            <a:xfrm>
              <a:off x="2273" y="3082"/>
              <a:ext cx="547" cy="354"/>
            </a:xfrm>
            <a:prstGeom prst="rect">
              <a:avLst/>
            </a:prstGeom>
            <a:noFill/>
            <a:ln w="9525">
              <a:noFill/>
              <a:miter lim="800000"/>
            </a:ln>
          </p:spPr>
          <p:txBody>
            <a:bodyPr wrap="none" lIns="73010" tIns="36505" rIns="73010" bIns="36505">
              <a:spAutoFit/>
            </a:bodyPr>
            <a:lstStyle/>
            <a:p>
              <a:pPr algn="ctr" defTabSz="914400"/>
              <a:r>
                <a:rPr kumimoji="1" lang="en-US" altLang="zh-CN" sz="1600" b="1">
                  <a:solidFill>
                    <a:schemeClr val="tx1"/>
                  </a:solidFill>
                  <a:latin typeface="Arial" panose="020B0604020202020204" pitchFamily="34" charset="0"/>
                  <a:ea typeface="黑体" panose="02010609060101010101" pitchFamily="49" charset="-122"/>
                </a:rPr>
                <a:t>Zombie</a:t>
              </a:r>
            </a:p>
            <a:p>
              <a:pPr algn="ctr" defTabSz="914400"/>
              <a:r>
                <a:rPr kumimoji="1" lang="en-US" altLang="zh-CN" sz="1600" b="1">
                  <a:solidFill>
                    <a:schemeClr val="tx1"/>
                  </a:solidFill>
                  <a:latin typeface="Arial" panose="020B0604020202020204" pitchFamily="34" charset="0"/>
                  <a:ea typeface="黑体" panose="02010609060101010101" pitchFamily="49" charset="-122"/>
                </a:rPr>
                <a:t>(</a:t>
              </a:r>
              <a:r>
                <a:rPr kumimoji="1" lang="zh-CN" altLang="en-US" sz="1600" b="1">
                  <a:solidFill>
                    <a:schemeClr val="tx1"/>
                  </a:solidFill>
                  <a:latin typeface="Arial" panose="020B0604020202020204" pitchFamily="34" charset="0"/>
                  <a:ea typeface="黑体" panose="02010609060101010101" pitchFamily="49" charset="-122"/>
                </a:rPr>
                <a:t>僵尸</a:t>
              </a:r>
              <a:r>
                <a:rPr kumimoji="1" lang="en-US" altLang="zh-CN" sz="1600" b="1">
                  <a:solidFill>
                    <a:schemeClr val="tx1"/>
                  </a:solidFill>
                  <a:latin typeface="Arial" panose="020B0604020202020204" pitchFamily="34" charset="0"/>
                  <a:ea typeface="黑体" panose="02010609060101010101" pitchFamily="49" charset="-122"/>
                </a:rPr>
                <a:t>)</a:t>
              </a:r>
              <a:endParaRPr kumimoji="1" lang="en-GB" altLang="zh-CN" sz="1600" b="1">
                <a:solidFill>
                  <a:schemeClr val="tx1"/>
                </a:solidFill>
                <a:latin typeface="Arial" panose="020B0604020202020204" pitchFamily="34" charset="0"/>
                <a:ea typeface="黑体" panose="02010609060101010101" pitchFamily="49" charset="-122"/>
              </a:endParaRPr>
            </a:p>
          </p:txBody>
        </p:sp>
      </p:grpSp>
      <p:grpSp>
        <p:nvGrpSpPr>
          <p:cNvPr id="6" name="Group 39"/>
          <p:cNvGrpSpPr/>
          <p:nvPr/>
        </p:nvGrpSpPr>
        <p:grpSpPr bwMode="auto">
          <a:xfrm>
            <a:off x="1549400" y="4081463"/>
            <a:ext cx="892175" cy="1260475"/>
            <a:chOff x="1008" y="2370"/>
            <a:chExt cx="562" cy="794"/>
          </a:xfrm>
        </p:grpSpPr>
        <p:graphicFrame>
          <p:nvGraphicFramePr>
            <p:cNvPr id="82985" name="Object 40"/>
            <p:cNvGraphicFramePr>
              <a:graphicFrameLocks noChangeAspect="1"/>
            </p:cNvGraphicFramePr>
            <p:nvPr/>
          </p:nvGraphicFramePr>
          <p:xfrm>
            <a:off x="1066" y="2370"/>
            <a:ext cx="418" cy="601"/>
          </p:xfrm>
          <a:graphic>
            <a:graphicData uri="http://schemas.openxmlformats.org/presentationml/2006/ole">
              <mc:AlternateContent xmlns:mc="http://schemas.openxmlformats.org/markup-compatibility/2006">
                <mc:Choice xmlns:v="urn:schemas-microsoft-com:vml" Requires="v">
                  <p:oleObj spid="_x0000_s1053" name="VISIO" r:id="rId8" imgW="664210" imgH="838200" progId="">
                    <p:embed/>
                  </p:oleObj>
                </mc:Choice>
                <mc:Fallback>
                  <p:oleObj name="VISIO" r:id="rId8" imgW="664210" imgH="838200" progId="">
                    <p:embed/>
                    <p:pic>
                      <p:nvPicPr>
                        <p:cNvPr id="0" name="Object 40"/>
                        <p:cNvPicPr>
                          <a:picLocks noChangeAspect="1"/>
                        </p:cNvPicPr>
                        <p:nvPr/>
                      </p:nvPicPr>
                      <p:blipFill>
                        <a:blip r:embed="rId9"/>
                        <a:stretch>
                          <a:fillRect/>
                        </a:stretch>
                      </p:blipFill>
                      <p:spPr>
                        <a:xfrm>
                          <a:off x="1066" y="2370"/>
                          <a:ext cx="418" cy="601"/>
                        </a:xfrm>
                        <a:prstGeom prst="rect">
                          <a:avLst/>
                        </a:prstGeom>
                        <a:noFill/>
                        <a:ln w="9525">
                          <a:noFill/>
                        </a:ln>
                      </p:spPr>
                    </p:pic>
                  </p:oleObj>
                </mc:Fallback>
              </mc:AlternateContent>
            </a:graphicData>
          </a:graphic>
        </p:graphicFrame>
        <p:sp>
          <p:nvSpPr>
            <p:cNvPr id="82986" name="Text Box 41"/>
            <p:cNvSpPr txBox="1">
              <a:spLocks noChangeArrowheads="1"/>
            </p:cNvSpPr>
            <p:nvPr/>
          </p:nvSpPr>
          <p:spPr bwMode="auto">
            <a:xfrm>
              <a:off x="1008" y="2810"/>
              <a:ext cx="562" cy="354"/>
            </a:xfrm>
            <a:prstGeom prst="rect">
              <a:avLst/>
            </a:prstGeom>
            <a:noFill/>
            <a:ln w="9525">
              <a:noFill/>
              <a:miter lim="800000"/>
            </a:ln>
          </p:spPr>
          <p:txBody>
            <a:bodyPr wrap="none" lIns="73010" tIns="36505" rIns="73010" bIns="36505">
              <a:spAutoFit/>
            </a:bodyPr>
            <a:lstStyle/>
            <a:p>
              <a:pPr algn="ctr" defTabSz="914400"/>
              <a:r>
                <a:rPr kumimoji="1" lang="en-US" altLang="zh-CN" sz="1600" b="1">
                  <a:solidFill>
                    <a:schemeClr val="tx1"/>
                  </a:solidFill>
                  <a:latin typeface="Arial" panose="020B0604020202020204" pitchFamily="34" charset="0"/>
                  <a:ea typeface="黑体" panose="02010609060101010101" pitchFamily="49" charset="-122"/>
                </a:rPr>
                <a:t>Master</a:t>
              </a:r>
            </a:p>
            <a:p>
              <a:pPr algn="ctr" defTabSz="914400"/>
              <a:r>
                <a:rPr kumimoji="1" lang="en-US" altLang="zh-CN" sz="1600" b="1">
                  <a:solidFill>
                    <a:schemeClr val="tx1"/>
                  </a:solidFill>
                  <a:latin typeface="Arial" panose="020B0604020202020204" pitchFamily="34" charset="0"/>
                  <a:ea typeface="黑体" panose="02010609060101010101" pitchFamily="49" charset="-122"/>
                </a:rPr>
                <a:t>(</a:t>
              </a:r>
              <a:r>
                <a:rPr kumimoji="1" lang="zh-CN" altLang="en-US" sz="1600" b="1">
                  <a:solidFill>
                    <a:schemeClr val="tx1"/>
                  </a:solidFill>
                  <a:latin typeface="Arial" panose="020B0604020202020204" pitchFamily="34" charset="0"/>
                  <a:ea typeface="黑体" panose="02010609060101010101" pitchFamily="49" charset="-122"/>
                </a:rPr>
                <a:t>主攻手</a:t>
              </a:r>
              <a:r>
                <a:rPr kumimoji="1" lang="en-US" altLang="zh-CN" sz="1600" b="1">
                  <a:solidFill>
                    <a:schemeClr val="tx1"/>
                  </a:solidFill>
                  <a:latin typeface="Arial" panose="020B0604020202020204" pitchFamily="34" charset="0"/>
                  <a:ea typeface="黑体" panose="02010609060101010101" pitchFamily="49" charset="-122"/>
                </a:rPr>
                <a:t>)</a:t>
              </a:r>
              <a:endParaRPr kumimoji="1" lang="en-GB" altLang="zh-CN" sz="1600" b="1">
                <a:solidFill>
                  <a:schemeClr val="tx1"/>
                </a:solidFill>
                <a:latin typeface="Arial" panose="020B0604020202020204" pitchFamily="34" charset="0"/>
                <a:ea typeface="黑体" panose="02010609060101010101" pitchFamily="49" charset="-122"/>
              </a:endParaRPr>
            </a:p>
          </p:txBody>
        </p:sp>
      </p:grpSp>
      <p:sp>
        <p:nvSpPr>
          <p:cNvPr id="852010" name="AutoShape 42"/>
          <p:cNvSpPr>
            <a:spLocks noChangeArrowheads="1"/>
          </p:cNvSpPr>
          <p:nvPr/>
        </p:nvSpPr>
        <p:spPr bwMode="auto">
          <a:xfrm>
            <a:off x="471488" y="5686425"/>
            <a:ext cx="2592387" cy="576263"/>
          </a:xfrm>
          <a:prstGeom prst="wedgeRectCallout">
            <a:avLst>
              <a:gd name="adj1" fmla="val 37384"/>
              <a:gd name="adj2" fmla="val -133472"/>
            </a:avLst>
          </a:prstGeom>
          <a:solidFill>
            <a:schemeClr val="accent1"/>
          </a:solidFill>
          <a:ln w="12700" algn="ctr">
            <a:solidFill>
              <a:schemeClr val="tx1"/>
            </a:solidFill>
            <a:miter lim="800000"/>
          </a:ln>
        </p:spPr>
        <p:txBody>
          <a:bodyPr lIns="91422" tIns="0" rIns="91422" bIns="45711"/>
          <a:lstStyle/>
          <a:p>
            <a:pPr algn="l" defTabSz="914400"/>
            <a:r>
              <a:rPr kumimoji="1" lang="zh-CN" altLang="en-US" sz="1200">
                <a:solidFill>
                  <a:schemeClr val="tx1"/>
                </a:solidFill>
                <a:latin typeface="宋体" panose="02010600030101010101" pitchFamily="2" charset="-122"/>
                <a:ea typeface="宋体" panose="02010600030101010101" pitchFamily="2" charset="-122"/>
              </a:rPr>
              <a:t>发现漏洞</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a:t>
            </a:r>
            <a:r>
              <a:rPr kumimoji="1" lang="zh-CN" altLang="en-US" sz="1200">
                <a:solidFill>
                  <a:schemeClr val="tx1"/>
                </a:solidFill>
                <a:latin typeface="宋体" panose="02010600030101010101" pitchFamily="2" charset="-122"/>
                <a:ea typeface="宋体" panose="02010600030101010101" pitchFamily="2" charset="-122"/>
              </a:rPr>
              <a:t>取得用户权</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取得</a:t>
            </a:r>
            <a:r>
              <a:rPr kumimoji="1" lang="zh-CN" altLang="en-US" sz="1200">
                <a:solidFill>
                  <a:schemeClr val="tx1"/>
                </a:solidFill>
                <a:latin typeface="宋体" panose="02010600030101010101" pitchFamily="2" charset="-122"/>
                <a:ea typeface="宋体" panose="02010600030101010101" pitchFamily="2" charset="-122"/>
              </a:rPr>
              <a:t>控制权</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植入</a:t>
            </a:r>
            <a:r>
              <a:rPr kumimoji="1" lang="zh-CN" altLang="en-US" sz="1200">
                <a:solidFill>
                  <a:schemeClr val="tx1"/>
                </a:solidFill>
                <a:latin typeface="宋体" panose="02010600030101010101" pitchFamily="2" charset="-122"/>
                <a:ea typeface="宋体" panose="02010600030101010101" pitchFamily="2" charset="-122"/>
              </a:rPr>
              <a:t>木马</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a:t>
            </a:r>
            <a:r>
              <a:rPr kumimoji="1" lang="zh-CN" altLang="en-US" sz="1200">
                <a:solidFill>
                  <a:schemeClr val="tx1"/>
                </a:solidFill>
                <a:latin typeface="宋体" panose="02010600030101010101" pitchFamily="2" charset="-122"/>
                <a:ea typeface="宋体" panose="02010600030101010101" pitchFamily="2" charset="-122"/>
              </a:rPr>
              <a:t>清除痕迹</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a:t>
            </a:r>
            <a:r>
              <a:rPr kumimoji="1" lang="zh-CN" altLang="en-US" sz="1200">
                <a:solidFill>
                  <a:schemeClr val="tx1"/>
                </a:solidFill>
                <a:latin typeface="宋体" panose="02010600030101010101" pitchFamily="2" charset="-122"/>
                <a:ea typeface="宋体" panose="02010600030101010101" pitchFamily="2" charset="-122"/>
              </a:rPr>
              <a:t>留后门</a:t>
            </a:r>
            <a:r>
              <a:rPr kumimoji="1" lang="zh-CN" altLang="en-US" sz="1200">
                <a:solidFill>
                  <a:schemeClr val="tx1"/>
                </a:solidFill>
                <a:latin typeface="宋体" panose="02010600030101010101" pitchFamily="2" charset="-122"/>
                <a:ea typeface="宋体" panose="02010600030101010101" pitchFamily="2" charset="-122"/>
                <a:sym typeface="Wingdings" panose="05000000000000000000" pitchFamily="2" charset="2"/>
              </a:rPr>
              <a:t>做好攻击准备</a:t>
            </a:r>
            <a:endParaRPr kumimoji="1" lang="zh-CN" altLang="en-US" sz="1200">
              <a:solidFill>
                <a:schemeClr val="tx1"/>
              </a:solidFill>
              <a:latin typeface="宋体" panose="02010600030101010101" pitchFamily="2" charset="-122"/>
              <a:ea typeface="宋体" panose="02010600030101010101" pitchFamily="2" charset="-122"/>
            </a:endParaRPr>
          </a:p>
        </p:txBody>
      </p:sp>
      <p:grpSp>
        <p:nvGrpSpPr>
          <p:cNvPr id="7" name="Group 43"/>
          <p:cNvGrpSpPr/>
          <p:nvPr/>
        </p:nvGrpSpPr>
        <p:grpSpPr bwMode="auto">
          <a:xfrm>
            <a:off x="39687" y="2782888"/>
            <a:ext cx="1528763" cy="2274887"/>
            <a:chOff x="68" y="1861"/>
            <a:chExt cx="963" cy="1434"/>
          </a:xfrm>
        </p:grpSpPr>
        <p:grpSp>
          <p:nvGrpSpPr>
            <p:cNvPr id="8" name="Group 44"/>
            <p:cNvGrpSpPr/>
            <p:nvPr/>
          </p:nvGrpSpPr>
          <p:grpSpPr bwMode="auto">
            <a:xfrm>
              <a:off x="68" y="2270"/>
              <a:ext cx="963" cy="1025"/>
              <a:chOff x="22" y="2069"/>
              <a:chExt cx="963" cy="1025"/>
            </a:xfrm>
          </p:grpSpPr>
          <p:grpSp>
            <p:nvGrpSpPr>
              <p:cNvPr id="9" name="Group 45"/>
              <p:cNvGrpSpPr/>
              <p:nvPr/>
            </p:nvGrpSpPr>
            <p:grpSpPr bwMode="auto">
              <a:xfrm>
                <a:off x="158" y="2523"/>
                <a:ext cx="283" cy="378"/>
                <a:chOff x="460" y="2306"/>
                <a:chExt cx="706" cy="1062"/>
              </a:xfrm>
            </p:grpSpPr>
            <p:pic>
              <p:nvPicPr>
                <p:cNvPr id="82991" name="Picture 46"/>
                <p:cNvPicPr>
                  <a:picLocks noChangeArrowheads="1"/>
                </p:cNvPicPr>
                <p:nvPr/>
              </p:nvPicPr>
              <p:blipFill>
                <a:blip r:embed="rId10" cstate="print"/>
                <a:srcRect/>
                <a:stretch>
                  <a:fillRect/>
                </a:stretch>
              </p:blipFill>
              <p:spPr bwMode="auto">
                <a:xfrm>
                  <a:off x="460" y="2403"/>
                  <a:ext cx="706" cy="965"/>
                </a:xfrm>
                <a:prstGeom prst="rect">
                  <a:avLst/>
                </a:prstGeom>
                <a:noFill/>
                <a:ln w="9525">
                  <a:noFill/>
                  <a:miter lim="800000"/>
                  <a:headEnd/>
                  <a:tailEnd/>
                </a:ln>
              </p:spPr>
            </p:pic>
            <p:grpSp>
              <p:nvGrpSpPr>
                <p:cNvPr id="10" name="Group 47"/>
                <p:cNvGrpSpPr/>
                <p:nvPr/>
              </p:nvGrpSpPr>
              <p:grpSpPr bwMode="auto">
                <a:xfrm>
                  <a:off x="521" y="2306"/>
                  <a:ext cx="288" cy="207"/>
                  <a:chOff x="521" y="2306"/>
                  <a:chExt cx="288" cy="207"/>
                </a:xfrm>
              </p:grpSpPr>
              <p:sp>
                <p:nvSpPr>
                  <p:cNvPr id="82993" name="Oval 48"/>
                  <p:cNvSpPr>
                    <a:spLocks noChangeArrowheads="1"/>
                  </p:cNvSpPr>
                  <p:nvPr/>
                </p:nvSpPr>
                <p:spPr bwMode="auto">
                  <a:xfrm rot="-1020000">
                    <a:off x="521" y="2306"/>
                    <a:ext cx="211" cy="67"/>
                  </a:xfrm>
                  <a:prstGeom prst="ellipse">
                    <a:avLst/>
                  </a:prstGeom>
                  <a:solidFill>
                    <a:srgbClr val="202020"/>
                  </a:solidFill>
                  <a:ln w="12700">
                    <a:solidFill>
                      <a:srgbClr val="000000"/>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4" name="Freeform 49"/>
                  <p:cNvSpPr/>
                  <p:nvPr/>
                </p:nvSpPr>
                <p:spPr bwMode="auto">
                  <a:xfrm>
                    <a:off x="522" y="2340"/>
                    <a:ext cx="153" cy="173"/>
                  </a:xfrm>
                  <a:custGeom>
                    <a:avLst/>
                    <a:gdLst>
                      <a:gd name="T0" fmla="*/ 58 w 153"/>
                      <a:gd name="T1" fmla="*/ 172 h 173"/>
                      <a:gd name="T2" fmla="*/ 53 w 153"/>
                      <a:gd name="T3" fmla="*/ 150 h 173"/>
                      <a:gd name="T4" fmla="*/ 51 w 153"/>
                      <a:gd name="T5" fmla="*/ 140 h 173"/>
                      <a:gd name="T6" fmla="*/ 48 w 153"/>
                      <a:gd name="T7" fmla="*/ 127 h 173"/>
                      <a:gd name="T8" fmla="*/ 45 w 153"/>
                      <a:gd name="T9" fmla="*/ 115 h 173"/>
                      <a:gd name="T10" fmla="*/ 42 w 153"/>
                      <a:gd name="T11" fmla="*/ 103 h 173"/>
                      <a:gd name="T12" fmla="*/ 38 w 153"/>
                      <a:gd name="T13" fmla="*/ 95 h 173"/>
                      <a:gd name="T14" fmla="*/ 34 w 153"/>
                      <a:gd name="T15" fmla="*/ 84 h 173"/>
                      <a:gd name="T16" fmla="*/ 27 w 153"/>
                      <a:gd name="T17" fmla="*/ 71 h 173"/>
                      <a:gd name="T18" fmla="*/ 19 w 153"/>
                      <a:gd name="T19" fmla="*/ 58 h 173"/>
                      <a:gd name="T20" fmla="*/ 9 w 153"/>
                      <a:gd name="T21" fmla="*/ 44 h 173"/>
                      <a:gd name="T22" fmla="*/ 0 w 153"/>
                      <a:gd name="T23" fmla="*/ 30 h 173"/>
                      <a:gd name="T24" fmla="*/ 105 w 153"/>
                      <a:gd name="T25" fmla="*/ 0 h 173"/>
                      <a:gd name="T26" fmla="*/ 152 w 153"/>
                      <a:gd name="T27" fmla="*/ 144 h 173"/>
                      <a:gd name="T28" fmla="*/ 58 w 153"/>
                      <a:gd name="T29" fmla="*/ 172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3"/>
                      <a:gd name="T46" fmla="*/ 0 h 173"/>
                      <a:gd name="T47" fmla="*/ 153 w 153"/>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3" h="173">
                        <a:moveTo>
                          <a:pt x="58" y="172"/>
                        </a:moveTo>
                        <a:lnTo>
                          <a:pt x="53" y="150"/>
                        </a:lnTo>
                        <a:lnTo>
                          <a:pt x="51" y="140"/>
                        </a:lnTo>
                        <a:lnTo>
                          <a:pt x="48" y="127"/>
                        </a:lnTo>
                        <a:lnTo>
                          <a:pt x="45" y="115"/>
                        </a:lnTo>
                        <a:lnTo>
                          <a:pt x="42" y="103"/>
                        </a:lnTo>
                        <a:lnTo>
                          <a:pt x="38" y="95"/>
                        </a:lnTo>
                        <a:lnTo>
                          <a:pt x="34" y="84"/>
                        </a:lnTo>
                        <a:lnTo>
                          <a:pt x="27" y="71"/>
                        </a:lnTo>
                        <a:lnTo>
                          <a:pt x="19" y="58"/>
                        </a:lnTo>
                        <a:lnTo>
                          <a:pt x="9" y="44"/>
                        </a:lnTo>
                        <a:lnTo>
                          <a:pt x="0" y="30"/>
                        </a:lnTo>
                        <a:lnTo>
                          <a:pt x="105" y="0"/>
                        </a:lnTo>
                        <a:lnTo>
                          <a:pt x="152" y="144"/>
                        </a:lnTo>
                        <a:lnTo>
                          <a:pt x="58" y="172"/>
                        </a:lnTo>
                      </a:path>
                    </a:pathLst>
                  </a:custGeom>
                  <a:solidFill>
                    <a:srgbClr val="202020"/>
                  </a:solidFill>
                  <a:ln w="12700" cap="rnd">
                    <a:solidFill>
                      <a:srgbClr val="000000"/>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5" name="Freeform 50"/>
                  <p:cNvSpPr/>
                  <p:nvPr/>
                </p:nvSpPr>
                <p:spPr bwMode="auto">
                  <a:xfrm>
                    <a:off x="624" y="2310"/>
                    <a:ext cx="140" cy="177"/>
                  </a:xfrm>
                  <a:custGeom>
                    <a:avLst/>
                    <a:gdLst>
                      <a:gd name="T0" fmla="*/ 139 w 140"/>
                      <a:gd name="T1" fmla="*/ 148 h 177"/>
                      <a:gd name="T2" fmla="*/ 130 w 140"/>
                      <a:gd name="T3" fmla="*/ 129 h 177"/>
                      <a:gd name="T4" fmla="*/ 126 w 140"/>
                      <a:gd name="T5" fmla="*/ 117 h 177"/>
                      <a:gd name="T6" fmla="*/ 121 w 140"/>
                      <a:gd name="T7" fmla="*/ 105 h 177"/>
                      <a:gd name="T8" fmla="*/ 116 w 140"/>
                      <a:gd name="T9" fmla="*/ 95 h 177"/>
                      <a:gd name="T10" fmla="*/ 112 w 140"/>
                      <a:gd name="T11" fmla="*/ 83 h 177"/>
                      <a:gd name="T12" fmla="*/ 110 w 140"/>
                      <a:gd name="T13" fmla="*/ 74 h 177"/>
                      <a:gd name="T14" fmla="*/ 108 w 140"/>
                      <a:gd name="T15" fmla="*/ 62 h 177"/>
                      <a:gd name="T16" fmla="*/ 105 w 140"/>
                      <a:gd name="T17" fmla="*/ 47 h 177"/>
                      <a:gd name="T18" fmla="*/ 105 w 140"/>
                      <a:gd name="T19" fmla="*/ 33 h 177"/>
                      <a:gd name="T20" fmla="*/ 105 w 140"/>
                      <a:gd name="T21" fmla="*/ 18 h 177"/>
                      <a:gd name="T22" fmla="*/ 105 w 140"/>
                      <a:gd name="T23" fmla="*/ 0 h 177"/>
                      <a:gd name="T24" fmla="*/ 0 w 140"/>
                      <a:gd name="T25" fmla="*/ 31 h 177"/>
                      <a:gd name="T26" fmla="*/ 46 w 140"/>
                      <a:gd name="T27" fmla="*/ 176 h 177"/>
                      <a:gd name="T28" fmla="*/ 139 w 140"/>
                      <a:gd name="T29" fmla="*/ 148 h 1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77"/>
                      <a:gd name="T47" fmla="*/ 140 w 140"/>
                      <a:gd name="T48" fmla="*/ 177 h 1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77">
                        <a:moveTo>
                          <a:pt x="139" y="148"/>
                        </a:moveTo>
                        <a:lnTo>
                          <a:pt x="130" y="129"/>
                        </a:lnTo>
                        <a:lnTo>
                          <a:pt x="126" y="117"/>
                        </a:lnTo>
                        <a:lnTo>
                          <a:pt x="121" y="105"/>
                        </a:lnTo>
                        <a:lnTo>
                          <a:pt x="116" y="95"/>
                        </a:lnTo>
                        <a:lnTo>
                          <a:pt x="112" y="83"/>
                        </a:lnTo>
                        <a:lnTo>
                          <a:pt x="110" y="74"/>
                        </a:lnTo>
                        <a:lnTo>
                          <a:pt x="108" y="62"/>
                        </a:lnTo>
                        <a:lnTo>
                          <a:pt x="105" y="47"/>
                        </a:lnTo>
                        <a:lnTo>
                          <a:pt x="105" y="33"/>
                        </a:lnTo>
                        <a:lnTo>
                          <a:pt x="105" y="18"/>
                        </a:lnTo>
                        <a:lnTo>
                          <a:pt x="105" y="0"/>
                        </a:lnTo>
                        <a:lnTo>
                          <a:pt x="0" y="31"/>
                        </a:lnTo>
                        <a:lnTo>
                          <a:pt x="46" y="176"/>
                        </a:lnTo>
                        <a:lnTo>
                          <a:pt x="139" y="148"/>
                        </a:lnTo>
                      </a:path>
                    </a:pathLst>
                  </a:custGeom>
                  <a:solidFill>
                    <a:srgbClr val="202020"/>
                  </a:solidFill>
                  <a:ln w="12700" cap="rnd">
                    <a:solidFill>
                      <a:srgbClr val="000000"/>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6" name="Freeform 51"/>
                  <p:cNvSpPr/>
                  <p:nvPr/>
                </p:nvSpPr>
                <p:spPr bwMode="auto">
                  <a:xfrm>
                    <a:off x="521" y="2307"/>
                    <a:ext cx="221" cy="99"/>
                  </a:xfrm>
                  <a:custGeom>
                    <a:avLst/>
                    <a:gdLst>
                      <a:gd name="T0" fmla="*/ 13 w 221"/>
                      <a:gd name="T1" fmla="*/ 98 h 99"/>
                      <a:gd name="T2" fmla="*/ 0 w 221"/>
                      <a:gd name="T3" fmla="*/ 60 h 99"/>
                      <a:gd name="T4" fmla="*/ 207 w 221"/>
                      <a:gd name="T5" fmla="*/ 0 h 99"/>
                      <a:gd name="T6" fmla="*/ 220 w 221"/>
                      <a:gd name="T7" fmla="*/ 37 h 99"/>
                      <a:gd name="T8" fmla="*/ 13 w 221"/>
                      <a:gd name="T9" fmla="*/ 98 h 99"/>
                      <a:gd name="T10" fmla="*/ 0 60000 65536"/>
                      <a:gd name="T11" fmla="*/ 0 60000 65536"/>
                      <a:gd name="T12" fmla="*/ 0 60000 65536"/>
                      <a:gd name="T13" fmla="*/ 0 60000 65536"/>
                      <a:gd name="T14" fmla="*/ 0 60000 65536"/>
                      <a:gd name="T15" fmla="*/ 0 w 221"/>
                      <a:gd name="T16" fmla="*/ 0 h 99"/>
                      <a:gd name="T17" fmla="*/ 221 w 221"/>
                      <a:gd name="T18" fmla="*/ 99 h 99"/>
                    </a:gdLst>
                    <a:ahLst/>
                    <a:cxnLst>
                      <a:cxn ang="T10">
                        <a:pos x="T0" y="T1"/>
                      </a:cxn>
                      <a:cxn ang="T11">
                        <a:pos x="T2" y="T3"/>
                      </a:cxn>
                      <a:cxn ang="T12">
                        <a:pos x="T4" y="T5"/>
                      </a:cxn>
                      <a:cxn ang="T13">
                        <a:pos x="T6" y="T7"/>
                      </a:cxn>
                      <a:cxn ang="T14">
                        <a:pos x="T8" y="T9"/>
                      </a:cxn>
                    </a:cxnLst>
                    <a:rect l="T15" t="T16" r="T17" b="T18"/>
                    <a:pathLst>
                      <a:path w="221" h="99">
                        <a:moveTo>
                          <a:pt x="13" y="98"/>
                        </a:moveTo>
                        <a:lnTo>
                          <a:pt x="0" y="60"/>
                        </a:lnTo>
                        <a:lnTo>
                          <a:pt x="207" y="0"/>
                        </a:lnTo>
                        <a:lnTo>
                          <a:pt x="220" y="37"/>
                        </a:lnTo>
                        <a:lnTo>
                          <a:pt x="13" y="98"/>
                        </a:lnTo>
                      </a:path>
                    </a:pathLst>
                  </a:custGeom>
                  <a:solidFill>
                    <a:srgbClr val="202020"/>
                  </a:solidFill>
                  <a:ln w="9525" cap="rnd">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7" name="Rectangle 52"/>
                  <p:cNvSpPr>
                    <a:spLocks noChangeArrowheads="1"/>
                  </p:cNvSpPr>
                  <p:nvPr/>
                </p:nvSpPr>
                <p:spPr bwMode="auto">
                  <a:xfrm rot="-1020000">
                    <a:off x="638" y="2331"/>
                    <a:ext cx="32" cy="163"/>
                  </a:xfrm>
                  <a:prstGeom prst="rect">
                    <a:avLst/>
                  </a:prstGeom>
                  <a:solidFill>
                    <a:srgbClr val="202020"/>
                  </a:solidFill>
                  <a:ln w="9525">
                    <a:noFill/>
                    <a:miter lim="800000"/>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8" name="Freeform 53"/>
                  <p:cNvSpPr/>
                  <p:nvPr/>
                </p:nvSpPr>
                <p:spPr bwMode="auto">
                  <a:xfrm>
                    <a:off x="529" y="2340"/>
                    <a:ext cx="86" cy="167"/>
                  </a:xfrm>
                  <a:custGeom>
                    <a:avLst/>
                    <a:gdLst>
                      <a:gd name="T0" fmla="*/ 60 w 86"/>
                      <a:gd name="T1" fmla="*/ 166 h 167"/>
                      <a:gd name="T2" fmla="*/ 57 w 86"/>
                      <a:gd name="T3" fmla="*/ 140 h 167"/>
                      <a:gd name="T4" fmla="*/ 54 w 86"/>
                      <a:gd name="T5" fmla="*/ 128 h 167"/>
                      <a:gd name="T6" fmla="*/ 52 w 86"/>
                      <a:gd name="T7" fmla="*/ 115 h 167"/>
                      <a:gd name="T8" fmla="*/ 47 w 86"/>
                      <a:gd name="T9" fmla="*/ 103 h 167"/>
                      <a:gd name="T10" fmla="*/ 45 w 86"/>
                      <a:gd name="T11" fmla="*/ 90 h 167"/>
                      <a:gd name="T12" fmla="*/ 41 w 86"/>
                      <a:gd name="T13" fmla="*/ 81 h 167"/>
                      <a:gd name="T14" fmla="*/ 35 w 86"/>
                      <a:gd name="T15" fmla="*/ 70 h 167"/>
                      <a:gd name="T16" fmla="*/ 28 w 86"/>
                      <a:gd name="T17" fmla="*/ 55 h 167"/>
                      <a:gd name="T18" fmla="*/ 20 w 86"/>
                      <a:gd name="T19" fmla="*/ 42 h 167"/>
                      <a:gd name="T20" fmla="*/ 10 w 86"/>
                      <a:gd name="T21" fmla="*/ 29 h 167"/>
                      <a:gd name="T22" fmla="*/ 0 w 86"/>
                      <a:gd name="T23" fmla="*/ 13 h 167"/>
                      <a:gd name="T24" fmla="*/ 4 w 86"/>
                      <a:gd name="T25" fmla="*/ 9 h 167"/>
                      <a:gd name="T26" fmla="*/ 8 w 86"/>
                      <a:gd name="T27" fmla="*/ 5 h 167"/>
                      <a:gd name="T28" fmla="*/ 15 w 86"/>
                      <a:gd name="T29" fmla="*/ 0 h 167"/>
                      <a:gd name="T30" fmla="*/ 24 w 86"/>
                      <a:gd name="T31" fmla="*/ 22 h 167"/>
                      <a:gd name="T32" fmla="*/ 37 w 86"/>
                      <a:gd name="T33" fmla="*/ 51 h 167"/>
                      <a:gd name="T34" fmla="*/ 43 w 86"/>
                      <a:gd name="T35" fmla="*/ 67 h 167"/>
                      <a:gd name="T36" fmla="*/ 47 w 86"/>
                      <a:gd name="T37" fmla="*/ 79 h 167"/>
                      <a:gd name="T38" fmla="*/ 56 w 86"/>
                      <a:gd name="T39" fmla="*/ 99 h 167"/>
                      <a:gd name="T40" fmla="*/ 68 w 86"/>
                      <a:gd name="T41" fmla="*/ 124 h 167"/>
                      <a:gd name="T42" fmla="*/ 85 w 86"/>
                      <a:gd name="T43" fmla="*/ 156 h 167"/>
                      <a:gd name="T44" fmla="*/ 60 w 86"/>
                      <a:gd name="T45" fmla="*/ 166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
                      <a:gd name="T70" fmla="*/ 0 h 167"/>
                      <a:gd name="T71" fmla="*/ 86 w 86"/>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 h="167">
                        <a:moveTo>
                          <a:pt x="60" y="166"/>
                        </a:moveTo>
                        <a:lnTo>
                          <a:pt x="57" y="140"/>
                        </a:lnTo>
                        <a:lnTo>
                          <a:pt x="54" y="128"/>
                        </a:lnTo>
                        <a:lnTo>
                          <a:pt x="52" y="115"/>
                        </a:lnTo>
                        <a:lnTo>
                          <a:pt x="47" y="103"/>
                        </a:lnTo>
                        <a:lnTo>
                          <a:pt x="45" y="90"/>
                        </a:lnTo>
                        <a:lnTo>
                          <a:pt x="41" y="81"/>
                        </a:lnTo>
                        <a:lnTo>
                          <a:pt x="35" y="70"/>
                        </a:lnTo>
                        <a:lnTo>
                          <a:pt x="28" y="55"/>
                        </a:lnTo>
                        <a:lnTo>
                          <a:pt x="20" y="42"/>
                        </a:lnTo>
                        <a:lnTo>
                          <a:pt x="10" y="29"/>
                        </a:lnTo>
                        <a:lnTo>
                          <a:pt x="0" y="13"/>
                        </a:lnTo>
                        <a:lnTo>
                          <a:pt x="4" y="9"/>
                        </a:lnTo>
                        <a:lnTo>
                          <a:pt x="8" y="5"/>
                        </a:lnTo>
                        <a:lnTo>
                          <a:pt x="15" y="0"/>
                        </a:lnTo>
                        <a:lnTo>
                          <a:pt x="24" y="22"/>
                        </a:lnTo>
                        <a:lnTo>
                          <a:pt x="37" y="51"/>
                        </a:lnTo>
                        <a:lnTo>
                          <a:pt x="43" y="67"/>
                        </a:lnTo>
                        <a:lnTo>
                          <a:pt x="47" y="79"/>
                        </a:lnTo>
                        <a:lnTo>
                          <a:pt x="56" y="99"/>
                        </a:lnTo>
                        <a:lnTo>
                          <a:pt x="68" y="124"/>
                        </a:lnTo>
                        <a:lnTo>
                          <a:pt x="85" y="156"/>
                        </a:lnTo>
                        <a:lnTo>
                          <a:pt x="60" y="166"/>
                        </a:lnTo>
                      </a:path>
                    </a:pathLst>
                  </a:custGeom>
                  <a:solidFill>
                    <a:srgbClr val="606060"/>
                  </a:solidFill>
                  <a:ln w="9525" cap="rnd">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2999" name="Oval 54"/>
                  <p:cNvSpPr>
                    <a:spLocks noChangeArrowheads="1"/>
                  </p:cNvSpPr>
                  <p:nvPr/>
                </p:nvSpPr>
                <p:spPr bwMode="auto">
                  <a:xfrm rot="-1020000">
                    <a:off x="532" y="2457"/>
                    <a:ext cx="277" cy="46"/>
                  </a:xfrm>
                  <a:prstGeom prst="ellipse">
                    <a:avLst/>
                  </a:prstGeom>
                  <a:solidFill>
                    <a:srgbClr val="606060"/>
                  </a:solidFill>
                  <a:ln w="12700">
                    <a:solidFill>
                      <a:srgbClr val="000000"/>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00" name="Oval 55"/>
                  <p:cNvSpPr>
                    <a:spLocks noChangeArrowheads="1"/>
                  </p:cNvSpPr>
                  <p:nvPr/>
                </p:nvSpPr>
                <p:spPr bwMode="auto">
                  <a:xfrm rot="-1020000">
                    <a:off x="580" y="2471"/>
                    <a:ext cx="188" cy="31"/>
                  </a:xfrm>
                  <a:prstGeom prst="ellipse">
                    <a:avLst/>
                  </a:prstGeom>
                  <a:solidFill>
                    <a:srgbClr val="000000"/>
                  </a:solidFill>
                  <a:ln w="12700">
                    <a:solidFill>
                      <a:srgbClr val="000000"/>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grpSp>
          <p:sp>
            <p:nvSpPr>
              <p:cNvPr id="83001" name="Oval 56"/>
              <p:cNvSpPr>
                <a:spLocks noChangeArrowheads="1"/>
              </p:cNvSpPr>
              <p:nvPr/>
            </p:nvSpPr>
            <p:spPr bwMode="auto">
              <a:xfrm>
                <a:off x="22" y="2069"/>
                <a:ext cx="963" cy="1025"/>
              </a:xfrm>
              <a:prstGeom prst="ellipse">
                <a:avLst/>
              </a:prstGeom>
              <a:noFill/>
              <a:ln w="25400">
                <a:solidFill>
                  <a:schemeClr val="folHlink"/>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nvGrpSpPr>
              <p:cNvPr id="11" name="Group 57"/>
              <p:cNvGrpSpPr>
                <a:grpSpLocks noChangeAspect="1"/>
              </p:cNvGrpSpPr>
              <p:nvPr/>
            </p:nvGrpSpPr>
            <p:grpSpPr bwMode="auto">
              <a:xfrm>
                <a:off x="467" y="2549"/>
                <a:ext cx="463" cy="337"/>
                <a:chOff x="2735" y="553"/>
                <a:chExt cx="568" cy="413"/>
              </a:xfrm>
            </p:grpSpPr>
            <p:grpSp>
              <p:nvGrpSpPr>
                <p:cNvPr id="12" name="Group 58"/>
                <p:cNvGrpSpPr>
                  <a:grpSpLocks noChangeAspect="1"/>
                </p:cNvGrpSpPr>
                <p:nvPr/>
              </p:nvGrpSpPr>
              <p:grpSpPr bwMode="auto">
                <a:xfrm>
                  <a:off x="2877" y="574"/>
                  <a:ext cx="245" cy="392"/>
                  <a:chOff x="2877" y="574"/>
                  <a:chExt cx="245" cy="392"/>
                </a:xfrm>
              </p:grpSpPr>
              <p:sp>
                <p:nvSpPr>
                  <p:cNvPr id="83004" name="Freeform 59"/>
                  <p:cNvSpPr>
                    <a:spLocks noChangeAspect="1"/>
                  </p:cNvSpPr>
                  <p:nvPr/>
                </p:nvSpPr>
                <p:spPr bwMode="auto">
                  <a:xfrm>
                    <a:off x="2877" y="574"/>
                    <a:ext cx="245" cy="385"/>
                  </a:xfrm>
                  <a:custGeom>
                    <a:avLst/>
                    <a:gdLst>
                      <a:gd name="T0" fmla="*/ 33 w 245"/>
                      <a:gd name="T1" fmla="*/ 25 h 385"/>
                      <a:gd name="T2" fmla="*/ 49 w 245"/>
                      <a:gd name="T3" fmla="*/ 17 h 385"/>
                      <a:gd name="T4" fmla="*/ 73 w 245"/>
                      <a:gd name="T5" fmla="*/ 8 h 385"/>
                      <a:gd name="T6" fmla="*/ 106 w 245"/>
                      <a:gd name="T7" fmla="*/ 0 h 385"/>
                      <a:gd name="T8" fmla="*/ 130 w 245"/>
                      <a:gd name="T9" fmla="*/ 0 h 385"/>
                      <a:gd name="T10" fmla="*/ 155 w 245"/>
                      <a:gd name="T11" fmla="*/ 0 h 385"/>
                      <a:gd name="T12" fmla="*/ 179 w 245"/>
                      <a:gd name="T13" fmla="*/ 8 h 385"/>
                      <a:gd name="T14" fmla="*/ 203 w 245"/>
                      <a:gd name="T15" fmla="*/ 17 h 385"/>
                      <a:gd name="T16" fmla="*/ 211 w 245"/>
                      <a:gd name="T17" fmla="*/ 33 h 385"/>
                      <a:gd name="T18" fmla="*/ 220 w 245"/>
                      <a:gd name="T19" fmla="*/ 50 h 385"/>
                      <a:gd name="T20" fmla="*/ 228 w 245"/>
                      <a:gd name="T21" fmla="*/ 58 h 385"/>
                      <a:gd name="T22" fmla="*/ 228 w 245"/>
                      <a:gd name="T23" fmla="*/ 83 h 385"/>
                      <a:gd name="T24" fmla="*/ 228 w 245"/>
                      <a:gd name="T25" fmla="*/ 100 h 385"/>
                      <a:gd name="T26" fmla="*/ 228 w 245"/>
                      <a:gd name="T27" fmla="*/ 117 h 385"/>
                      <a:gd name="T28" fmla="*/ 228 w 245"/>
                      <a:gd name="T29" fmla="*/ 134 h 385"/>
                      <a:gd name="T30" fmla="*/ 228 w 245"/>
                      <a:gd name="T31" fmla="*/ 150 h 385"/>
                      <a:gd name="T32" fmla="*/ 236 w 245"/>
                      <a:gd name="T33" fmla="*/ 150 h 385"/>
                      <a:gd name="T34" fmla="*/ 244 w 245"/>
                      <a:gd name="T35" fmla="*/ 150 h 385"/>
                      <a:gd name="T36" fmla="*/ 244 w 245"/>
                      <a:gd name="T37" fmla="*/ 175 h 385"/>
                      <a:gd name="T38" fmla="*/ 236 w 245"/>
                      <a:gd name="T39" fmla="*/ 200 h 385"/>
                      <a:gd name="T40" fmla="*/ 236 w 245"/>
                      <a:gd name="T41" fmla="*/ 225 h 385"/>
                      <a:gd name="T42" fmla="*/ 236 w 245"/>
                      <a:gd name="T43" fmla="*/ 234 h 385"/>
                      <a:gd name="T44" fmla="*/ 228 w 245"/>
                      <a:gd name="T45" fmla="*/ 242 h 385"/>
                      <a:gd name="T46" fmla="*/ 220 w 245"/>
                      <a:gd name="T47" fmla="*/ 234 h 385"/>
                      <a:gd name="T48" fmla="*/ 220 w 245"/>
                      <a:gd name="T49" fmla="*/ 250 h 385"/>
                      <a:gd name="T50" fmla="*/ 211 w 245"/>
                      <a:gd name="T51" fmla="*/ 275 h 385"/>
                      <a:gd name="T52" fmla="*/ 211 w 245"/>
                      <a:gd name="T53" fmla="*/ 292 h 385"/>
                      <a:gd name="T54" fmla="*/ 203 w 245"/>
                      <a:gd name="T55" fmla="*/ 342 h 385"/>
                      <a:gd name="T56" fmla="*/ 138 w 245"/>
                      <a:gd name="T57" fmla="*/ 384 h 385"/>
                      <a:gd name="T58" fmla="*/ 49 w 245"/>
                      <a:gd name="T59" fmla="*/ 342 h 385"/>
                      <a:gd name="T60" fmla="*/ 49 w 245"/>
                      <a:gd name="T61" fmla="*/ 301 h 385"/>
                      <a:gd name="T62" fmla="*/ 41 w 245"/>
                      <a:gd name="T63" fmla="*/ 259 h 385"/>
                      <a:gd name="T64" fmla="*/ 33 w 245"/>
                      <a:gd name="T65" fmla="*/ 234 h 385"/>
                      <a:gd name="T66" fmla="*/ 33 w 245"/>
                      <a:gd name="T67" fmla="*/ 242 h 385"/>
                      <a:gd name="T68" fmla="*/ 16 w 245"/>
                      <a:gd name="T69" fmla="*/ 242 h 385"/>
                      <a:gd name="T70" fmla="*/ 8 w 245"/>
                      <a:gd name="T71" fmla="*/ 192 h 385"/>
                      <a:gd name="T72" fmla="*/ 0 w 245"/>
                      <a:gd name="T73" fmla="*/ 167 h 385"/>
                      <a:gd name="T74" fmla="*/ 0 w 245"/>
                      <a:gd name="T75" fmla="*/ 159 h 385"/>
                      <a:gd name="T76" fmla="*/ 8 w 245"/>
                      <a:gd name="T77" fmla="*/ 159 h 385"/>
                      <a:gd name="T78" fmla="*/ 8 w 245"/>
                      <a:gd name="T79" fmla="*/ 142 h 385"/>
                      <a:gd name="T80" fmla="*/ 8 w 245"/>
                      <a:gd name="T81" fmla="*/ 109 h 385"/>
                      <a:gd name="T82" fmla="*/ 8 w 245"/>
                      <a:gd name="T83" fmla="*/ 92 h 385"/>
                      <a:gd name="T84" fmla="*/ 16 w 245"/>
                      <a:gd name="T85" fmla="*/ 67 h 385"/>
                      <a:gd name="T86" fmla="*/ 24 w 245"/>
                      <a:gd name="T87" fmla="*/ 42 h 385"/>
                      <a:gd name="T88" fmla="*/ 33 w 245"/>
                      <a:gd name="T89" fmla="*/ 25 h 3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5"/>
                      <a:gd name="T136" fmla="*/ 0 h 385"/>
                      <a:gd name="T137" fmla="*/ 245 w 245"/>
                      <a:gd name="T138" fmla="*/ 385 h 3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5" h="385">
                        <a:moveTo>
                          <a:pt x="33" y="25"/>
                        </a:moveTo>
                        <a:lnTo>
                          <a:pt x="49" y="17"/>
                        </a:lnTo>
                        <a:lnTo>
                          <a:pt x="73" y="8"/>
                        </a:lnTo>
                        <a:lnTo>
                          <a:pt x="106" y="0"/>
                        </a:lnTo>
                        <a:lnTo>
                          <a:pt x="130" y="0"/>
                        </a:lnTo>
                        <a:lnTo>
                          <a:pt x="155" y="0"/>
                        </a:lnTo>
                        <a:lnTo>
                          <a:pt x="179" y="8"/>
                        </a:lnTo>
                        <a:lnTo>
                          <a:pt x="203" y="17"/>
                        </a:lnTo>
                        <a:lnTo>
                          <a:pt x="211" y="33"/>
                        </a:lnTo>
                        <a:lnTo>
                          <a:pt x="220" y="50"/>
                        </a:lnTo>
                        <a:lnTo>
                          <a:pt x="228" y="58"/>
                        </a:lnTo>
                        <a:lnTo>
                          <a:pt x="228" y="83"/>
                        </a:lnTo>
                        <a:lnTo>
                          <a:pt x="228" y="100"/>
                        </a:lnTo>
                        <a:lnTo>
                          <a:pt x="228" y="117"/>
                        </a:lnTo>
                        <a:lnTo>
                          <a:pt x="228" y="134"/>
                        </a:lnTo>
                        <a:lnTo>
                          <a:pt x="228" y="150"/>
                        </a:lnTo>
                        <a:lnTo>
                          <a:pt x="236" y="150"/>
                        </a:lnTo>
                        <a:lnTo>
                          <a:pt x="244" y="150"/>
                        </a:lnTo>
                        <a:lnTo>
                          <a:pt x="244" y="175"/>
                        </a:lnTo>
                        <a:lnTo>
                          <a:pt x="236" y="200"/>
                        </a:lnTo>
                        <a:lnTo>
                          <a:pt x="236" y="225"/>
                        </a:lnTo>
                        <a:lnTo>
                          <a:pt x="236" y="234"/>
                        </a:lnTo>
                        <a:lnTo>
                          <a:pt x="228" y="242"/>
                        </a:lnTo>
                        <a:lnTo>
                          <a:pt x="220" y="234"/>
                        </a:lnTo>
                        <a:lnTo>
                          <a:pt x="220" y="250"/>
                        </a:lnTo>
                        <a:lnTo>
                          <a:pt x="211" y="275"/>
                        </a:lnTo>
                        <a:lnTo>
                          <a:pt x="211" y="292"/>
                        </a:lnTo>
                        <a:lnTo>
                          <a:pt x="203" y="342"/>
                        </a:lnTo>
                        <a:lnTo>
                          <a:pt x="138" y="384"/>
                        </a:lnTo>
                        <a:lnTo>
                          <a:pt x="49" y="342"/>
                        </a:lnTo>
                        <a:lnTo>
                          <a:pt x="49" y="301"/>
                        </a:lnTo>
                        <a:lnTo>
                          <a:pt x="41" y="259"/>
                        </a:lnTo>
                        <a:lnTo>
                          <a:pt x="33" y="234"/>
                        </a:lnTo>
                        <a:lnTo>
                          <a:pt x="33" y="242"/>
                        </a:lnTo>
                        <a:lnTo>
                          <a:pt x="16" y="242"/>
                        </a:lnTo>
                        <a:lnTo>
                          <a:pt x="8" y="192"/>
                        </a:lnTo>
                        <a:lnTo>
                          <a:pt x="0" y="167"/>
                        </a:lnTo>
                        <a:lnTo>
                          <a:pt x="0" y="159"/>
                        </a:lnTo>
                        <a:lnTo>
                          <a:pt x="8" y="159"/>
                        </a:lnTo>
                        <a:lnTo>
                          <a:pt x="8" y="142"/>
                        </a:lnTo>
                        <a:lnTo>
                          <a:pt x="8" y="109"/>
                        </a:lnTo>
                        <a:lnTo>
                          <a:pt x="8" y="92"/>
                        </a:lnTo>
                        <a:lnTo>
                          <a:pt x="16" y="67"/>
                        </a:lnTo>
                        <a:lnTo>
                          <a:pt x="24" y="42"/>
                        </a:lnTo>
                        <a:lnTo>
                          <a:pt x="33" y="25"/>
                        </a:lnTo>
                      </a:path>
                    </a:pathLst>
                  </a:custGeom>
                  <a:solidFill>
                    <a:srgbClr val="FFBF7F"/>
                  </a:solidFill>
                  <a:ln w="12700" cap="rnd">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05" name="Freeform 60"/>
                  <p:cNvSpPr>
                    <a:spLocks noChangeAspect="1"/>
                  </p:cNvSpPr>
                  <p:nvPr/>
                </p:nvSpPr>
                <p:spPr bwMode="auto">
                  <a:xfrm>
                    <a:off x="2877" y="584"/>
                    <a:ext cx="148" cy="382"/>
                  </a:xfrm>
                  <a:custGeom>
                    <a:avLst/>
                    <a:gdLst>
                      <a:gd name="T0" fmla="*/ 93 w 148"/>
                      <a:gd name="T1" fmla="*/ 41 h 382"/>
                      <a:gd name="T2" fmla="*/ 77 w 148"/>
                      <a:gd name="T3" fmla="*/ 133 h 382"/>
                      <a:gd name="T4" fmla="*/ 70 w 148"/>
                      <a:gd name="T5" fmla="*/ 141 h 382"/>
                      <a:gd name="T6" fmla="*/ 93 w 148"/>
                      <a:gd name="T7" fmla="*/ 141 h 382"/>
                      <a:gd name="T8" fmla="*/ 116 w 148"/>
                      <a:gd name="T9" fmla="*/ 149 h 382"/>
                      <a:gd name="T10" fmla="*/ 124 w 148"/>
                      <a:gd name="T11" fmla="*/ 149 h 382"/>
                      <a:gd name="T12" fmla="*/ 124 w 148"/>
                      <a:gd name="T13" fmla="*/ 224 h 382"/>
                      <a:gd name="T14" fmla="*/ 147 w 148"/>
                      <a:gd name="T15" fmla="*/ 224 h 382"/>
                      <a:gd name="T16" fmla="*/ 124 w 148"/>
                      <a:gd name="T17" fmla="*/ 248 h 382"/>
                      <a:gd name="T18" fmla="*/ 108 w 148"/>
                      <a:gd name="T19" fmla="*/ 232 h 382"/>
                      <a:gd name="T20" fmla="*/ 101 w 148"/>
                      <a:gd name="T21" fmla="*/ 232 h 382"/>
                      <a:gd name="T22" fmla="*/ 108 w 148"/>
                      <a:gd name="T23" fmla="*/ 215 h 382"/>
                      <a:gd name="T24" fmla="*/ 108 w 148"/>
                      <a:gd name="T25" fmla="*/ 174 h 382"/>
                      <a:gd name="T26" fmla="*/ 62 w 148"/>
                      <a:gd name="T27" fmla="*/ 182 h 382"/>
                      <a:gd name="T28" fmla="*/ 54 w 148"/>
                      <a:gd name="T29" fmla="*/ 224 h 382"/>
                      <a:gd name="T30" fmla="*/ 62 w 148"/>
                      <a:gd name="T31" fmla="*/ 257 h 382"/>
                      <a:gd name="T32" fmla="*/ 93 w 148"/>
                      <a:gd name="T33" fmla="*/ 331 h 382"/>
                      <a:gd name="T34" fmla="*/ 147 w 148"/>
                      <a:gd name="T35" fmla="*/ 323 h 382"/>
                      <a:gd name="T36" fmla="*/ 124 w 148"/>
                      <a:gd name="T37" fmla="*/ 381 h 382"/>
                      <a:gd name="T38" fmla="*/ 46 w 148"/>
                      <a:gd name="T39" fmla="*/ 331 h 382"/>
                      <a:gd name="T40" fmla="*/ 39 w 148"/>
                      <a:gd name="T41" fmla="*/ 282 h 382"/>
                      <a:gd name="T42" fmla="*/ 31 w 148"/>
                      <a:gd name="T43" fmla="*/ 224 h 382"/>
                      <a:gd name="T44" fmla="*/ 23 w 148"/>
                      <a:gd name="T45" fmla="*/ 232 h 382"/>
                      <a:gd name="T46" fmla="*/ 15 w 148"/>
                      <a:gd name="T47" fmla="*/ 224 h 382"/>
                      <a:gd name="T48" fmla="*/ 0 w 148"/>
                      <a:gd name="T49" fmla="*/ 157 h 382"/>
                      <a:gd name="T50" fmla="*/ 0 w 148"/>
                      <a:gd name="T51" fmla="*/ 149 h 382"/>
                      <a:gd name="T52" fmla="*/ 8 w 148"/>
                      <a:gd name="T53" fmla="*/ 141 h 382"/>
                      <a:gd name="T54" fmla="*/ 8 w 148"/>
                      <a:gd name="T55" fmla="*/ 124 h 382"/>
                      <a:gd name="T56" fmla="*/ 8 w 148"/>
                      <a:gd name="T57" fmla="*/ 99 h 382"/>
                      <a:gd name="T58" fmla="*/ 8 w 148"/>
                      <a:gd name="T59" fmla="*/ 91 h 382"/>
                      <a:gd name="T60" fmla="*/ 15 w 148"/>
                      <a:gd name="T61" fmla="*/ 66 h 382"/>
                      <a:gd name="T62" fmla="*/ 15 w 148"/>
                      <a:gd name="T63" fmla="*/ 50 h 382"/>
                      <a:gd name="T64" fmla="*/ 23 w 148"/>
                      <a:gd name="T65" fmla="*/ 33 h 382"/>
                      <a:gd name="T66" fmla="*/ 31 w 148"/>
                      <a:gd name="T67" fmla="*/ 17 h 382"/>
                      <a:gd name="T68" fmla="*/ 46 w 148"/>
                      <a:gd name="T69" fmla="*/ 8 h 382"/>
                      <a:gd name="T70" fmla="*/ 70 w 148"/>
                      <a:gd name="T71" fmla="*/ 0 h 382"/>
                      <a:gd name="T72" fmla="*/ 62 w 148"/>
                      <a:gd name="T73" fmla="*/ 8 h 382"/>
                      <a:gd name="T74" fmla="*/ 62 w 148"/>
                      <a:gd name="T75" fmla="*/ 25 h 382"/>
                      <a:gd name="T76" fmla="*/ 70 w 148"/>
                      <a:gd name="T77" fmla="*/ 33 h 382"/>
                      <a:gd name="T78" fmla="*/ 70 w 148"/>
                      <a:gd name="T79" fmla="*/ 41 h 382"/>
                      <a:gd name="T80" fmla="*/ 85 w 148"/>
                      <a:gd name="T81" fmla="*/ 41 h 382"/>
                      <a:gd name="T82" fmla="*/ 93 w 148"/>
                      <a:gd name="T83" fmla="*/ 41 h 3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8"/>
                      <a:gd name="T127" fmla="*/ 0 h 382"/>
                      <a:gd name="T128" fmla="*/ 148 w 148"/>
                      <a:gd name="T129" fmla="*/ 382 h 3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8" h="382">
                        <a:moveTo>
                          <a:pt x="93" y="41"/>
                        </a:moveTo>
                        <a:lnTo>
                          <a:pt x="77" y="133"/>
                        </a:lnTo>
                        <a:lnTo>
                          <a:pt x="70" y="141"/>
                        </a:lnTo>
                        <a:lnTo>
                          <a:pt x="93" y="141"/>
                        </a:lnTo>
                        <a:lnTo>
                          <a:pt x="116" y="149"/>
                        </a:lnTo>
                        <a:lnTo>
                          <a:pt x="124" y="149"/>
                        </a:lnTo>
                        <a:lnTo>
                          <a:pt x="124" y="224"/>
                        </a:lnTo>
                        <a:lnTo>
                          <a:pt x="147" y="224"/>
                        </a:lnTo>
                        <a:lnTo>
                          <a:pt x="124" y="248"/>
                        </a:lnTo>
                        <a:lnTo>
                          <a:pt x="108" y="232"/>
                        </a:lnTo>
                        <a:lnTo>
                          <a:pt x="101" y="232"/>
                        </a:lnTo>
                        <a:lnTo>
                          <a:pt x="108" y="215"/>
                        </a:lnTo>
                        <a:lnTo>
                          <a:pt x="108" y="174"/>
                        </a:lnTo>
                        <a:lnTo>
                          <a:pt x="62" y="182"/>
                        </a:lnTo>
                        <a:lnTo>
                          <a:pt x="54" y="224"/>
                        </a:lnTo>
                        <a:lnTo>
                          <a:pt x="62" y="257"/>
                        </a:lnTo>
                        <a:lnTo>
                          <a:pt x="93" y="331"/>
                        </a:lnTo>
                        <a:lnTo>
                          <a:pt x="147" y="323"/>
                        </a:lnTo>
                        <a:lnTo>
                          <a:pt x="124" y="381"/>
                        </a:lnTo>
                        <a:lnTo>
                          <a:pt x="46" y="331"/>
                        </a:lnTo>
                        <a:lnTo>
                          <a:pt x="39" y="282"/>
                        </a:lnTo>
                        <a:lnTo>
                          <a:pt x="31" y="224"/>
                        </a:lnTo>
                        <a:lnTo>
                          <a:pt x="23" y="232"/>
                        </a:lnTo>
                        <a:lnTo>
                          <a:pt x="15" y="224"/>
                        </a:lnTo>
                        <a:lnTo>
                          <a:pt x="0" y="157"/>
                        </a:lnTo>
                        <a:lnTo>
                          <a:pt x="0" y="149"/>
                        </a:lnTo>
                        <a:lnTo>
                          <a:pt x="8" y="141"/>
                        </a:lnTo>
                        <a:lnTo>
                          <a:pt x="8" y="124"/>
                        </a:lnTo>
                        <a:lnTo>
                          <a:pt x="8" y="99"/>
                        </a:lnTo>
                        <a:lnTo>
                          <a:pt x="8" y="91"/>
                        </a:lnTo>
                        <a:lnTo>
                          <a:pt x="15" y="66"/>
                        </a:lnTo>
                        <a:lnTo>
                          <a:pt x="15" y="50"/>
                        </a:lnTo>
                        <a:lnTo>
                          <a:pt x="23" y="33"/>
                        </a:lnTo>
                        <a:lnTo>
                          <a:pt x="31" y="17"/>
                        </a:lnTo>
                        <a:lnTo>
                          <a:pt x="46" y="8"/>
                        </a:lnTo>
                        <a:lnTo>
                          <a:pt x="70" y="0"/>
                        </a:lnTo>
                        <a:lnTo>
                          <a:pt x="62" y="8"/>
                        </a:lnTo>
                        <a:lnTo>
                          <a:pt x="62" y="25"/>
                        </a:lnTo>
                        <a:lnTo>
                          <a:pt x="70" y="33"/>
                        </a:lnTo>
                        <a:lnTo>
                          <a:pt x="70" y="41"/>
                        </a:lnTo>
                        <a:lnTo>
                          <a:pt x="85" y="41"/>
                        </a:lnTo>
                        <a:lnTo>
                          <a:pt x="93" y="41"/>
                        </a:lnTo>
                      </a:path>
                    </a:pathLst>
                  </a:custGeom>
                  <a:solidFill>
                    <a:srgbClr val="FF9F1F"/>
                  </a:solidFill>
                  <a:ln w="12700" cap="rnd">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sp>
              <p:nvSpPr>
                <p:cNvPr id="83006" name="Freeform 61"/>
                <p:cNvSpPr>
                  <a:spLocks noChangeAspect="1"/>
                </p:cNvSpPr>
                <p:nvPr/>
              </p:nvSpPr>
              <p:spPr bwMode="auto">
                <a:xfrm>
                  <a:off x="2870" y="553"/>
                  <a:ext cx="261" cy="229"/>
                </a:xfrm>
                <a:custGeom>
                  <a:avLst/>
                  <a:gdLst>
                    <a:gd name="T0" fmla="*/ 24 w 261"/>
                    <a:gd name="T1" fmla="*/ 228 h 229"/>
                    <a:gd name="T2" fmla="*/ 0 w 261"/>
                    <a:gd name="T3" fmla="*/ 171 h 229"/>
                    <a:gd name="T4" fmla="*/ 8 w 261"/>
                    <a:gd name="T5" fmla="*/ 114 h 229"/>
                    <a:gd name="T6" fmla="*/ 8 w 261"/>
                    <a:gd name="T7" fmla="*/ 73 h 229"/>
                    <a:gd name="T8" fmla="*/ 24 w 261"/>
                    <a:gd name="T9" fmla="*/ 57 h 229"/>
                    <a:gd name="T10" fmla="*/ 33 w 261"/>
                    <a:gd name="T11" fmla="*/ 41 h 229"/>
                    <a:gd name="T12" fmla="*/ 57 w 261"/>
                    <a:gd name="T13" fmla="*/ 24 h 229"/>
                    <a:gd name="T14" fmla="*/ 89 w 261"/>
                    <a:gd name="T15" fmla="*/ 16 h 229"/>
                    <a:gd name="T16" fmla="*/ 122 w 261"/>
                    <a:gd name="T17" fmla="*/ 0 h 229"/>
                    <a:gd name="T18" fmla="*/ 163 w 261"/>
                    <a:gd name="T19" fmla="*/ 8 h 229"/>
                    <a:gd name="T20" fmla="*/ 195 w 261"/>
                    <a:gd name="T21" fmla="*/ 16 h 229"/>
                    <a:gd name="T22" fmla="*/ 211 w 261"/>
                    <a:gd name="T23" fmla="*/ 24 h 229"/>
                    <a:gd name="T24" fmla="*/ 228 w 261"/>
                    <a:gd name="T25" fmla="*/ 33 h 229"/>
                    <a:gd name="T26" fmla="*/ 236 w 261"/>
                    <a:gd name="T27" fmla="*/ 49 h 229"/>
                    <a:gd name="T28" fmla="*/ 244 w 261"/>
                    <a:gd name="T29" fmla="*/ 65 h 229"/>
                    <a:gd name="T30" fmla="*/ 252 w 261"/>
                    <a:gd name="T31" fmla="*/ 106 h 229"/>
                    <a:gd name="T32" fmla="*/ 260 w 261"/>
                    <a:gd name="T33" fmla="*/ 138 h 229"/>
                    <a:gd name="T34" fmla="*/ 260 w 261"/>
                    <a:gd name="T35" fmla="*/ 171 h 229"/>
                    <a:gd name="T36" fmla="*/ 260 w 261"/>
                    <a:gd name="T37" fmla="*/ 179 h 229"/>
                    <a:gd name="T38" fmla="*/ 252 w 261"/>
                    <a:gd name="T39" fmla="*/ 212 h 229"/>
                    <a:gd name="T40" fmla="*/ 252 w 261"/>
                    <a:gd name="T41" fmla="*/ 179 h 229"/>
                    <a:gd name="T42" fmla="*/ 236 w 261"/>
                    <a:gd name="T43" fmla="*/ 187 h 229"/>
                    <a:gd name="T44" fmla="*/ 228 w 261"/>
                    <a:gd name="T45" fmla="*/ 204 h 229"/>
                    <a:gd name="T46" fmla="*/ 228 w 261"/>
                    <a:gd name="T47" fmla="*/ 187 h 229"/>
                    <a:gd name="T48" fmla="*/ 228 w 261"/>
                    <a:gd name="T49" fmla="*/ 163 h 229"/>
                    <a:gd name="T50" fmla="*/ 211 w 261"/>
                    <a:gd name="T51" fmla="*/ 122 h 229"/>
                    <a:gd name="T52" fmla="*/ 219 w 261"/>
                    <a:gd name="T53" fmla="*/ 106 h 229"/>
                    <a:gd name="T54" fmla="*/ 195 w 261"/>
                    <a:gd name="T55" fmla="*/ 114 h 229"/>
                    <a:gd name="T56" fmla="*/ 171 w 261"/>
                    <a:gd name="T57" fmla="*/ 122 h 229"/>
                    <a:gd name="T58" fmla="*/ 154 w 261"/>
                    <a:gd name="T59" fmla="*/ 114 h 229"/>
                    <a:gd name="T60" fmla="*/ 130 w 261"/>
                    <a:gd name="T61" fmla="*/ 114 h 229"/>
                    <a:gd name="T62" fmla="*/ 114 w 261"/>
                    <a:gd name="T63" fmla="*/ 106 h 229"/>
                    <a:gd name="T64" fmla="*/ 130 w 261"/>
                    <a:gd name="T65" fmla="*/ 122 h 229"/>
                    <a:gd name="T66" fmla="*/ 122 w 261"/>
                    <a:gd name="T67" fmla="*/ 122 h 229"/>
                    <a:gd name="T68" fmla="*/ 89 w 261"/>
                    <a:gd name="T69" fmla="*/ 114 h 229"/>
                    <a:gd name="T70" fmla="*/ 73 w 261"/>
                    <a:gd name="T71" fmla="*/ 106 h 229"/>
                    <a:gd name="T72" fmla="*/ 57 w 261"/>
                    <a:gd name="T73" fmla="*/ 98 h 229"/>
                    <a:gd name="T74" fmla="*/ 57 w 261"/>
                    <a:gd name="T75" fmla="*/ 114 h 229"/>
                    <a:gd name="T76" fmla="*/ 49 w 261"/>
                    <a:gd name="T77" fmla="*/ 138 h 229"/>
                    <a:gd name="T78" fmla="*/ 41 w 261"/>
                    <a:gd name="T79" fmla="*/ 155 h 229"/>
                    <a:gd name="T80" fmla="*/ 41 w 261"/>
                    <a:gd name="T81" fmla="*/ 171 h 229"/>
                    <a:gd name="T82" fmla="*/ 41 w 261"/>
                    <a:gd name="T83" fmla="*/ 187 h 229"/>
                    <a:gd name="T84" fmla="*/ 41 w 261"/>
                    <a:gd name="T85" fmla="*/ 204 h 229"/>
                    <a:gd name="T86" fmla="*/ 33 w 261"/>
                    <a:gd name="T87" fmla="*/ 187 h 229"/>
                    <a:gd name="T88" fmla="*/ 16 w 261"/>
                    <a:gd name="T89" fmla="*/ 179 h 229"/>
                    <a:gd name="T90" fmla="*/ 8 w 261"/>
                    <a:gd name="T91" fmla="*/ 195 h 229"/>
                    <a:gd name="T92" fmla="*/ 24 w 261"/>
                    <a:gd name="T93" fmla="*/ 228 h 22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1"/>
                    <a:gd name="T142" fmla="*/ 0 h 229"/>
                    <a:gd name="T143" fmla="*/ 261 w 261"/>
                    <a:gd name="T144" fmla="*/ 229 h 22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1" h="229">
                      <a:moveTo>
                        <a:pt x="24" y="228"/>
                      </a:moveTo>
                      <a:lnTo>
                        <a:pt x="0" y="171"/>
                      </a:lnTo>
                      <a:lnTo>
                        <a:pt x="8" y="114"/>
                      </a:lnTo>
                      <a:lnTo>
                        <a:pt x="8" y="73"/>
                      </a:lnTo>
                      <a:lnTo>
                        <a:pt x="24" y="57"/>
                      </a:lnTo>
                      <a:lnTo>
                        <a:pt x="33" y="41"/>
                      </a:lnTo>
                      <a:lnTo>
                        <a:pt x="57" y="24"/>
                      </a:lnTo>
                      <a:lnTo>
                        <a:pt x="89" y="16"/>
                      </a:lnTo>
                      <a:lnTo>
                        <a:pt x="122" y="0"/>
                      </a:lnTo>
                      <a:lnTo>
                        <a:pt x="163" y="8"/>
                      </a:lnTo>
                      <a:lnTo>
                        <a:pt x="195" y="16"/>
                      </a:lnTo>
                      <a:lnTo>
                        <a:pt x="211" y="24"/>
                      </a:lnTo>
                      <a:lnTo>
                        <a:pt x="228" y="33"/>
                      </a:lnTo>
                      <a:lnTo>
                        <a:pt x="236" y="49"/>
                      </a:lnTo>
                      <a:lnTo>
                        <a:pt x="244" y="65"/>
                      </a:lnTo>
                      <a:lnTo>
                        <a:pt x="252" y="106"/>
                      </a:lnTo>
                      <a:lnTo>
                        <a:pt x="260" y="138"/>
                      </a:lnTo>
                      <a:lnTo>
                        <a:pt x="260" y="171"/>
                      </a:lnTo>
                      <a:lnTo>
                        <a:pt x="260" y="179"/>
                      </a:lnTo>
                      <a:lnTo>
                        <a:pt x="252" y="212"/>
                      </a:lnTo>
                      <a:lnTo>
                        <a:pt x="252" y="179"/>
                      </a:lnTo>
                      <a:lnTo>
                        <a:pt x="236" y="187"/>
                      </a:lnTo>
                      <a:lnTo>
                        <a:pt x="228" y="204"/>
                      </a:lnTo>
                      <a:lnTo>
                        <a:pt x="228" y="187"/>
                      </a:lnTo>
                      <a:lnTo>
                        <a:pt x="228" y="163"/>
                      </a:lnTo>
                      <a:lnTo>
                        <a:pt x="211" y="122"/>
                      </a:lnTo>
                      <a:lnTo>
                        <a:pt x="219" y="106"/>
                      </a:lnTo>
                      <a:lnTo>
                        <a:pt x="195" y="114"/>
                      </a:lnTo>
                      <a:lnTo>
                        <a:pt x="171" y="122"/>
                      </a:lnTo>
                      <a:lnTo>
                        <a:pt x="154" y="114"/>
                      </a:lnTo>
                      <a:lnTo>
                        <a:pt x="130" y="114"/>
                      </a:lnTo>
                      <a:lnTo>
                        <a:pt x="114" y="106"/>
                      </a:lnTo>
                      <a:lnTo>
                        <a:pt x="130" y="122"/>
                      </a:lnTo>
                      <a:lnTo>
                        <a:pt x="122" y="122"/>
                      </a:lnTo>
                      <a:lnTo>
                        <a:pt x="89" y="114"/>
                      </a:lnTo>
                      <a:lnTo>
                        <a:pt x="73" y="106"/>
                      </a:lnTo>
                      <a:lnTo>
                        <a:pt x="57" y="98"/>
                      </a:lnTo>
                      <a:lnTo>
                        <a:pt x="57" y="114"/>
                      </a:lnTo>
                      <a:lnTo>
                        <a:pt x="49" y="138"/>
                      </a:lnTo>
                      <a:lnTo>
                        <a:pt x="41" y="155"/>
                      </a:lnTo>
                      <a:lnTo>
                        <a:pt x="41" y="171"/>
                      </a:lnTo>
                      <a:lnTo>
                        <a:pt x="41" y="187"/>
                      </a:lnTo>
                      <a:lnTo>
                        <a:pt x="41" y="204"/>
                      </a:lnTo>
                      <a:lnTo>
                        <a:pt x="33" y="187"/>
                      </a:lnTo>
                      <a:lnTo>
                        <a:pt x="16" y="179"/>
                      </a:lnTo>
                      <a:lnTo>
                        <a:pt x="8" y="195"/>
                      </a:lnTo>
                      <a:lnTo>
                        <a:pt x="24" y="228"/>
                      </a:lnTo>
                    </a:path>
                  </a:pathLst>
                </a:custGeom>
                <a:solidFill>
                  <a:srgbClr val="000000"/>
                </a:solidFill>
                <a:ln w="12700" cap="rnd">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nvGrpSpPr>
                <p:cNvPr id="13" name="Group 62"/>
                <p:cNvGrpSpPr>
                  <a:grpSpLocks noChangeAspect="1"/>
                </p:cNvGrpSpPr>
                <p:nvPr/>
              </p:nvGrpSpPr>
              <p:grpSpPr bwMode="auto">
                <a:xfrm>
                  <a:off x="2735" y="702"/>
                  <a:ext cx="568" cy="189"/>
                  <a:chOff x="2735" y="702"/>
                  <a:chExt cx="568" cy="189"/>
                </a:xfrm>
              </p:grpSpPr>
              <p:sp>
                <p:nvSpPr>
                  <p:cNvPr id="83008" name="Arc 63"/>
                  <p:cNvSpPr>
                    <a:spLocks noChangeAspect="1"/>
                  </p:cNvSpPr>
                  <p:nvPr/>
                </p:nvSpPr>
                <p:spPr bwMode="auto">
                  <a:xfrm rot="3780000">
                    <a:off x="2757" y="753"/>
                    <a:ext cx="26" cy="69"/>
                  </a:xfrm>
                  <a:custGeom>
                    <a:avLst/>
                    <a:gdLst>
                      <a:gd name="T0" fmla="*/ 0 w 22434"/>
                      <a:gd name="T1" fmla="*/ 0 h 43182"/>
                      <a:gd name="T2" fmla="*/ 2 w 22434"/>
                      <a:gd name="T3" fmla="*/ 69 h 43182"/>
                      <a:gd name="T4" fmla="*/ 1 w 22434"/>
                      <a:gd name="T5" fmla="*/ 35 h 43182"/>
                      <a:gd name="T6" fmla="*/ 0 60000 65536"/>
                      <a:gd name="T7" fmla="*/ 0 60000 65536"/>
                      <a:gd name="T8" fmla="*/ 0 60000 65536"/>
                      <a:gd name="T9" fmla="*/ 0 w 22434"/>
                      <a:gd name="T10" fmla="*/ 0 h 43182"/>
                      <a:gd name="T11" fmla="*/ 22434 w 22434"/>
                      <a:gd name="T12" fmla="*/ 43182 h 43182"/>
                    </a:gdLst>
                    <a:ahLst/>
                    <a:cxnLst>
                      <a:cxn ang="T6">
                        <a:pos x="T0" y="T1"/>
                      </a:cxn>
                      <a:cxn ang="T7">
                        <a:pos x="T2" y="T3"/>
                      </a:cxn>
                      <a:cxn ang="T8">
                        <a:pos x="T4" y="T5"/>
                      </a:cxn>
                    </a:cxnLst>
                    <a:rect l="T9" t="T10" r="T11" b="T12"/>
                    <a:pathLst>
                      <a:path w="22434" h="43182" fill="none" extrusionOk="0">
                        <a:moveTo>
                          <a:pt x="0" y="16"/>
                        </a:moveTo>
                        <a:cubicBezTo>
                          <a:pt x="277" y="5"/>
                          <a:pt x="555" y="-1"/>
                          <a:pt x="834" y="0"/>
                        </a:cubicBezTo>
                        <a:cubicBezTo>
                          <a:pt x="12763" y="0"/>
                          <a:pt x="22434" y="9670"/>
                          <a:pt x="22434" y="21600"/>
                        </a:cubicBezTo>
                        <a:cubicBezTo>
                          <a:pt x="22434" y="33185"/>
                          <a:pt x="13294" y="42707"/>
                          <a:pt x="1718" y="43181"/>
                        </a:cubicBezTo>
                      </a:path>
                      <a:path w="22434" h="43182" stroke="0" extrusionOk="0">
                        <a:moveTo>
                          <a:pt x="0" y="16"/>
                        </a:moveTo>
                        <a:cubicBezTo>
                          <a:pt x="277" y="5"/>
                          <a:pt x="555" y="-1"/>
                          <a:pt x="834" y="0"/>
                        </a:cubicBezTo>
                        <a:cubicBezTo>
                          <a:pt x="12763" y="0"/>
                          <a:pt x="22434" y="9670"/>
                          <a:pt x="22434" y="21600"/>
                        </a:cubicBezTo>
                        <a:cubicBezTo>
                          <a:pt x="22434" y="33185"/>
                          <a:pt x="13294" y="42707"/>
                          <a:pt x="1718" y="43181"/>
                        </a:cubicBezTo>
                        <a:lnTo>
                          <a:pt x="834" y="21600"/>
                        </a:lnTo>
                        <a:close/>
                      </a:path>
                    </a:pathLst>
                  </a:custGeom>
                  <a:noFill/>
                  <a:ln w="12700" cap="rnd">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nvGrpSpPr>
                  <p:cNvPr id="14" name="Group 64"/>
                  <p:cNvGrpSpPr>
                    <a:grpSpLocks noChangeAspect="1"/>
                  </p:cNvGrpSpPr>
                  <p:nvPr/>
                </p:nvGrpSpPr>
                <p:grpSpPr bwMode="auto">
                  <a:xfrm>
                    <a:off x="2798" y="702"/>
                    <a:ext cx="505" cy="189"/>
                    <a:chOff x="2798" y="702"/>
                    <a:chExt cx="505" cy="189"/>
                  </a:xfrm>
                </p:grpSpPr>
                <p:sp>
                  <p:nvSpPr>
                    <p:cNvPr id="83010" name="Arc 65"/>
                    <p:cNvSpPr>
                      <a:spLocks noChangeAspect="1"/>
                    </p:cNvSpPr>
                    <p:nvPr/>
                  </p:nvSpPr>
                  <p:spPr bwMode="auto">
                    <a:xfrm rot="-5820000">
                      <a:off x="3256" y="692"/>
                      <a:ext cx="24" cy="71"/>
                    </a:xfrm>
                    <a:custGeom>
                      <a:avLst/>
                      <a:gdLst>
                        <a:gd name="T0" fmla="*/ 21 w 21600"/>
                        <a:gd name="T1" fmla="*/ 71 h 42992"/>
                        <a:gd name="T2" fmla="*/ 23 w 21600"/>
                        <a:gd name="T3" fmla="*/ 0 h 42992"/>
                        <a:gd name="T4" fmla="*/ 24 w 21600"/>
                        <a:gd name="T5" fmla="*/ 36 h 42992"/>
                        <a:gd name="T6" fmla="*/ 0 60000 65536"/>
                        <a:gd name="T7" fmla="*/ 0 60000 65536"/>
                        <a:gd name="T8" fmla="*/ 0 60000 65536"/>
                        <a:gd name="T9" fmla="*/ 0 w 21600"/>
                        <a:gd name="T10" fmla="*/ 0 h 42992"/>
                        <a:gd name="T11" fmla="*/ 21600 w 21600"/>
                        <a:gd name="T12" fmla="*/ 42992 h 42992"/>
                      </a:gdLst>
                      <a:ahLst/>
                      <a:cxnLst>
                        <a:cxn ang="T6">
                          <a:pos x="T0" y="T1"/>
                        </a:cxn>
                        <a:cxn ang="T7">
                          <a:pos x="T2" y="T3"/>
                        </a:cxn>
                        <a:cxn ang="T8">
                          <a:pos x="T4" y="T5"/>
                        </a:cxn>
                      </a:cxnLst>
                      <a:rect l="T9" t="T10" r="T11" b="T12"/>
                      <a:pathLst>
                        <a:path w="21600" h="42992" fill="none" extrusionOk="0">
                          <a:moveTo>
                            <a:pt x="18746" y="42991"/>
                          </a:moveTo>
                          <a:cubicBezTo>
                            <a:pt x="8014" y="41561"/>
                            <a:pt x="0" y="32407"/>
                            <a:pt x="0" y="21581"/>
                          </a:cubicBezTo>
                          <a:cubicBezTo>
                            <a:pt x="-1" y="10004"/>
                            <a:pt x="9127" y="485"/>
                            <a:pt x="20694" y="0"/>
                          </a:cubicBezTo>
                        </a:path>
                        <a:path w="21600" h="42992" stroke="0" extrusionOk="0">
                          <a:moveTo>
                            <a:pt x="18746" y="42991"/>
                          </a:moveTo>
                          <a:cubicBezTo>
                            <a:pt x="8014" y="41561"/>
                            <a:pt x="0" y="32407"/>
                            <a:pt x="0" y="21581"/>
                          </a:cubicBezTo>
                          <a:cubicBezTo>
                            <a:pt x="-1" y="10004"/>
                            <a:pt x="9127" y="485"/>
                            <a:pt x="20694" y="0"/>
                          </a:cubicBezTo>
                          <a:lnTo>
                            <a:pt x="21600" y="21581"/>
                          </a:lnTo>
                          <a:close/>
                        </a:path>
                      </a:pathLst>
                    </a:custGeom>
                    <a:noFill/>
                    <a:ln w="12700" cap="rnd">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1" name="Arc 66"/>
                    <p:cNvSpPr>
                      <a:spLocks noChangeAspect="1"/>
                    </p:cNvSpPr>
                    <p:nvPr/>
                  </p:nvSpPr>
                  <p:spPr bwMode="auto">
                    <a:xfrm rot="-5820000">
                      <a:off x="3172" y="674"/>
                      <a:ext cx="24" cy="79"/>
                    </a:xfrm>
                    <a:custGeom>
                      <a:avLst/>
                      <a:gdLst>
                        <a:gd name="T0" fmla="*/ 0 w 22507"/>
                        <a:gd name="T1" fmla="*/ 0 h 43179"/>
                        <a:gd name="T2" fmla="*/ 2 w 22507"/>
                        <a:gd name="T3" fmla="*/ 79 h 43179"/>
                        <a:gd name="T4" fmla="*/ 1 w 22507"/>
                        <a:gd name="T5" fmla="*/ 40 h 43179"/>
                        <a:gd name="T6" fmla="*/ 0 60000 65536"/>
                        <a:gd name="T7" fmla="*/ 0 60000 65536"/>
                        <a:gd name="T8" fmla="*/ 0 60000 65536"/>
                        <a:gd name="T9" fmla="*/ 0 w 22507"/>
                        <a:gd name="T10" fmla="*/ 0 h 43179"/>
                        <a:gd name="T11" fmla="*/ 22507 w 22507"/>
                        <a:gd name="T12" fmla="*/ 43179 h 43179"/>
                      </a:gdLst>
                      <a:ahLst/>
                      <a:cxnLst>
                        <a:cxn ang="T6">
                          <a:pos x="T0" y="T1"/>
                        </a:cxn>
                        <a:cxn ang="T7">
                          <a:pos x="T2" y="T3"/>
                        </a:cxn>
                        <a:cxn ang="T8">
                          <a:pos x="T4" y="T5"/>
                        </a:cxn>
                      </a:cxnLst>
                      <a:rect l="T9" t="T10" r="T11" b="T12"/>
                      <a:pathLst>
                        <a:path w="22507" h="43179" fill="none" extrusionOk="0">
                          <a:moveTo>
                            <a:pt x="0" y="19"/>
                          </a:moveTo>
                          <a:cubicBezTo>
                            <a:pt x="302" y="6"/>
                            <a:pt x="604" y="-1"/>
                            <a:pt x="907" y="0"/>
                          </a:cubicBezTo>
                          <a:cubicBezTo>
                            <a:pt x="12836" y="0"/>
                            <a:pt x="22507" y="9670"/>
                            <a:pt x="22507" y="21600"/>
                          </a:cubicBezTo>
                          <a:cubicBezTo>
                            <a:pt x="22507" y="33157"/>
                            <a:pt x="13408" y="42667"/>
                            <a:pt x="1861" y="43178"/>
                          </a:cubicBezTo>
                        </a:path>
                        <a:path w="22507" h="43179" stroke="0" extrusionOk="0">
                          <a:moveTo>
                            <a:pt x="0" y="19"/>
                          </a:moveTo>
                          <a:cubicBezTo>
                            <a:pt x="302" y="6"/>
                            <a:pt x="604" y="-1"/>
                            <a:pt x="907" y="0"/>
                          </a:cubicBezTo>
                          <a:cubicBezTo>
                            <a:pt x="12836" y="0"/>
                            <a:pt x="22507" y="9670"/>
                            <a:pt x="22507" y="21600"/>
                          </a:cubicBezTo>
                          <a:cubicBezTo>
                            <a:pt x="22507" y="33157"/>
                            <a:pt x="13408" y="42667"/>
                            <a:pt x="1861" y="43178"/>
                          </a:cubicBezTo>
                          <a:lnTo>
                            <a:pt x="907" y="21600"/>
                          </a:lnTo>
                          <a:close/>
                        </a:path>
                      </a:pathLst>
                    </a:custGeom>
                    <a:noFill/>
                    <a:ln w="12700" cap="rnd">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2" name="Arc 67"/>
                    <p:cNvSpPr>
                      <a:spLocks noChangeAspect="1"/>
                    </p:cNvSpPr>
                    <p:nvPr/>
                  </p:nvSpPr>
                  <p:spPr bwMode="auto">
                    <a:xfrm rot="3780000">
                      <a:off x="2825" y="692"/>
                      <a:ext cx="22" cy="76"/>
                    </a:xfrm>
                    <a:custGeom>
                      <a:avLst/>
                      <a:gdLst>
                        <a:gd name="T0" fmla="*/ 20 w 21600"/>
                        <a:gd name="T1" fmla="*/ 76 h 43079"/>
                        <a:gd name="T2" fmla="*/ 21 w 21600"/>
                        <a:gd name="T3" fmla="*/ 0 h 43079"/>
                        <a:gd name="T4" fmla="*/ 22 w 21600"/>
                        <a:gd name="T5" fmla="*/ 38 h 43079"/>
                        <a:gd name="T6" fmla="*/ 0 60000 65536"/>
                        <a:gd name="T7" fmla="*/ 0 60000 65536"/>
                        <a:gd name="T8" fmla="*/ 0 60000 65536"/>
                        <a:gd name="T9" fmla="*/ 0 w 21600"/>
                        <a:gd name="T10" fmla="*/ 0 h 43079"/>
                        <a:gd name="T11" fmla="*/ 21600 w 21600"/>
                        <a:gd name="T12" fmla="*/ 43079 h 43079"/>
                      </a:gdLst>
                      <a:ahLst/>
                      <a:cxnLst>
                        <a:cxn ang="T6">
                          <a:pos x="T0" y="T1"/>
                        </a:cxn>
                        <a:cxn ang="T7">
                          <a:pos x="T2" y="T3"/>
                        </a:cxn>
                        <a:cxn ang="T8">
                          <a:pos x="T4" y="T5"/>
                        </a:cxn>
                      </a:cxnLst>
                      <a:rect l="T9" t="T10" r="T11" b="T12"/>
                      <a:pathLst>
                        <a:path w="21600" h="43079" fill="none" extrusionOk="0">
                          <a:moveTo>
                            <a:pt x="19545" y="43079"/>
                          </a:moveTo>
                          <a:cubicBezTo>
                            <a:pt x="8462" y="42020"/>
                            <a:pt x="0" y="32710"/>
                            <a:pt x="0" y="21577"/>
                          </a:cubicBezTo>
                          <a:cubicBezTo>
                            <a:pt x="-1" y="10038"/>
                            <a:pt x="9069" y="536"/>
                            <a:pt x="20596" y="0"/>
                          </a:cubicBezTo>
                        </a:path>
                        <a:path w="21600" h="43079" stroke="0" extrusionOk="0">
                          <a:moveTo>
                            <a:pt x="19545" y="43079"/>
                          </a:moveTo>
                          <a:cubicBezTo>
                            <a:pt x="8462" y="42020"/>
                            <a:pt x="0" y="32710"/>
                            <a:pt x="0" y="21577"/>
                          </a:cubicBezTo>
                          <a:cubicBezTo>
                            <a:pt x="-1" y="10038"/>
                            <a:pt x="9069" y="536"/>
                            <a:pt x="20596" y="0"/>
                          </a:cubicBezTo>
                          <a:lnTo>
                            <a:pt x="21600" y="21577"/>
                          </a:lnTo>
                          <a:close/>
                        </a:path>
                      </a:pathLst>
                    </a:custGeom>
                    <a:noFill/>
                    <a:ln w="12700" cap="rnd">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3" name="Freeform 68"/>
                    <p:cNvSpPr>
                      <a:spLocks noChangeAspect="1"/>
                    </p:cNvSpPr>
                    <p:nvPr/>
                  </p:nvSpPr>
                  <p:spPr bwMode="auto">
                    <a:xfrm>
                      <a:off x="2850" y="714"/>
                      <a:ext cx="304" cy="93"/>
                    </a:xfrm>
                    <a:custGeom>
                      <a:avLst/>
                      <a:gdLst>
                        <a:gd name="T0" fmla="*/ 137 w 304"/>
                        <a:gd name="T1" fmla="*/ 17 h 93"/>
                        <a:gd name="T2" fmla="*/ 104 w 304"/>
                        <a:gd name="T3" fmla="*/ 9 h 93"/>
                        <a:gd name="T4" fmla="*/ 31 w 304"/>
                        <a:gd name="T5" fmla="*/ 6 h 93"/>
                        <a:gd name="T6" fmla="*/ 0 w 304"/>
                        <a:gd name="T7" fmla="*/ 3 h 93"/>
                        <a:gd name="T8" fmla="*/ 10 w 304"/>
                        <a:gd name="T9" fmla="*/ 61 h 93"/>
                        <a:gd name="T10" fmla="*/ 36 w 304"/>
                        <a:gd name="T11" fmla="*/ 90 h 93"/>
                        <a:gd name="T12" fmla="*/ 99 w 304"/>
                        <a:gd name="T13" fmla="*/ 92 h 93"/>
                        <a:gd name="T14" fmla="*/ 117 w 304"/>
                        <a:gd name="T15" fmla="*/ 81 h 93"/>
                        <a:gd name="T16" fmla="*/ 136 w 304"/>
                        <a:gd name="T17" fmla="*/ 48 h 93"/>
                        <a:gd name="T18" fmla="*/ 157 w 304"/>
                        <a:gd name="T19" fmla="*/ 48 h 93"/>
                        <a:gd name="T20" fmla="*/ 178 w 304"/>
                        <a:gd name="T21" fmla="*/ 69 h 93"/>
                        <a:gd name="T22" fmla="*/ 199 w 304"/>
                        <a:gd name="T23" fmla="*/ 89 h 93"/>
                        <a:gd name="T24" fmla="*/ 257 w 304"/>
                        <a:gd name="T25" fmla="*/ 89 h 93"/>
                        <a:gd name="T26" fmla="*/ 287 w 304"/>
                        <a:gd name="T27" fmla="*/ 59 h 93"/>
                        <a:gd name="T28" fmla="*/ 303 w 304"/>
                        <a:gd name="T29" fmla="*/ 0 h 93"/>
                        <a:gd name="T30" fmla="*/ 262 w 304"/>
                        <a:gd name="T31" fmla="*/ 6 h 93"/>
                        <a:gd name="T32" fmla="*/ 197 w 304"/>
                        <a:gd name="T33" fmla="*/ 8 h 93"/>
                        <a:gd name="T34" fmla="*/ 157 w 304"/>
                        <a:gd name="T35" fmla="*/ 17 h 93"/>
                        <a:gd name="T36" fmla="*/ 137 w 304"/>
                        <a:gd name="T37" fmla="*/ 17 h 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93"/>
                        <a:gd name="T59" fmla="*/ 304 w 304"/>
                        <a:gd name="T60" fmla="*/ 93 h 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93">
                          <a:moveTo>
                            <a:pt x="137" y="17"/>
                          </a:moveTo>
                          <a:lnTo>
                            <a:pt x="104" y="9"/>
                          </a:lnTo>
                          <a:lnTo>
                            <a:pt x="31" y="6"/>
                          </a:lnTo>
                          <a:lnTo>
                            <a:pt x="0" y="3"/>
                          </a:lnTo>
                          <a:lnTo>
                            <a:pt x="10" y="61"/>
                          </a:lnTo>
                          <a:lnTo>
                            <a:pt x="36" y="90"/>
                          </a:lnTo>
                          <a:lnTo>
                            <a:pt x="99" y="92"/>
                          </a:lnTo>
                          <a:lnTo>
                            <a:pt x="117" y="81"/>
                          </a:lnTo>
                          <a:lnTo>
                            <a:pt x="136" y="48"/>
                          </a:lnTo>
                          <a:lnTo>
                            <a:pt x="157" y="48"/>
                          </a:lnTo>
                          <a:lnTo>
                            <a:pt x="178" y="69"/>
                          </a:lnTo>
                          <a:lnTo>
                            <a:pt x="199" y="89"/>
                          </a:lnTo>
                          <a:lnTo>
                            <a:pt x="257" y="89"/>
                          </a:lnTo>
                          <a:lnTo>
                            <a:pt x="287" y="59"/>
                          </a:lnTo>
                          <a:lnTo>
                            <a:pt x="303" y="0"/>
                          </a:lnTo>
                          <a:lnTo>
                            <a:pt x="262" y="6"/>
                          </a:lnTo>
                          <a:lnTo>
                            <a:pt x="197" y="8"/>
                          </a:lnTo>
                          <a:lnTo>
                            <a:pt x="157" y="17"/>
                          </a:lnTo>
                          <a:lnTo>
                            <a:pt x="137" y="17"/>
                          </a:lnTo>
                        </a:path>
                      </a:pathLst>
                    </a:custGeom>
                    <a:solidFill>
                      <a:schemeClr val="bg2"/>
                    </a:solidFill>
                    <a:ln w="12700" cap="rnd">
                      <a:solidFill>
                        <a:schemeClr val="tx1"/>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4" name="Oval 69"/>
                    <p:cNvSpPr>
                      <a:spLocks noChangeAspect="1" noChangeArrowheads="1"/>
                    </p:cNvSpPr>
                    <p:nvPr/>
                  </p:nvSpPr>
                  <p:spPr bwMode="auto">
                    <a:xfrm>
                      <a:off x="2886" y="735"/>
                      <a:ext cx="77" cy="50"/>
                    </a:xfrm>
                    <a:prstGeom prst="ellipse">
                      <a:avLst/>
                    </a:prstGeom>
                    <a:solidFill>
                      <a:schemeClr val="bg1"/>
                    </a:solidFill>
                    <a:ln w="12700">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5" name="Oval 70"/>
                    <p:cNvSpPr>
                      <a:spLocks noChangeAspect="1" noChangeArrowheads="1"/>
                    </p:cNvSpPr>
                    <p:nvPr/>
                  </p:nvSpPr>
                  <p:spPr bwMode="auto">
                    <a:xfrm>
                      <a:off x="2942" y="757"/>
                      <a:ext cx="22" cy="21"/>
                    </a:xfrm>
                    <a:prstGeom prst="ellipse">
                      <a:avLst/>
                    </a:prstGeom>
                    <a:solidFill>
                      <a:schemeClr val="bg2"/>
                    </a:solidFill>
                    <a:ln w="12700">
                      <a:solidFill>
                        <a:srgbClr val="3365FB"/>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6" name="Oval 71"/>
                    <p:cNvSpPr>
                      <a:spLocks noChangeAspect="1" noChangeArrowheads="1"/>
                    </p:cNvSpPr>
                    <p:nvPr/>
                  </p:nvSpPr>
                  <p:spPr bwMode="auto">
                    <a:xfrm>
                      <a:off x="3041" y="732"/>
                      <a:ext cx="76" cy="53"/>
                    </a:xfrm>
                    <a:prstGeom prst="ellipse">
                      <a:avLst/>
                    </a:prstGeom>
                    <a:solidFill>
                      <a:schemeClr val="bg1"/>
                    </a:solidFill>
                    <a:ln w="12700">
                      <a:solidFill>
                        <a:schemeClr val="tx1"/>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7" name="Oval 72"/>
                    <p:cNvSpPr>
                      <a:spLocks noChangeAspect="1" noChangeArrowheads="1"/>
                    </p:cNvSpPr>
                    <p:nvPr/>
                  </p:nvSpPr>
                  <p:spPr bwMode="auto">
                    <a:xfrm>
                      <a:off x="3088" y="755"/>
                      <a:ext cx="23" cy="22"/>
                    </a:xfrm>
                    <a:prstGeom prst="ellipse">
                      <a:avLst/>
                    </a:prstGeom>
                    <a:solidFill>
                      <a:schemeClr val="bg2"/>
                    </a:solidFill>
                    <a:ln w="12700">
                      <a:solidFill>
                        <a:srgbClr val="3365FB"/>
                      </a:solid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18" name="Freeform 73"/>
                    <p:cNvSpPr>
                      <a:spLocks noChangeAspect="1"/>
                    </p:cNvSpPr>
                    <p:nvPr/>
                  </p:nvSpPr>
                  <p:spPr bwMode="auto">
                    <a:xfrm>
                      <a:off x="2886" y="828"/>
                      <a:ext cx="215" cy="63"/>
                    </a:xfrm>
                    <a:custGeom>
                      <a:avLst/>
                      <a:gdLst>
                        <a:gd name="T0" fmla="*/ 95 w 215"/>
                        <a:gd name="T1" fmla="*/ 1 h 63"/>
                        <a:gd name="T2" fmla="*/ 54 w 215"/>
                        <a:gd name="T3" fmla="*/ 11 h 63"/>
                        <a:gd name="T4" fmla="*/ 26 w 215"/>
                        <a:gd name="T5" fmla="*/ 26 h 63"/>
                        <a:gd name="T6" fmla="*/ 17 w 215"/>
                        <a:gd name="T7" fmla="*/ 50 h 63"/>
                        <a:gd name="T8" fmla="*/ 3 w 215"/>
                        <a:gd name="T9" fmla="*/ 55 h 63"/>
                        <a:gd name="T10" fmla="*/ 0 w 215"/>
                        <a:gd name="T11" fmla="*/ 50 h 63"/>
                        <a:gd name="T12" fmla="*/ 3 w 215"/>
                        <a:gd name="T13" fmla="*/ 59 h 63"/>
                        <a:gd name="T14" fmla="*/ 19 w 215"/>
                        <a:gd name="T15" fmla="*/ 58 h 63"/>
                        <a:gd name="T16" fmla="*/ 34 w 215"/>
                        <a:gd name="T17" fmla="*/ 45 h 63"/>
                        <a:gd name="T18" fmla="*/ 50 w 215"/>
                        <a:gd name="T19" fmla="*/ 40 h 63"/>
                        <a:gd name="T20" fmla="*/ 75 w 215"/>
                        <a:gd name="T21" fmla="*/ 40 h 63"/>
                        <a:gd name="T22" fmla="*/ 103 w 215"/>
                        <a:gd name="T23" fmla="*/ 40 h 63"/>
                        <a:gd name="T24" fmla="*/ 106 w 215"/>
                        <a:gd name="T25" fmla="*/ 34 h 63"/>
                        <a:gd name="T26" fmla="*/ 114 w 215"/>
                        <a:gd name="T27" fmla="*/ 42 h 63"/>
                        <a:gd name="T28" fmla="*/ 169 w 215"/>
                        <a:gd name="T29" fmla="*/ 41 h 63"/>
                        <a:gd name="T30" fmla="*/ 186 w 215"/>
                        <a:gd name="T31" fmla="*/ 52 h 63"/>
                        <a:gd name="T32" fmla="*/ 193 w 215"/>
                        <a:gd name="T33" fmla="*/ 62 h 63"/>
                        <a:gd name="T34" fmla="*/ 209 w 215"/>
                        <a:gd name="T35" fmla="*/ 61 h 63"/>
                        <a:gd name="T36" fmla="*/ 214 w 215"/>
                        <a:gd name="T37" fmla="*/ 52 h 63"/>
                        <a:gd name="T38" fmla="*/ 205 w 215"/>
                        <a:gd name="T39" fmla="*/ 55 h 63"/>
                        <a:gd name="T40" fmla="*/ 197 w 215"/>
                        <a:gd name="T41" fmla="*/ 49 h 63"/>
                        <a:gd name="T42" fmla="*/ 190 w 215"/>
                        <a:gd name="T43" fmla="*/ 34 h 63"/>
                        <a:gd name="T44" fmla="*/ 177 w 215"/>
                        <a:gd name="T45" fmla="*/ 22 h 63"/>
                        <a:gd name="T46" fmla="*/ 163 w 215"/>
                        <a:gd name="T47" fmla="*/ 16 h 63"/>
                        <a:gd name="T48" fmla="*/ 135 w 215"/>
                        <a:gd name="T49" fmla="*/ 4 h 63"/>
                        <a:gd name="T50" fmla="*/ 111 w 215"/>
                        <a:gd name="T51" fmla="*/ 0 h 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5"/>
                        <a:gd name="T79" fmla="*/ 0 h 63"/>
                        <a:gd name="T80" fmla="*/ 215 w 215"/>
                        <a:gd name="T81" fmla="*/ 63 h 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5" h="63">
                          <a:moveTo>
                            <a:pt x="95" y="1"/>
                          </a:moveTo>
                          <a:lnTo>
                            <a:pt x="54" y="11"/>
                          </a:lnTo>
                          <a:lnTo>
                            <a:pt x="26" y="26"/>
                          </a:lnTo>
                          <a:lnTo>
                            <a:pt x="17" y="50"/>
                          </a:lnTo>
                          <a:lnTo>
                            <a:pt x="3" y="55"/>
                          </a:lnTo>
                          <a:lnTo>
                            <a:pt x="0" y="50"/>
                          </a:lnTo>
                          <a:lnTo>
                            <a:pt x="3" y="59"/>
                          </a:lnTo>
                          <a:lnTo>
                            <a:pt x="19" y="58"/>
                          </a:lnTo>
                          <a:lnTo>
                            <a:pt x="34" y="45"/>
                          </a:lnTo>
                          <a:lnTo>
                            <a:pt x="50" y="40"/>
                          </a:lnTo>
                          <a:lnTo>
                            <a:pt x="75" y="40"/>
                          </a:lnTo>
                          <a:lnTo>
                            <a:pt x="103" y="40"/>
                          </a:lnTo>
                          <a:lnTo>
                            <a:pt x="106" y="34"/>
                          </a:lnTo>
                          <a:lnTo>
                            <a:pt x="114" y="42"/>
                          </a:lnTo>
                          <a:lnTo>
                            <a:pt x="169" y="41"/>
                          </a:lnTo>
                          <a:lnTo>
                            <a:pt x="186" y="52"/>
                          </a:lnTo>
                          <a:lnTo>
                            <a:pt x="193" y="62"/>
                          </a:lnTo>
                          <a:lnTo>
                            <a:pt x="209" y="61"/>
                          </a:lnTo>
                          <a:lnTo>
                            <a:pt x="214" y="52"/>
                          </a:lnTo>
                          <a:lnTo>
                            <a:pt x="205" y="55"/>
                          </a:lnTo>
                          <a:lnTo>
                            <a:pt x="197" y="49"/>
                          </a:lnTo>
                          <a:lnTo>
                            <a:pt x="190" y="34"/>
                          </a:lnTo>
                          <a:lnTo>
                            <a:pt x="177" y="22"/>
                          </a:lnTo>
                          <a:lnTo>
                            <a:pt x="163" y="16"/>
                          </a:lnTo>
                          <a:lnTo>
                            <a:pt x="135" y="4"/>
                          </a:lnTo>
                          <a:lnTo>
                            <a:pt x="111" y="0"/>
                          </a:lnTo>
                        </a:path>
                      </a:pathLst>
                    </a:custGeom>
                    <a:solidFill>
                      <a:schemeClr val="bg2"/>
                    </a:solidFill>
                    <a:ln w="12700" cap="rnd">
                      <a:solidFill>
                        <a:schemeClr val="tx1"/>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useBgFill="1">
                  <p:nvSpPr>
                    <p:cNvPr id="83019" name="Oval 74"/>
                    <p:cNvSpPr>
                      <a:spLocks noChangeAspect="1" noChangeArrowheads="1"/>
                    </p:cNvSpPr>
                    <p:nvPr/>
                  </p:nvSpPr>
                  <p:spPr bwMode="auto">
                    <a:xfrm>
                      <a:off x="3136" y="731"/>
                      <a:ext cx="31" cy="31"/>
                    </a:xfrm>
                    <a:prstGeom prst="ellipse">
                      <a:avLst/>
                    </a:prstGeom>
                    <a:ln w="12700">
                      <a:noFill/>
                      <a:round/>
                    </a:ln>
                  </p:spPr>
                  <p:txBody>
                    <a:bodyPr wrap="none"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20" name="Freeform 75"/>
                    <p:cNvSpPr>
                      <a:spLocks noChangeAspect="1"/>
                    </p:cNvSpPr>
                    <p:nvPr/>
                  </p:nvSpPr>
                  <p:spPr bwMode="auto">
                    <a:xfrm>
                      <a:off x="2965" y="764"/>
                      <a:ext cx="118" cy="98"/>
                    </a:xfrm>
                    <a:custGeom>
                      <a:avLst/>
                      <a:gdLst>
                        <a:gd name="T0" fmla="*/ 0 w 118"/>
                        <a:gd name="T1" fmla="*/ 39 h 98"/>
                        <a:gd name="T2" fmla="*/ 0 w 118"/>
                        <a:gd name="T3" fmla="*/ 60 h 98"/>
                        <a:gd name="T4" fmla="*/ 37 w 118"/>
                        <a:gd name="T5" fmla="*/ 65 h 98"/>
                        <a:gd name="T6" fmla="*/ 98 w 118"/>
                        <a:gd name="T7" fmla="*/ 97 h 98"/>
                        <a:gd name="T8" fmla="*/ 117 w 118"/>
                        <a:gd name="T9" fmla="*/ 90 h 98"/>
                        <a:gd name="T10" fmla="*/ 117 w 118"/>
                        <a:gd name="T11" fmla="*/ 71 h 98"/>
                        <a:gd name="T12" fmla="*/ 54 w 118"/>
                        <a:gd name="T13" fmla="*/ 0 h 98"/>
                        <a:gd name="T14" fmla="*/ 0 60000 65536"/>
                        <a:gd name="T15" fmla="*/ 0 60000 65536"/>
                        <a:gd name="T16" fmla="*/ 0 60000 65536"/>
                        <a:gd name="T17" fmla="*/ 0 60000 65536"/>
                        <a:gd name="T18" fmla="*/ 0 60000 65536"/>
                        <a:gd name="T19" fmla="*/ 0 60000 65536"/>
                        <a:gd name="T20" fmla="*/ 0 60000 65536"/>
                        <a:gd name="T21" fmla="*/ 0 w 118"/>
                        <a:gd name="T22" fmla="*/ 0 h 98"/>
                        <a:gd name="T23" fmla="*/ 118 w 118"/>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98">
                          <a:moveTo>
                            <a:pt x="0" y="39"/>
                          </a:moveTo>
                          <a:lnTo>
                            <a:pt x="0" y="60"/>
                          </a:lnTo>
                          <a:lnTo>
                            <a:pt x="37" y="65"/>
                          </a:lnTo>
                          <a:lnTo>
                            <a:pt x="98" y="97"/>
                          </a:lnTo>
                          <a:lnTo>
                            <a:pt x="117" y="90"/>
                          </a:lnTo>
                          <a:lnTo>
                            <a:pt x="117" y="71"/>
                          </a:lnTo>
                          <a:lnTo>
                            <a:pt x="54" y="0"/>
                          </a:lnTo>
                        </a:path>
                      </a:pathLst>
                    </a:custGeom>
                    <a:solidFill>
                      <a:srgbClr val="FFBF5F"/>
                    </a:solidFill>
                    <a:ln w="12700" cap="rnd">
                      <a:solidFill>
                        <a:schemeClr val="bg2"/>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grpSp>
          </p:grpSp>
          <p:pic>
            <p:nvPicPr>
              <p:cNvPr id="83021" name="Picture 76"/>
              <p:cNvPicPr>
                <a:picLocks noChangeArrowheads="1"/>
              </p:cNvPicPr>
              <p:nvPr/>
            </p:nvPicPr>
            <p:blipFill>
              <a:blip r:embed="rId11" cstate="print"/>
              <a:srcRect/>
              <a:stretch>
                <a:fillRect/>
              </a:stretch>
            </p:blipFill>
            <p:spPr bwMode="auto">
              <a:xfrm>
                <a:off x="385" y="2160"/>
                <a:ext cx="272" cy="363"/>
              </a:xfrm>
              <a:prstGeom prst="rect">
                <a:avLst/>
              </a:prstGeom>
              <a:noFill/>
              <a:ln w="12700">
                <a:noFill/>
                <a:miter lim="800000"/>
                <a:headEnd/>
                <a:tailEnd/>
              </a:ln>
            </p:spPr>
          </p:pic>
        </p:grpSp>
        <p:sp>
          <p:nvSpPr>
            <p:cNvPr id="83022" name="Rectangle 77"/>
            <p:cNvSpPr>
              <a:spLocks noChangeArrowheads="1"/>
            </p:cNvSpPr>
            <p:nvPr/>
          </p:nvSpPr>
          <p:spPr bwMode="auto">
            <a:xfrm>
              <a:off x="204" y="1861"/>
              <a:ext cx="680" cy="337"/>
            </a:xfrm>
            <a:prstGeom prst="rect">
              <a:avLst/>
            </a:prstGeom>
            <a:noFill/>
            <a:ln w="12700" algn="ctr">
              <a:noFill/>
              <a:miter lim="800000"/>
            </a:ln>
          </p:spPr>
          <p:txBody>
            <a:bodyPr lIns="91422" tIns="0" rIns="91422" bIns="45711">
              <a:spAutoFit/>
            </a:bodyPr>
            <a:lstStyle/>
            <a:p>
              <a:pPr algn="ctr" defTabSz="914400"/>
              <a:r>
                <a:rPr kumimoji="1" lang="en-US" altLang="zh-CN" sz="1600" b="1">
                  <a:solidFill>
                    <a:schemeClr val="tx1"/>
                  </a:solidFill>
                  <a:latin typeface="Arial" panose="020B0604020202020204" pitchFamily="34" charset="0"/>
                  <a:ea typeface="黑体" panose="02010609060101010101" pitchFamily="49" charset="-122"/>
                </a:rPr>
                <a:t>Hacker</a:t>
              </a:r>
            </a:p>
            <a:p>
              <a:pPr algn="ctr" defTabSz="914400"/>
              <a:r>
                <a:rPr kumimoji="1" lang="en-US" altLang="zh-CN" sz="1600" b="1">
                  <a:solidFill>
                    <a:schemeClr val="tx1"/>
                  </a:solidFill>
                  <a:latin typeface="Arial" panose="020B0604020202020204" pitchFamily="34" charset="0"/>
                  <a:ea typeface="黑体" panose="02010609060101010101" pitchFamily="49" charset="-122"/>
                </a:rPr>
                <a:t>(</a:t>
              </a:r>
              <a:r>
                <a:rPr kumimoji="1" lang="zh-CN" altLang="en-US" sz="1600" b="1">
                  <a:solidFill>
                    <a:schemeClr val="tx1"/>
                  </a:solidFill>
                  <a:latin typeface="Arial" panose="020B0604020202020204" pitchFamily="34" charset="0"/>
                  <a:ea typeface="黑体" panose="02010609060101010101" pitchFamily="49" charset="-122"/>
                </a:rPr>
                <a:t>黑客</a:t>
              </a:r>
              <a:r>
                <a:rPr kumimoji="1" lang="en-US" altLang="zh-CN" sz="1600" b="1">
                  <a:solidFill>
                    <a:schemeClr val="tx1"/>
                  </a:solidFill>
                  <a:latin typeface="Arial" panose="020B0604020202020204" pitchFamily="34" charset="0"/>
                  <a:ea typeface="黑体" panose="02010609060101010101" pitchFamily="49" charset="-122"/>
                </a:rPr>
                <a:t>)</a:t>
              </a:r>
            </a:p>
          </p:txBody>
        </p:sp>
      </p:grpSp>
      <p:grpSp>
        <p:nvGrpSpPr>
          <p:cNvPr id="15" name="Group 78"/>
          <p:cNvGrpSpPr/>
          <p:nvPr/>
        </p:nvGrpSpPr>
        <p:grpSpPr bwMode="auto">
          <a:xfrm>
            <a:off x="7759700" y="3171825"/>
            <a:ext cx="1254125" cy="1514475"/>
            <a:chOff x="4921" y="1797"/>
            <a:chExt cx="790" cy="954"/>
          </a:xfrm>
        </p:grpSpPr>
        <p:pic>
          <p:nvPicPr>
            <p:cNvPr id="83024" name="Picture 79" descr="MCj03125640000[1]"/>
            <p:cNvPicPr>
              <a:picLocks noChangeAspect="1" noChangeArrowheads="1"/>
            </p:cNvPicPr>
            <p:nvPr/>
          </p:nvPicPr>
          <p:blipFill>
            <a:blip r:embed="rId12" cstate="print"/>
            <a:srcRect/>
            <a:stretch>
              <a:fillRect/>
            </a:stretch>
          </p:blipFill>
          <p:spPr bwMode="auto">
            <a:xfrm>
              <a:off x="5420" y="2205"/>
              <a:ext cx="291" cy="164"/>
            </a:xfrm>
            <a:prstGeom prst="rect">
              <a:avLst/>
            </a:prstGeom>
            <a:noFill/>
            <a:ln w="9525">
              <a:noFill/>
              <a:miter lim="800000"/>
              <a:headEnd/>
              <a:tailEnd/>
            </a:ln>
          </p:spPr>
        </p:pic>
        <p:grpSp>
          <p:nvGrpSpPr>
            <p:cNvPr id="16" name="Group 80"/>
            <p:cNvGrpSpPr/>
            <p:nvPr/>
          </p:nvGrpSpPr>
          <p:grpSpPr bwMode="auto">
            <a:xfrm>
              <a:off x="5329" y="2387"/>
              <a:ext cx="295" cy="364"/>
              <a:chOff x="2085" y="1007"/>
              <a:chExt cx="623" cy="762"/>
            </a:xfrm>
          </p:grpSpPr>
          <p:sp>
            <p:nvSpPr>
              <p:cNvPr id="83026" name="Rectangle 81"/>
              <p:cNvSpPr>
                <a:spLocks noChangeArrowheads="1"/>
              </p:cNvSpPr>
              <p:nvPr/>
            </p:nvSpPr>
            <p:spPr bwMode="auto">
              <a:xfrm>
                <a:off x="2109" y="1060"/>
                <a:ext cx="541" cy="701"/>
              </a:xfrm>
              <a:prstGeom prst="rect">
                <a:avLst/>
              </a:prstGeom>
              <a:solidFill>
                <a:srgbClr val="B7B79D"/>
              </a:solidFill>
              <a:ln w="9525">
                <a:noFill/>
                <a:miter lim="800000"/>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27" name="Rectangle 82"/>
              <p:cNvSpPr>
                <a:spLocks noChangeArrowheads="1"/>
              </p:cNvSpPr>
              <p:nvPr/>
            </p:nvSpPr>
            <p:spPr bwMode="auto">
              <a:xfrm>
                <a:off x="2088" y="1067"/>
                <a:ext cx="536" cy="701"/>
              </a:xfrm>
              <a:prstGeom prst="rect">
                <a:avLst/>
              </a:prstGeom>
              <a:solidFill>
                <a:srgbClr val="B7B79D"/>
              </a:solidFill>
              <a:ln w="11113">
                <a:solidFill>
                  <a:srgbClr val="494936"/>
                </a:solidFill>
                <a:miter lim="800000"/>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28" name="Freeform 83"/>
              <p:cNvSpPr/>
              <p:nvPr/>
            </p:nvSpPr>
            <p:spPr bwMode="auto">
              <a:xfrm>
                <a:off x="2093" y="1011"/>
                <a:ext cx="615" cy="57"/>
              </a:xfrm>
              <a:custGeom>
                <a:avLst/>
                <a:gdLst>
                  <a:gd name="T0" fmla="*/ 0 w 1232"/>
                  <a:gd name="T1" fmla="*/ 113 h 113"/>
                  <a:gd name="T2" fmla="*/ 148 w 1232"/>
                  <a:gd name="T3" fmla="*/ 0 h 113"/>
                  <a:gd name="T4" fmla="*/ 1232 w 1232"/>
                  <a:gd name="T5" fmla="*/ 0 h 113"/>
                  <a:gd name="T6" fmla="*/ 1084 w 1232"/>
                  <a:gd name="T7" fmla="*/ 113 h 113"/>
                  <a:gd name="T8" fmla="*/ 0 w 1232"/>
                  <a:gd name="T9" fmla="*/ 113 h 113"/>
                  <a:gd name="T10" fmla="*/ 0 60000 65536"/>
                  <a:gd name="T11" fmla="*/ 0 60000 65536"/>
                  <a:gd name="T12" fmla="*/ 0 60000 65536"/>
                  <a:gd name="T13" fmla="*/ 0 60000 65536"/>
                  <a:gd name="T14" fmla="*/ 0 60000 65536"/>
                  <a:gd name="T15" fmla="*/ 0 w 1232"/>
                  <a:gd name="T16" fmla="*/ 0 h 113"/>
                  <a:gd name="T17" fmla="*/ 1232 w 1232"/>
                  <a:gd name="T18" fmla="*/ 113 h 113"/>
                </a:gdLst>
                <a:ahLst/>
                <a:cxnLst>
                  <a:cxn ang="T10">
                    <a:pos x="T0" y="T1"/>
                  </a:cxn>
                  <a:cxn ang="T11">
                    <a:pos x="T2" y="T3"/>
                  </a:cxn>
                  <a:cxn ang="T12">
                    <a:pos x="T4" y="T5"/>
                  </a:cxn>
                  <a:cxn ang="T13">
                    <a:pos x="T6" y="T7"/>
                  </a:cxn>
                  <a:cxn ang="T14">
                    <a:pos x="T8" y="T9"/>
                  </a:cxn>
                </a:cxnLst>
                <a:rect l="T15" t="T16" r="T17" b="T18"/>
                <a:pathLst>
                  <a:path w="1232" h="113">
                    <a:moveTo>
                      <a:pt x="0" y="113"/>
                    </a:moveTo>
                    <a:lnTo>
                      <a:pt x="148" y="0"/>
                    </a:lnTo>
                    <a:lnTo>
                      <a:pt x="1232" y="0"/>
                    </a:lnTo>
                    <a:lnTo>
                      <a:pt x="1084" y="113"/>
                    </a:lnTo>
                    <a:lnTo>
                      <a:pt x="0" y="113"/>
                    </a:lnTo>
                    <a:close/>
                  </a:path>
                </a:pathLst>
              </a:custGeom>
              <a:solidFill>
                <a:srgbClr val="C9C9B6"/>
              </a:solidFill>
              <a:ln w="9525">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29" name="Freeform 84"/>
              <p:cNvSpPr/>
              <p:nvPr/>
            </p:nvSpPr>
            <p:spPr bwMode="auto">
              <a:xfrm>
                <a:off x="2085" y="1009"/>
                <a:ext cx="615" cy="57"/>
              </a:xfrm>
              <a:custGeom>
                <a:avLst/>
                <a:gdLst>
                  <a:gd name="T0" fmla="*/ 0 w 1232"/>
                  <a:gd name="T1" fmla="*/ 113 h 113"/>
                  <a:gd name="T2" fmla="*/ 148 w 1232"/>
                  <a:gd name="T3" fmla="*/ 0 h 113"/>
                  <a:gd name="T4" fmla="*/ 1232 w 1232"/>
                  <a:gd name="T5" fmla="*/ 0 h 113"/>
                  <a:gd name="T6" fmla="*/ 1084 w 1232"/>
                  <a:gd name="T7" fmla="*/ 113 h 113"/>
                  <a:gd name="T8" fmla="*/ 0 w 1232"/>
                  <a:gd name="T9" fmla="*/ 113 h 113"/>
                  <a:gd name="T10" fmla="*/ 0 60000 65536"/>
                  <a:gd name="T11" fmla="*/ 0 60000 65536"/>
                  <a:gd name="T12" fmla="*/ 0 60000 65536"/>
                  <a:gd name="T13" fmla="*/ 0 60000 65536"/>
                  <a:gd name="T14" fmla="*/ 0 60000 65536"/>
                  <a:gd name="T15" fmla="*/ 0 w 1232"/>
                  <a:gd name="T16" fmla="*/ 0 h 113"/>
                  <a:gd name="T17" fmla="*/ 1232 w 1232"/>
                  <a:gd name="T18" fmla="*/ 113 h 113"/>
                </a:gdLst>
                <a:ahLst/>
                <a:cxnLst>
                  <a:cxn ang="T10">
                    <a:pos x="T0" y="T1"/>
                  </a:cxn>
                  <a:cxn ang="T11">
                    <a:pos x="T2" y="T3"/>
                  </a:cxn>
                  <a:cxn ang="T12">
                    <a:pos x="T4" y="T5"/>
                  </a:cxn>
                  <a:cxn ang="T13">
                    <a:pos x="T6" y="T7"/>
                  </a:cxn>
                  <a:cxn ang="T14">
                    <a:pos x="T8" y="T9"/>
                  </a:cxn>
                </a:cxnLst>
                <a:rect l="T15" t="T16" r="T17" b="T18"/>
                <a:pathLst>
                  <a:path w="1232" h="113">
                    <a:moveTo>
                      <a:pt x="0" y="113"/>
                    </a:moveTo>
                    <a:lnTo>
                      <a:pt x="148" y="0"/>
                    </a:lnTo>
                    <a:lnTo>
                      <a:pt x="1232" y="0"/>
                    </a:lnTo>
                    <a:lnTo>
                      <a:pt x="1084" y="113"/>
                    </a:lnTo>
                    <a:lnTo>
                      <a:pt x="0" y="113"/>
                    </a:lnTo>
                    <a:close/>
                  </a:path>
                </a:pathLst>
              </a:custGeom>
              <a:solidFill>
                <a:srgbClr val="C9C9B6"/>
              </a:solidFill>
              <a:ln w="11113">
                <a:solidFill>
                  <a:srgbClr val="494936"/>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30" name="Rectangle 85"/>
              <p:cNvSpPr>
                <a:spLocks noChangeArrowheads="1"/>
              </p:cNvSpPr>
              <p:nvPr/>
            </p:nvSpPr>
            <p:spPr bwMode="auto">
              <a:xfrm>
                <a:off x="2145" y="1126"/>
                <a:ext cx="243" cy="86"/>
              </a:xfrm>
              <a:prstGeom prst="rect">
                <a:avLst/>
              </a:prstGeom>
              <a:solidFill>
                <a:srgbClr val="C9C9B6"/>
              </a:solidFill>
              <a:ln w="11113">
                <a:solidFill>
                  <a:srgbClr val="626248"/>
                </a:solidFill>
                <a:miter lim="800000"/>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31" name="Line 86"/>
              <p:cNvSpPr>
                <a:spLocks noChangeShapeType="1"/>
              </p:cNvSpPr>
              <p:nvPr/>
            </p:nvSpPr>
            <p:spPr bwMode="auto">
              <a:xfrm>
                <a:off x="2176" y="1169"/>
                <a:ext cx="169" cy="1"/>
              </a:xfrm>
              <a:prstGeom prst="line">
                <a:avLst/>
              </a:prstGeom>
              <a:noFill/>
              <a:ln w="20638">
                <a:solidFill>
                  <a:srgbClr val="EDEDE7"/>
                </a:solidFill>
                <a:round/>
              </a:ln>
            </p:spPr>
            <p:txBody>
              <a:bodyPr/>
              <a:lstStyle/>
              <a:p>
                <a:endParaRPr lang="zh-CN" altLang="en-US"/>
              </a:p>
            </p:txBody>
          </p:sp>
          <p:sp>
            <p:nvSpPr>
              <p:cNvPr id="83032" name="Freeform 87"/>
              <p:cNvSpPr/>
              <p:nvPr/>
            </p:nvSpPr>
            <p:spPr bwMode="auto">
              <a:xfrm>
                <a:off x="2628" y="1007"/>
                <a:ext cx="74" cy="758"/>
              </a:xfrm>
              <a:custGeom>
                <a:avLst/>
                <a:gdLst>
                  <a:gd name="T0" fmla="*/ 0 w 148"/>
                  <a:gd name="T1" fmla="*/ 1516 h 1516"/>
                  <a:gd name="T2" fmla="*/ 148 w 148"/>
                  <a:gd name="T3" fmla="*/ 1403 h 1516"/>
                  <a:gd name="T4" fmla="*/ 148 w 148"/>
                  <a:gd name="T5" fmla="*/ 0 h 1516"/>
                  <a:gd name="T6" fmla="*/ 0 w 148"/>
                  <a:gd name="T7" fmla="*/ 113 h 1516"/>
                  <a:gd name="T8" fmla="*/ 0 w 148"/>
                  <a:gd name="T9" fmla="*/ 1516 h 1516"/>
                  <a:gd name="T10" fmla="*/ 0 60000 65536"/>
                  <a:gd name="T11" fmla="*/ 0 60000 65536"/>
                  <a:gd name="T12" fmla="*/ 0 60000 65536"/>
                  <a:gd name="T13" fmla="*/ 0 60000 65536"/>
                  <a:gd name="T14" fmla="*/ 0 60000 65536"/>
                  <a:gd name="T15" fmla="*/ 0 w 148"/>
                  <a:gd name="T16" fmla="*/ 0 h 1516"/>
                  <a:gd name="T17" fmla="*/ 148 w 148"/>
                  <a:gd name="T18" fmla="*/ 1516 h 1516"/>
                </a:gdLst>
                <a:ahLst/>
                <a:cxnLst>
                  <a:cxn ang="T10">
                    <a:pos x="T0" y="T1"/>
                  </a:cxn>
                  <a:cxn ang="T11">
                    <a:pos x="T2" y="T3"/>
                  </a:cxn>
                  <a:cxn ang="T12">
                    <a:pos x="T4" y="T5"/>
                  </a:cxn>
                  <a:cxn ang="T13">
                    <a:pos x="T6" y="T7"/>
                  </a:cxn>
                  <a:cxn ang="T14">
                    <a:pos x="T8" y="T9"/>
                  </a:cxn>
                </a:cxnLst>
                <a:rect l="T15" t="T16" r="T17" b="T18"/>
                <a:pathLst>
                  <a:path w="148" h="1516">
                    <a:moveTo>
                      <a:pt x="0" y="1516"/>
                    </a:moveTo>
                    <a:lnTo>
                      <a:pt x="148" y="1403"/>
                    </a:lnTo>
                    <a:lnTo>
                      <a:pt x="148" y="0"/>
                    </a:lnTo>
                    <a:lnTo>
                      <a:pt x="0" y="113"/>
                    </a:lnTo>
                    <a:lnTo>
                      <a:pt x="0" y="1516"/>
                    </a:lnTo>
                    <a:close/>
                  </a:path>
                </a:pathLst>
              </a:custGeom>
              <a:solidFill>
                <a:srgbClr val="7A7A5A"/>
              </a:solidFill>
              <a:ln w="9525">
                <a:no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33" name="Freeform 88"/>
              <p:cNvSpPr/>
              <p:nvPr/>
            </p:nvSpPr>
            <p:spPr bwMode="auto">
              <a:xfrm>
                <a:off x="2627" y="1011"/>
                <a:ext cx="74" cy="758"/>
              </a:xfrm>
              <a:custGeom>
                <a:avLst/>
                <a:gdLst>
                  <a:gd name="T0" fmla="*/ 0 w 148"/>
                  <a:gd name="T1" fmla="*/ 1516 h 1516"/>
                  <a:gd name="T2" fmla="*/ 148 w 148"/>
                  <a:gd name="T3" fmla="*/ 1403 h 1516"/>
                  <a:gd name="T4" fmla="*/ 148 w 148"/>
                  <a:gd name="T5" fmla="*/ 0 h 1516"/>
                  <a:gd name="T6" fmla="*/ 0 w 148"/>
                  <a:gd name="T7" fmla="*/ 113 h 1516"/>
                  <a:gd name="T8" fmla="*/ 0 w 148"/>
                  <a:gd name="T9" fmla="*/ 1516 h 1516"/>
                  <a:gd name="T10" fmla="*/ 0 60000 65536"/>
                  <a:gd name="T11" fmla="*/ 0 60000 65536"/>
                  <a:gd name="T12" fmla="*/ 0 60000 65536"/>
                  <a:gd name="T13" fmla="*/ 0 60000 65536"/>
                  <a:gd name="T14" fmla="*/ 0 60000 65536"/>
                  <a:gd name="T15" fmla="*/ 0 w 148"/>
                  <a:gd name="T16" fmla="*/ 0 h 1516"/>
                  <a:gd name="T17" fmla="*/ 148 w 148"/>
                  <a:gd name="T18" fmla="*/ 1516 h 1516"/>
                </a:gdLst>
                <a:ahLst/>
                <a:cxnLst>
                  <a:cxn ang="T10">
                    <a:pos x="T0" y="T1"/>
                  </a:cxn>
                  <a:cxn ang="T11">
                    <a:pos x="T2" y="T3"/>
                  </a:cxn>
                  <a:cxn ang="T12">
                    <a:pos x="T4" y="T5"/>
                  </a:cxn>
                  <a:cxn ang="T13">
                    <a:pos x="T6" y="T7"/>
                  </a:cxn>
                  <a:cxn ang="T14">
                    <a:pos x="T8" y="T9"/>
                  </a:cxn>
                </a:cxnLst>
                <a:rect l="T15" t="T16" r="T17" b="T18"/>
                <a:pathLst>
                  <a:path w="148" h="1516">
                    <a:moveTo>
                      <a:pt x="0" y="1516"/>
                    </a:moveTo>
                    <a:lnTo>
                      <a:pt x="148" y="1403"/>
                    </a:lnTo>
                    <a:lnTo>
                      <a:pt x="148" y="0"/>
                    </a:lnTo>
                    <a:lnTo>
                      <a:pt x="0" y="113"/>
                    </a:lnTo>
                    <a:lnTo>
                      <a:pt x="0" y="1516"/>
                    </a:lnTo>
                    <a:close/>
                  </a:path>
                </a:pathLst>
              </a:custGeom>
              <a:solidFill>
                <a:srgbClr val="7A7A5A"/>
              </a:solidFill>
              <a:ln w="11113">
                <a:solidFill>
                  <a:srgbClr val="494936"/>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3034" name="Line 89"/>
              <p:cNvSpPr>
                <a:spLocks noChangeShapeType="1"/>
              </p:cNvSpPr>
              <p:nvPr/>
            </p:nvSpPr>
            <p:spPr bwMode="auto">
              <a:xfrm>
                <a:off x="2093" y="1741"/>
                <a:ext cx="530" cy="1"/>
              </a:xfrm>
              <a:prstGeom prst="line">
                <a:avLst/>
              </a:prstGeom>
              <a:noFill/>
              <a:ln w="20638">
                <a:solidFill>
                  <a:srgbClr val="EDEDE7"/>
                </a:solidFill>
                <a:round/>
              </a:ln>
            </p:spPr>
            <p:txBody>
              <a:bodyPr/>
              <a:lstStyle/>
              <a:p>
                <a:endParaRPr lang="zh-CN" altLang="en-US"/>
              </a:p>
            </p:txBody>
          </p:sp>
          <p:sp>
            <p:nvSpPr>
              <p:cNvPr id="83035" name="Line 90"/>
              <p:cNvSpPr>
                <a:spLocks noChangeShapeType="1"/>
              </p:cNvSpPr>
              <p:nvPr/>
            </p:nvSpPr>
            <p:spPr bwMode="auto">
              <a:xfrm>
                <a:off x="2095" y="1364"/>
                <a:ext cx="530" cy="1"/>
              </a:xfrm>
              <a:prstGeom prst="line">
                <a:avLst/>
              </a:prstGeom>
              <a:noFill/>
              <a:ln w="20638">
                <a:solidFill>
                  <a:srgbClr val="EDEDE7"/>
                </a:solidFill>
                <a:round/>
              </a:ln>
            </p:spPr>
            <p:txBody>
              <a:bodyPr/>
              <a:lstStyle/>
              <a:p>
                <a:endParaRPr lang="zh-CN" altLang="en-US"/>
              </a:p>
            </p:txBody>
          </p:sp>
          <p:sp>
            <p:nvSpPr>
              <p:cNvPr id="83036" name="Line 91"/>
              <p:cNvSpPr>
                <a:spLocks noChangeShapeType="1"/>
              </p:cNvSpPr>
              <p:nvPr/>
            </p:nvSpPr>
            <p:spPr bwMode="auto">
              <a:xfrm>
                <a:off x="2087" y="1736"/>
                <a:ext cx="536" cy="1"/>
              </a:xfrm>
              <a:prstGeom prst="line">
                <a:avLst/>
              </a:prstGeom>
              <a:noFill/>
              <a:ln w="20638">
                <a:solidFill>
                  <a:srgbClr val="494936"/>
                </a:solidFill>
                <a:round/>
              </a:ln>
            </p:spPr>
            <p:txBody>
              <a:bodyPr/>
              <a:lstStyle/>
              <a:p>
                <a:endParaRPr lang="zh-CN" altLang="en-US"/>
              </a:p>
            </p:txBody>
          </p:sp>
          <p:sp>
            <p:nvSpPr>
              <p:cNvPr id="83037" name="Line 92"/>
              <p:cNvSpPr>
                <a:spLocks noChangeShapeType="1"/>
              </p:cNvSpPr>
              <p:nvPr/>
            </p:nvSpPr>
            <p:spPr bwMode="auto">
              <a:xfrm>
                <a:off x="2089" y="1359"/>
                <a:ext cx="536" cy="1"/>
              </a:xfrm>
              <a:prstGeom prst="line">
                <a:avLst/>
              </a:prstGeom>
              <a:noFill/>
              <a:ln w="20638">
                <a:solidFill>
                  <a:srgbClr val="494936"/>
                </a:solidFill>
                <a:round/>
              </a:ln>
            </p:spPr>
            <p:txBody>
              <a:bodyPr/>
              <a:lstStyle/>
              <a:p>
                <a:endParaRPr lang="zh-CN" altLang="en-US"/>
              </a:p>
            </p:txBody>
          </p:sp>
          <p:sp>
            <p:nvSpPr>
              <p:cNvPr id="83038" name="Freeform 93"/>
              <p:cNvSpPr/>
              <p:nvPr/>
            </p:nvSpPr>
            <p:spPr bwMode="auto">
              <a:xfrm>
                <a:off x="2142" y="1123"/>
                <a:ext cx="242" cy="87"/>
              </a:xfrm>
              <a:custGeom>
                <a:avLst/>
                <a:gdLst>
                  <a:gd name="T0" fmla="*/ 0 w 483"/>
                  <a:gd name="T1" fmla="*/ 175 h 175"/>
                  <a:gd name="T2" fmla="*/ 0 w 483"/>
                  <a:gd name="T3" fmla="*/ 0 h 175"/>
                  <a:gd name="T4" fmla="*/ 483 w 483"/>
                  <a:gd name="T5" fmla="*/ 0 h 175"/>
                  <a:gd name="T6" fmla="*/ 0 60000 65536"/>
                  <a:gd name="T7" fmla="*/ 0 60000 65536"/>
                  <a:gd name="T8" fmla="*/ 0 60000 65536"/>
                  <a:gd name="T9" fmla="*/ 0 w 483"/>
                  <a:gd name="T10" fmla="*/ 0 h 175"/>
                  <a:gd name="T11" fmla="*/ 483 w 483"/>
                  <a:gd name="T12" fmla="*/ 175 h 175"/>
                </a:gdLst>
                <a:ahLst/>
                <a:cxnLst>
                  <a:cxn ang="T6">
                    <a:pos x="T0" y="T1"/>
                  </a:cxn>
                  <a:cxn ang="T7">
                    <a:pos x="T2" y="T3"/>
                  </a:cxn>
                  <a:cxn ang="T8">
                    <a:pos x="T4" y="T5"/>
                  </a:cxn>
                </a:cxnLst>
                <a:rect l="T9" t="T10" r="T11" b="T12"/>
                <a:pathLst>
                  <a:path w="483" h="175">
                    <a:moveTo>
                      <a:pt x="0" y="175"/>
                    </a:moveTo>
                    <a:lnTo>
                      <a:pt x="0" y="0"/>
                    </a:lnTo>
                    <a:lnTo>
                      <a:pt x="483" y="0"/>
                    </a:lnTo>
                  </a:path>
                </a:pathLst>
              </a:custGeom>
              <a:noFill/>
              <a:ln w="11113">
                <a:solidFill>
                  <a:srgbClr val="EDEDE7"/>
                </a:solidFill>
                <a:round/>
              </a:ln>
            </p:spPr>
            <p:txBody>
              <a:bodyP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grpSp>
        <p:pic>
          <p:nvPicPr>
            <p:cNvPr id="83039" name="Picture 94" descr="BD05502_"/>
            <p:cNvPicPr>
              <a:picLocks noChangeAspect="1" noChangeArrowheads="1"/>
            </p:cNvPicPr>
            <p:nvPr/>
          </p:nvPicPr>
          <p:blipFill>
            <a:blip r:embed="rId13" cstate="print"/>
            <a:srcRect/>
            <a:stretch>
              <a:fillRect/>
            </a:stretch>
          </p:blipFill>
          <p:spPr bwMode="auto">
            <a:xfrm>
              <a:off x="4921" y="1797"/>
              <a:ext cx="594" cy="538"/>
            </a:xfrm>
            <a:prstGeom prst="rect">
              <a:avLst/>
            </a:prstGeom>
            <a:noFill/>
            <a:ln w="9525">
              <a:noFill/>
              <a:miter lim="800000"/>
              <a:headEnd/>
              <a:tailEnd/>
            </a:ln>
          </p:spPr>
        </p:pic>
        <p:pic>
          <p:nvPicPr>
            <p:cNvPr id="83040" name="Picture 95" descr="MCj04315900000[1]"/>
            <p:cNvPicPr>
              <a:picLocks noChangeAspect="1" noChangeArrowheads="1"/>
            </p:cNvPicPr>
            <p:nvPr/>
          </p:nvPicPr>
          <p:blipFill>
            <a:blip r:embed="rId14" cstate="print"/>
            <a:srcRect/>
            <a:stretch>
              <a:fillRect/>
            </a:stretch>
          </p:blipFill>
          <p:spPr bwMode="auto">
            <a:xfrm>
              <a:off x="4921" y="2296"/>
              <a:ext cx="440" cy="440"/>
            </a:xfrm>
            <a:prstGeom prst="rect">
              <a:avLst/>
            </a:prstGeom>
            <a:noFill/>
            <a:ln w="9525">
              <a:noFill/>
              <a:miter lim="800000"/>
              <a:headEnd/>
              <a:tailEnd/>
            </a:ln>
          </p:spPr>
        </p:pic>
      </p:grpSp>
      <p:sp>
        <p:nvSpPr>
          <p:cNvPr id="852064" name="AutoShape 96"/>
          <p:cNvSpPr>
            <a:spLocks noChangeArrowheads="1"/>
          </p:cNvSpPr>
          <p:nvPr/>
        </p:nvSpPr>
        <p:spPr bwMode="auto">
          <a:xfrm>
            <a:off x="7975600" y="3646488"/>
            <a:ext cx="920750" cy="647700"/>
          </a:xfrm>
          <a:custGeom>
            <a:avLst/>
            <a:gdLst>
              <a:gd name="T0" fmla="*/ 460375 w 21600"/>
              <a:gd name="T1" fmla="*/ 0 h 21600"/>
              <a:gd name="T2" fmla="*/ 134830 w 21600"/>
              <a:gd name="T3" fmla="*/ 94846 h 21600"/>
              <a:gd name="T4" fmla="*/ 0 w 21600"/>
              <a:gd name="T5" fmla="*/ 323850 h 21600"/>
              <a:gd name="T6" fmla="*/ 134830 w 21600"/>
              <a:gd name="T7" fmla="*/ 552854 h 21600"/>
              <a:gd name="T8" fmla="*/ 460375 w 21600"/>
              <a:gd name="T9" fmla="*/ 647700 h 21600"/>
              <a:gd name="T10" fmla="*/ 785920 w 21600"/>
              <a:gd name="T11" fmla="*/ 552854 h 21600"/>
              <a:gd name="T12" fmla="*/ 920750 w 21600"/>
              <a:gd name="T13" fmla="*/ 323850 h 21600"/>
              <a:gd name="T14" fmla="*/ 785920 w 21600"/>
              <a:gd name="T15" fmla="*/ 948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000"/>
          </a:solidFill>
          <a:ln w="9525" algn="ctr">
            <a:solidFill>
              <a:schemeClr val="tx1"/>
            </a:solidFill>
            <a:miter lim="800000"/>
          </a:ln>
        </p:spPr>
        <p:txBody>
          <a:bodyPr wrap="none" lIns="73025" tIns="36512" rIns="73025" bIns="36512" anchor="ctr"/>
          <a:lstStyle/>
          <a:p>
            <a:pPr algn="just" defTabSz="914400">
              <a:spcBef>
                <a:spcPct val="20000"/>
              </a:spcBef>
              <a:buSzPct val="90000"/>
              <a:buFont typeface="Wingdings" panose="05000000000000000000" pitchFamily="2" charset="2"/>
              <a:buChar char="v"/>
            </a:pPr>
            <a:endParaRPr lang="zh-CN" altLang="en-US" sz="2400" b="1">
              <a:solidFill>
                <a:srgbClr val="000099"/>
              </a:solidFill>
              <a:latin typeface="隶书" panose="02010509060101010101" pitchFamily="49" charset="-122"/>
              <a:ea typeface="隶书" panose="02010509060101010101" pitchFamily="49" charset="-122"/>
            </a:endParaRPr>
          </a:p>
        </p:txBody>
      </p:sp>
      <p:sp>
        <p:nvSpPr>
          <p:cNvPr id="852065" name="Line 97"/>
          <p:cNvSpPr>
            <a:spLocks noChangeShapeType="1"/>
          </p:cNvSpPr>
          <p:nvPr/>
        </p:nvSpPr>
        <p:spPr bwMode="auto">
          <a:xfrm>
            <a:off x="1568450" y="4252913"/>
            <a:ext cx="215900" cy="0"/>
          </a:xfrm>
          <a:prstGeom prst="line">
            <a:avLst/>
          </a:prstGeom>
          <a:noFill/>
          <a:ln w="38100">
            <a:solidFill>
              <a:schemeClr val="accent2"/>
            </a:solidFill>
            <a:round/>
            <a:tailEnd type="triangle" w="med" len="med"/>
          </a:ln>
        </p:spPr>
        <p:txBody>
          <a:bodyPr tIns="0">
            <a:spAutoFit/>
          </a:bodyPr>
          <a:lstStyle/>
          <a:p>
            <a:endParaRPr lang="zh-CN" altLang="en-US"/>
          </a:p>
        </p:txBody>
      </p:sp>
      <p:grpSp>
        <p:nvGrpSpPr>
          <p:cNvPr id="17" name="Group 98"/>
          <p:cNvGrpSpPr/>
          <p:nvPr/>
        </p:nvGrpSpPr>
        <p:grpSpPr bwMode="auto">
          <a:xfrm>
            <a:off x="2208213" y="2525713"/>
            <a:ext cx="728662" cy="2878137"/>
            <a:chOff x="1423" y="1389"/>
            <a:chExt cx="459" cy="1814"/>
          </a:xfrm>
        </p:grpSpPr>
        <p:sp>
          <p:nvSpPr>
            <p:cNvPr id="83044" name="Line 99"/>
            <p:cNvSpPr>
              <a:spLocks noChangeShapeType="1"/>
            </p:cNvSpPr>
            <p:nvPr/>
          </p:nvSpPr>
          <p:spPr bwMode="auto">
            <a:xfrm flipV="1">
              <a:off x="1429" y="1389"/>
              <a:ext cx="453" cy="1089"/>
            </a:xfrm>
            <a:prstGeom prst="line">
              <a:avLst/>
            </a:prstGeom>
            <a:noFill/>
            <a:ln w="38100">
              <a:solidFill>
                <a:schemeClr val="accent2"/>
              </a:solidFill>
              <a:round/>
              <a:tailEnd type="triangle" w="med" len="med"/>
            </a:ln>
          </p:spPr>
          <p:txBody>
            <a:bodyPr tIns="0">
              <a:spAutoFit/>
            </a:bodyPr>
            <a:lstStyle/>
            <a:p>
              <a:endParaRPr lang="zh-CN" altLang="en-US"/>
            </a:p>
          </p:txBody>
        </p:sp>
        <p:sp>
          <p:nvSpPr>
            <p:cNvPr id="83045" name="Line 100"/>
            <p:cNvSpPr>
              <a:spLocks noChangeShapeType="1"/>
            </p:cNvSpPr>
            <p:nvPr/>
          </p:nvSpPr>
          <p:spPr bwMode="auto">
            <a:xfrm flipV="1">
              <a:off x="1429" y="1842"/>
              <a:ext cx="453" cy="636"/>
            </a:xfrm>
            <a:prstGeom prst="line">
              <a:avLst/>
            </a:prstGeom>
            <a:noFill/>
            <a:ln w="38100">
              <a:solidFill>
                <a:schemeClr val="accent2"/>
              </a:solidFill>
              <a:round/>
              <a:tailEnd type="triangle" w="med" len="med"/>
            </a:ln>
          </p:spPr>
          <p:txBody>
            <a:bodyPr tIns="0">
              <a:spAutoFit/>
            </a:bodyPr>
            <a:lstStyle/>
            <a:p>
              <a:endParaRPr lang="zh-CN" altLang="en-US"/>
            </a:p>
          </p:txBody>
        </p:sp>
        <p:sp>
          <p:nvSpPr>
            <p:cNvPr id="83046" name="Line 101"/>
            <p:cNvSpPr>
              <a:spLocks noChangeShapeType="1"/>
            </p:cNvSpPr>
            <p:nvPr/>
          </p:nvSpPr>
          <p:spPr bwMode="auto">
            <a:xfrm flipV="1">
              <a:off x="1429" y="2296"/>
              <a:ext cx="408" cy="182"/>
            </a:xfrm>
            <a:prstGeom prst="line">
              <a:avLst/>
            </a:prstGeom>
            <a:noFill/>
            <a:ln w="38100">
              <a:solidFill>
                <a:schemeClr val="accent2"/>
              </a:solidFill>
              <a:round/>
              <a:tailEnd type="triangle" w="med" len="med"/>
            </a:ln>
          </p:spPr>
          <p:txBody>
            <a:bodyPr tIns="0">
              <a:spAutoFit/>
            </a:bodyPr>
            <a:lstStyle/>
            <a:p>
              <a:endParaRPr lang="zh-CN" altLang="en-US"/>
            </a:p>
          </p:txBody>
        </p:sp>
        <p:sp>
          <p:nvSpPr>
            <p:cNvPr id="83047" name="Line 102"/>
            <p:cNvSpPr>
              <a:spLocks noChangeShapeType="1"/>
            </p:cNvSpPr>
            <p:nvPr/>
          </p:nvSpPr>
          <p:spPr bwMode="auto">
            <a:xfrm>
              <a:off x="1423" y="2470"/>
              <a:ext cx="408" cy="226"/>
            </a:xfrm>
            <a:prstGeom prst="line">
              <a:avLst/>
            </a:prstGeom>
            <a:noFill/>
            <a:ln w="38100">
              <a:solidFill>
                <a:schemeClr val="accent2"/>
              </a:solidFill>
              <a:round/>
              <a:tailEnd type="triangle" w="med" len="med"/>
            </a:ln>
          </p:spPr>
          <p:txBody>
            <a:bodyPr tIns="0">
              <a:spAutoFit/>
            </a:bodyPr>
            <a:lstStyle/>
            <a:p>
              <a:endParaRPr lang="zh-CN" altLang="en-US"/>
            </a:p>
          </p:txBody>
        </p:sp>
        <p:sp>
          <p:nvSpPr>
            <p:cNvPr id="83048" name="Line 103"/>
            <p:cNvSpPr>
              <a:spLocks noChangeShapeType="1"/>
            </p:cNvSpPr>
            <p:nvPr/>
          </p:nvSpPr>
          <p:spPr bwMode="auto">
            <a:xfrm>
              <a:off x="1429" y="2478"/>
              <a:ext cx="408" cy="725"/>
            </a:xfrm>
            <a:prstGeom prst="line">
              <a:avLst/>
            </a:prstGeom>
            <a:noFill/>
            <a:ln w="38100">
              <a:solidFill>
                <a:schemeClr val="accent2"/>
              </a:solidFill>
              <a:round/>
              <a:tailEnd type="triangle" w="med" len="med"/>
            </a:ln>
          </p:spPr>
          <p:txBody>
            <a:bodyPr tIns="0">
              <a:spAutoFit/>
            </a:bodyPr>
            <a:lstStyle/>
            <a:p>
              <a:endParaRPr lang="zh-CN" altLang="en-US"/>
            </a:p>
          </p:txBody>
        </p:sp>
      </p:grpSp>
      <p:sp>
        <p:nvSpPr>
          <p:cNvPr id="852072" name="Rectangle 104"/>
          <p:cNvSpPr>
            <a:spLocks noChangeArrowheads="1"/>
          </p:cNvSpPr>
          <p:nvPr/>
        </p:nvSpPr>
        <p:spPr bwMode="auto">
          <a:xfrm>
            <a:off x="-31751" y="1285875"/>
            <a:ext cx="9175751" cy="841375"/>
          </a:xfrm>
          <a:prstGeom prst="rect">
            <a:avLst/>
          </a:prstGeom>
          <a:noFill/>
          <a:ln w="9525" algn="ctr">
            <a:noFill/>
            <a:miter lim="800000"/>
          </a:ln>
        </p:spPr>
        <p:txBody>
          <a:bodyPr/>
          <a:lstStyle/>
          <a:p>
            <a:pPr marL="742950" lvl="1" indent="-285750" algn="l" defTabSz="914400">
              <a:lnSpc>
                <a:spcPct val="90000"/>
              </a:lnSpc>
              <a:spcBef>
                <a:spcPct val="20000"/>
              </a:spcBef>
              <a:buClr>
                <a:srgbClr val="FF3300"/>
              </a:buClr>
              <a:buSzPct val="90000"/>
              <a:buFont typeface="Wingdings" panose="05000000000000000000" pitchFamily="2" charset="2"/>
              <a:buNone/>
            </a:pPr>
            <a:r>
              <a:rPr lang="en-US" altLang="zh-CN" sz="2800" b="1" dirty="0">
                <a:solidFill>
                  <a:srgbClr val="000099"/>
                </a:solidFill>
                <a:latin typeface="Book Antiqua" panose="02040602050305030304" pitchFamily="18" charset="0"/>
                <a:ea typeface="楷体_GB2312" pitchFamily="49" charset="-122"/>
              </a:rPr>
              <a:t>   </a:t>
            </a:r>
            <a:r>
              <a:rPr lang="en-US" altLang="zh-CN" sz="2800" b="1" dirty="0" err="1">
                <a:solidFill>
                  <a:srgbClr val="000099"/>
                </a:solidFill>
                <a:latin typeface="Book Antiqua" panose="02040602050305030304" pitchFamily="18" charset="0"/>
                <a:ea typeface="楷体_GB2312" pitchFamily="49" charset="-122"/>
              </a:rPr>
              <a:t>DDoS</a:t>
            </a:r>
            <a:r>
              <a:rPr lang="zh-CN" altLang="en-US" sz="2800" b="1" dirty="0">
                <a:solidFill>
                  <a:srgbClr val="000099"/>
                </a:solidFill>
                <a:latin typeface="Book Antiqua" panose="02040602050305030304" pitchFamily="18" charset="0"/>
                <a:ea typeface="楷体_GB2312" pitchFamily="49" charset="-122"/>
              </a:rPr>
              <a:t>攻击将造成骨干网络资源浪费、链路堵塞、业务中断。</a:t>
            </a:r>
            <a:endParaRPr lang="en-US" sz="2800" b="1" dirty="0">
              <a:solidFill>
                <a:srgbClr val="000099"/>
              </a:solidFill>
              <a:latin typeface="Book Antiqua" panose="02040602050305030304" pitchFamily="18" charset="0"/>
              <a:ea typeface="楷体_GB2312" pitchFamily="49" charset="-122"/>
            </a:endParaRPr>
          </a:p>
        </p:txBody>
      </p:sp>
      <p:sp>
        <p:nvSpPr>
          <p:cNvPr id="852073" name="AutoShape 105"/>
          <p:cNvSpPr>
            <a:spLocks noChangeArrowheads="1"/>
          </p:cNvSpPr>
          <p:nvPr/>
        </p:nvSpPr>
        <p:spPr bwMode="auto">
          <a:xfrm>
            <a:off x="5489575" y="2998788"/>
            <a:ext cx="1066800" cy="379412"/>
          </a:xfrm>
          <a:prstGeom prst="wedgeEllipseCallout">
            <a:avLst>
              <a:gd name="adj1" fmla="val -23662"/>
              <a:gd name="adj2" fmla="val 142083"/>
            </a:avLst>
          </a:prstGeom>
          <a:gradFill rotWithShape="0">
            <a:gsLst>
              <a:gs pos="0">
                <a:schemeClr val="accent1"/>
              </a:gs>
              <a:gs pos="100000">
                <a:schemeClr val="bg1"/>
              </a:gs>
            </a:gsLst>
            <a:lin ang="5400000" scaled="1"/>
          </a:gradFill>
          <a:ln w="0">
            <a:solidFill>
              <a:schemeClr val="tx1"/>
            </a:solidFill>
            <a:miter lim="800000"/>
          </a:ln>
        </p:spPr>
        <p:txBody>
          <a:bodyPr lIns="91422" tIns="45711" rIns="91422" bIns="45711"/>
          <a:lstStyle/>
          <a:p>
            <a:pPr algn="ctr" defTabSz="914400"/>
            <a:r>
              <a:rPr lang="zh-CN" altLang="en-US" sz="1400">
                <a:solidFill>
                  <a:schemeClr val="tx1"/>
                </a:solidFill>
                <a:latin typeface="Arial" panose="020B0604020202020204" pitchFamily="34" charset="0"/>
                <a:ea typeface="宋体" panose="02010600030101010101" pitchFamily="2" charset="-122"/>
              </a:rPr>
              <a:t>骨干级</a:t>
            </a:r>
          </a:p>
        </p:txBody>
      </p:sp>
      <p:sp>
        <p:nvSpPr>
          <p:cNvPr id="852074" name="AutoShape 106"/>
          <p:cNvSpPr>
            <a:spLocks noChangeArrowheads="1"/>
          </p:cNvSpPr>
          <p:nvPr/>
        </p:nvSpPr>
        <p:spPr bwMode="auto">
          <a:xfrm>
            <a:off x="6708775" y="2998788"/>
            <a:ext cx="1066800" cy="379412"/>
          </a:xfrm>
          <a:prstGeom prst="wedgeEllipseCallout">
            <a:avLst>
              <a:gd name="adj1" fmla="val -23662"/>
              <a:gd name="adj2" fmla="val 142083"/>
            </a:avLst>
          </a:prstGeom>
          <a:gradFill rotWithShape="0">
            <a:gsLst>
              <a:gs pos="0">
                <a:schemeClr val="accent1"/>
              </a:gs>
              <a:gs pos="100000">
                <a:schemeClr val="bg1"/>
              </a:gs>
            </a:gsLst>
            <a:lin ang="5400000" scaled="1"/>
          </a:gradFill>
          <a:ln w="0">
            <a:solidFill>
              <a:schemeClr val="tx1"/>
            </a:solidFill>
            <a:miter lim="800000"/>
          </a:ln>
        </p:spPr>
        <p:txBody>
          <a:bodyPr lIns="91422" tIns="45711" rIns="91422" bIns="45711"/>
          <a:lstStyle/>
          <a:p>
            <a:pPr algn="ctr" defTabSz="914400"/>
            <a:r>
              <a:rPr lang="zh-CN" altLang="en-US" sz="1400">
                <a:solidFill>
                  <a:schemeClr val="tx1"/>
                </a:solidFill>
                <a:latin typeface="Arial" panose="020B0604020202020204" pitchFamily="34" charset="0"/>
                <a:ea typeface="宋体" panose="02010600030101010101" pitchFamily="2" charset="-122"/>
              </a:rPr>
              <a:t>链路级</a:t>
            </a:r>
          </a:p>
        </p:txBody>
      </p:sp>
      <p:sp>
        <p:nvSpPr>
          <p:cNvPr id="852075" name="AutoShape 107"/>
          <p:cNvSpPr>
            <a:spLocks noChangeArrowheads="1"/>
          </p:cNvSpPr>
          <p:nvPr/>
        </p:nvSpPr>
        <p:spPr bwMode="auto">
          <a:xfrm>
            <a:off x="8004175" y="2922588"/>
            <a:ext cx="1066800" cy="379412"/>
          </a:xfrm>
          <a:prstGeom prst="wedgeEllipseCallout">
            <a:avLst>
              <a:gd name="adj1" fmla="val -23662"/>
              <a:gd name="adj2" fmla="val 142083"/>
            </a:avLst>
          </a:prstGeom>
          <a:gradFill rotWithShape="0">
            <a:gsLst>
              <a:gs pos="0">
                <a:schemeClr val="accent1"/>
              </a:gs>
              <a:gs pos="100000">
                <a:schemeClr val="bg1"/>
              </a:gs>
            </a:gsLst>
            <a:lin ang="5400000" scaled="1"/>
          </a:gradFill>
          <a:ln w="0">
            <a:solidFill>
              <a:schemeClr val="tx1"/>
            </a:solidFill>
            <a:miter lim="800000"/>
          </a:ln>
        </p:spPr>
        <p:txBody>
          <a:bodyPr lIns="91422" tIns="45711" rIns="91422" bIns="45711"/>
          <a:lstStyle/>
          <a:p>
            <a:pPr algn="ctr" defTabSz="914400"/>
            <a:r>
              <a:rPr lang="zh-CN" altLang="en-US" sz="1400">
                <a:solidFill>
                  <a:schemeClr val="tx1"/>
                </a:solidFill>
                <a:latin typeface="Arial" panose="020B0604020202020204" pitchFamily="34" charset="0"/>
                <a:ea typeface="宋体" panose="02010600030101010101" pitchFamily="2" charset="-122"/>
              </a:rPr>
              <a:t>应用级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52072"/>
                                        </p:tgtEl>
                                        <p:attrNameLst>
                                          <p:attrName>style.visibility</p:attrName>
                                        </p:attrNameLst>
                                      </p:cBhvr>
                                      <p:to>
                                        <p:strVal val="visible"/>
                                      </p:to>
                                    </p:set>
                                    <p:anim calcmode="lin" valueType="num">
                                      <p:cBhvr>
                                        <p:cTn id="7" dur="1000" fill="hold"/>
                                        <p:tgtEl>
                                          <p:spTgt spid="852072"/>
                                        </p:tgtEl>
                                        <p:attrNameLst>
                                          <p:attrName>ppt_w</p:attrName>
                                        </p:attrNameLst>
                                      </p:cBhvr>
                                      <p:tavLst>
                                        <p:tav tm="0">
                                          <p:val>
                                            <p:strVal val="#ppt_w*0.70"/>
                                          </p:val>
                                        </p:tav>
                                        <p:tav tm="100000">
                                          <p:val>
                                            <p:strVal val="#ppt_w"/>
                                          </p:val>
                                        </p:tav>
                                      </p:tavLst>
                                    </p:anim>
                                    <p:anim calcmode="lin" valueType="num">
                                      <p:cBhvr>
                                        <p:cTn id="8" dur="1000" fill="hold"/>
                                        <p:tgtEl>
                                          <p:spTgt spid="852072"/>
                                        </p:tgtEl>
                                        <p:attrNameLst>
                                          <p:attrName>ppt_h</p:attrName>
                                        </p:attrNameLst>
                                      </p:cBhvr>
                                      <p:tavLst>
                                        <p:tav tm="0">
                                          <p:val>
                                            <p:strVal val="#ppt_h"/>
                                          </p:val>
                                        </p:tav>
                                        <p:tav tm="100000">
                                          <p:val>
                                            <p:strVal val="#ppt_h"/>
                                          </p:val>
                                        </p:tav>
                                      </p:tavLst>
                                    </p:anim>
                                    <p:animEffect transition="in" filter="fade">
                                      <p:cBhvr>
                                        <p:cTn id="9" dur="1000"/>
                                        <p:tgtEl>
                                          <p:spTgt spid="85207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52065"/>
                                        </p:tgtEl>
                                        <p:attrNameLst>
                                          <p:attrName>style.visibility</p:attrName>
                                        </p:attrNameLst>
                                      </p:cBhvr>
                                      <p:to>
                                        <p:strVal val="visible"/>
                                      </p:to>
                                    </p:set>
                                    <p:animEffect transition="in" filter="wipe(left)">
                                      <p:cBhvr>
                                        <p:cTn id="19" dur="500"/>
                                        <p:tgtEl>
                                          <p:spTgt spid="85206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22" presetClass="entr" presetSubtype="8" fill="hold" nodeType="afterEffect">
                                  <p:stCondLst>
                                    <p:cond delay="200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499"/>
                                          </p:stCondLst>
                                        </p:cTn>
                                        <p:tgtEl>
                                          <p:spTgt spid="852010"/>
                                        </p:tgtEl>
                                        <p:attrNameLst>
                                          <p:attrName>style.visibility</p:attrName>
                                        </p:attrNameLst>
                                      </p:cBhvr>
                                      <p:to>
                                        <p:strVal val="visible"/>
                                      </p:to>
                                    </p:set>
                                  </p:childTnLst>
                                </p:cTn>
                              </p:par>
                            </p:childTnLst>
                          </p:cTn>
                        </p:par>
                        <p:par>
                          <p:cTn id="31" fill="hold">
                            <p:stCondLst>
                              <p:cond delay="4500"/>
                            </p:stCondLst>
                            <p:childTnLst>
                              <p:par>
                                <p:cTn id="32" presetID="22" presetClass="entr" presetSubtype="8" fill="hold" nodeType="afterEffect">
                                  <p:stCondLst>
                                    <p:cond delay="550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10500"/>
                            </p:stCondLst>
                            <p:childTnLst>
                              <p:par>
                                <p:cTn id="36" presetID="22" presetClass="entr" presetSubtype="8" fill="hold" nodeType="afterEffect">
                                  <p:stCondLst>
                                    <p:cond delay="600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17000"/>
                            </p:stCondLst>
                            <p:childTnLst>
                              <p:par>
                                <p:cTn id="40" presetID="4" presetClass="entr" presetSubtype="32" fill="hold" grpId="0" nodeType="afterEffect">
                                  <p:stCondLst>
                                    <p:cond delay="1000"/>
                                  </p:stCondLst>
                                  <p:childTnLst>
                                    <p:set>
                                      <p:cBhvr>
                                        <p:cTn id="41" dur="1" fill="hold">
                                          <p:stCondLst>
                                            <p:cond delay="0"/>
                                          </p:stCondLst>
                                        </p:cTn>
                                        <p:tgtEl>
                                          <p:spTgt spid="851997"/>
                                        </p:tgtEl>
                                        <p:attrNameLst>
                                          <p:attrName>style.visibility</p:attrName>
                                        </p:attrNameLst>
                                      </p:cBhvr>
                                      <p:to>
                                        <p:strVal val="visible"/>
                                      </p:to>
                                    </p:set>
                                    <p:animEffect transition="in" filter="box(out)">
                                      <p:cBhvr>
                                        <p:cTn id="42" dur="500"/>
                                        <p:tgtEl>
                                          <p:spTgt spid="851997"/>
                                        </p:tgtEl>
                                      </p:cBhvr>
                                    </p:animEffect>
                                  </p:childTnLst>
                                </p:cTn>
                              </p:par>
                            </p:childTnLst>
                          </p:cTn>
                        </p:par>
                        <p:par>
                          <p:cTn id="43" fill="hold">
                            <p:stCondLst>
                              <p:cond delay="18500"/>
                            </p:stCondLst>
                            <p:childTnLst>
                              <p:par>
                                <p:cTn id="44" presetID="9" presetClass="entr" presetSubtype="0" fill="hold" grpId="0" nodeType="afterEffect">
                                  <p:stCondLst>
                                    <p:cond delay="0"/>
                                  </p:stCondLst>
                                  <p:childTnLst>
                                    <p:set>
                                      <p:cBhvr>
                                        <p:cTn id="45" dur="1" fill="hold">
                                          <p:stCondLst>
                                            <p:cond delay="0"/>
                                          </p:stCondLst>
                                        </p:cTn>
                                        <p:tgtEl>
                                          <p:spTgt spid="852073"/>
                                        </p:tgtEl>
                                        <p:attrNameLst>
                                          <p:attrName>style.visibility</p:attrName>
                                        </p:attrNameLst>
                                      </p:cBhvr>
                                      <p:to>
                                        <p:strVal val="visible"/>
                                      </p:to>
                                    </p:set>
                                    <p:animEffect transition="in" filter="dissolve">
                                      <p:cBhvr>
                                        <p:cTn id="46" dur="500"/>
                                        <p:tgtEl>
                                          <p:spTgt spid="852073"/>
                                        </p:tgtEl>
                                      </p:cBhvr>
                                    </p:animEffect>
                                  </p:childTnLst>
                                </p:cTn>
                              </p:par>
                            </p:childTnLst>
                          </p:cTn>
                        </p:par>
                        <p:par>
                          <p:cTn id="47" fill="hold">
                            <p:stCondLst>
                              <p:cond delay="19000"/>
                            </p:stCondLst>
                            <p:childTnLst>
                              <p:par>
                                <p:cTn id="48" presetID="4" presetClass="entr" presetSubtype="32" fill="hold" grpId="0" nodeType="afterEffect">
                                  <p:stCondLst>
                                    <p:cond delay="1000"/>
                                  </p:stCondLst>
                                  <p:childTnLst>
                                    <p:set>
                                      <p:cBhvr>
                                        <p:cTn id="49" dur="1" fill="hold">
                                          <p:stCondLst>
                                            <p:cond delay="0"/>
                                          </p:stCondLst>
                                        </p:cTn>
                                        <p:tgtEl>
                                          <p:spTgt spid="851998"/>
                                        </p:tgtEl>
                                        <p:attrNameLst>
                                          <p:attrName>style.visibility</p:attrName>
                                        </p:attrNameLst>
                                      </p:cBhvr>
                                      <p:to>
                                        <p:strVal val="visible"/>
                                      </p:to>
                                    </p:set>
                                    <p:animEffect transition="in" filter="box(out)">
                                      <p:cBhvr>
                                        <p:cTn id="50" dur="500"/>
                                        <p:tgtEl>
                                          <p:spTgt spid="851998"/>
                                        </p:tgtEl>
                                      </p:cBhvr>
                                    </p:animEffect>
                                  </p:childTnLst>
                                </p:cTn>
                              </p:par>
                            </p:childTnLst>
                          </p:cTn>
                        </p:par>
                        <p:par>
                          <p:cTn id="51" fill="hold">
                            <p:stCondLst>
                              <p:cond delay="20500"/>
                            </p:stCondLst>
                            <p:childTnLst>
                              <p:par>
                                <p:cTn id="52" presetID="9" presetClass="entr" presetSubtype="0" fill="hold" grpId="0" nodeType="afterEffect">
                                  <p:stCondLst>
                                    <p:cond delay="0"/>
                                  </p:stCondLst>
                                  <p:childTnLst>
                                    <p:set>
                                      <p:cBhvr>
                                        <p:cTn id="53" dur="1" fill="hold">
                                          <p:stCondLst>
                                            <p:cond delay="0"/>
                                          </p:stCondLst>
                                        </p:cTn>
                                        <p:tgtEl>
                                          <p:spTgt spid="852074"/>
                                        </p:tgtEl>
                                        <p:attrNameLst>
                                          <p:attrName>style.visibility</p:attrName>
                                        </p:attrNameLst>
                                      </p:cBhvr>
                                      <p:to>
                                        <p:strVal val="visible"/>
                                      </p:to>
                                    </p:set>
                                    <p:animEffect transition="in" filter="dissolve">
                                      <p:cBhvr>
                                        <p:cTn id="54" dur="500"/>
                                        <p:tgtEl>
                                          <p:spTgt spid="852074"/>
                                        </p:tgtEl>
                                      </p:cBhvr>
                                    </p:animEffect>
                                  </p:childTnLst>
                                </p:cTn>
                              </p:par>
                            </p:childTnLst>
                          </p:cTn>
                        </p:par>
                        <p:par>
                          <p:cTn id="55" fill="hold">
                            <p:stCondLst>
                              <p:cond delay="21000"/>
                            </p:stCondLst>
                            <p:childTnLst>
                              <p:par>
                                <p:cTn id="56" presetID="9" presetClass="entr" presetSubtype="0" fill="hold" grpId="0" nodeType="afterEffect">
                                  <p:stCondLst>
                                    <p:cond delay="1000"/>
                                  </p:stCondLst>
                                  <p:childTnLst>
                                    <p:set>
                                      <p:cBhvr>
                                        <p:cTn id="57" dur="1" fill="hold">
                                          <p:stCondLst>
                                            <p:cond delay="0"/>
                                          </p:stCondLst>
                                        </p:cTn>
                                        <p:tgtEl>
                                          <p:spTgt spid="852064"/>
                                        </p:tgtEl>
                                        <p:attrNameLst>
                                          <p:attrName>style.visibility</p:attrName>
                                        </p:attrNameLst>
                                      </p:cBhvr>
                                      <p:to>
                                        <p:strVal val="visible"/>
                                      </p:to>
                                    </p:set>
                                    <p:animEffect transition="in" filter="dissolve">
                                      <p:cBhvr>
                                        <p:cTn id="58" dur="500"/>
                                        <p:tgtEl>
                                          <p:spTgt spid="852064"/>
                                        </p:tgtEl>
                                      </p:cBhvr>
                                    </p:animEffect>
                                  </p:childTnLst>
                                </p:cTn>
                              </p:par>
                            </p:childTnLst>
                          </p:cTn>
                        </p:par>
                        <p:par>
                          <p:cTn id="59" fill="hold">
                            <p:stCondLst>
                              <p:cond delay="22500"/>
                            </p:stCondLst>
                            <p:childTnLst>
                              <p:par>
                                <p:cTn id="60" presetID="9" presetClass="entr" presetSubtype="0" fill="hold" grpId="0" nodeType="afterEffect">
                                  <p:stCondLst>
                                    <p:cond delay="0"/>
                                  </p:stCondLst>
                                  <p:childTnLst>
                                    <p:set>
                                      <p:cBhvr>
                                        <p:cTn id="61" dur="1" fill="hold">
                                          <p:stCondLst>
                                            <p:cond delay="0"/>
                                          </p:stCondLst>
                                        </p:cTn>
                                        <p:tgtEl>
                                          <p:spTgt spid="852075"/>
                                        </p:tgtEl>
                                        <p:attrNameLst>
                                          <p:attrName>style.visibility</p:attrName>
                                        </p:attrNameLst>
                                      </p:cBhvr>
                                      <p:to>
                                        <p:strVal val="visible"/>
                                      </p:to>
                                    </p:set>
                                    <p:animEffect transition="in" filter="dissolve">
                                      <p:cBhvr>
                                        <p:cTn id="62" dur="500"/>
                                        <p:tgtEl>
                                          <p:spTgt spid="852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97" grpId="0" animBg="1"/>
      <p:bldP spid="851998" grpId="0" animBg="1"/>
      <p:bldP spid="852010" grpId="0" animBg="1" autoUpdateAnimBg="0"/>
      <p:bldP spid="852064" grpId="0" animBg="1"/>
      <p:bldP spid="852065" grpId="0" animBg="1"/>
      <p:bldP spid="852072" grpId="0" autoUpdateAnimBg="0"/>
      <p:bldP spid="852073" grpId="0" animBg="1" autoUpdateAnimBg="0"/>
      <p:bldP spid="852074" grpId="0" animBg="1" autoUpdateAnimBg="0"/>
      <p:bldP spid="85207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zh-CN" altLang="en-US" dirty="0"/>
              <a:t>风暴型攻击用的分组</a:t>
            </a:r>
          </a:p>
        </p:txBody>
      </p:sp>
      <p:sp>
        <p:nvSpPr>
          <p:cNvPr id="398339" name="Rectangle 3"/>
          <p:cNvSpPr>
            <a:spLocks noGrp="1" noChangeArrowheads="1"/>
          </p:cNvSpPr>
          <p:nvPr>
            <p:ph type="body" idx="1"/>
          </p:nvPr>
        </p:nvSpPr>
        <p:spPr>
          <a:xfrm>
            <a:off x="506413" y="1239838"/>
            <a:ext cx="8018462" cy="5027612"/>
          </a:xfrm>
        </p:spPr>
        <p:txBody>
          <a:bodyPr/>
          <a:lstStyle/>
          <a:p>
            <a:pPr eaLnBrk="1" hangingPunct="1">
              <a:lnSpc>
                <a:spcPts val="3300"/>
              </a:lnSpc>
              <a:spcBef>
                <a:spcPts val="0"/>
              </a:spcBef>
            </a:pPr>
            <a:r>
              <a:rPr lang="zh-CN" altLang="en-US" sz="2800" dirty="0">
                <a:latin typeface="宋体" panose="02010600030101010101" pitchFamily="2" charset="-122"/>
              </a:rPr>
              <a:t>用于攻击的分组类型有： </a:t>
            </a:r>
          </a:p>
          <a:p>
            <a:pPr lvl="1" eaLnBrk="1" hangingPunct="1">
              <a:lnSpc>
                <a:spcPts val="3300"/>
              </a:lnSpc>
              <a:spcBef>
                <a:spcPts val="0"/>
              </a:spcBef>
            </a:pPr>
            <a:r>
              <a:rPr lang="en-US" altLang="zh-CN" sz="2400" dirty="0" smtClean="0"/>
              <a:t>TCP</a:t>
            </a:r>
            <a:r>
              <a:rPr lang="zh-CN" altLang="en-US" sz="2400" dirty="0" smtClean="0"/>
              <a:t>泛</a:t>
            </a:r>
            <a:r>
              <a:rPr lang="zh-CN" altLang="en-US" sz="2400" dirty="0" smtClean="0">
                <a:latin typeface="宋体" panose="02010600030101010101" pitchFamily="2" charset="-122"/>
              </a:rPr>
              <a:t>洪 </a:t>
            </a:r>
            <a:r>
              <a:rPr lang="en-US" altLang="zh-CN" sz="2400" dirty="0" smtClean="0"/>
              <a:t>(flood)</a:t>
            </a:r>
            <a:r>
              <a:rPr lang="zh-CN" altLang="en-US" sz="2400" dirty="0">
                <a:latin typeface="宋体" panose="02010600030101010101" pitchFamily="2" charset="-122"/>
              </a:rPr>
              <a:t>。向目标主机发送大量设置了不同标志的</a:t>
            </a:r>
            <a:r>
              <a:rPr lang="en-US" altLang="zh-CN" sz="2400" dirty="0"/>
              <a:t>TCP</a:t>
            </a:r>
            <a:r>
              <a:rPr lang="zh-CN" altLang="en-US" sz="2400" dirty="0">
                <a:latin typeface="宋体" panose="02010600030101010101" pitchFamily="2" charset="-122"/>
              </a:rPr>
              <a:t>分组。常被利用的标志包括：</a:t>
            </a:r>
            <a:r>
              <a:rPr lang="en-US" altLang="zh-CN" sz="2400" dirty="0"/>
              <a:t>SYN, ACK, RST</a:t>
            </a:r>
            <a:r>
              <a:rPr lang="zh-CN" altLang="en-US" sz="2400" dirty="0">
                <a:latin typeface="宋体" panose="02010600030101010101" pitchFamily="2" charset="-122"/>
              </a:rPr>
              <a:t>。其中，</a:t>
            </a:r>
            <a:r>
              <a:rPr lang="en-US" altLang="zh-CN" sz="2400" dirty="0"/>
              <a:t>TCP SYN</a:t>
            </a:r>
            <a:r>
              <a:rPr lang="zh-CN" altLang="en-US" sz="2400" dirty="0">
                <a:latin typeface="宋体" panose="02010600030101010101" pitchFamily="2" charset="-122"/>
              </a:rPr>
              <a:t>攻击导致目标主机不断地为</a:t>
            </a:r>
            <a:r>
              <a:rPr lang="en-US" altLang="zh-CN" sz="2400" dirty="0"/>
              <a:t>TCP</a:t>
            </a:r>
            <a:r>
              <a:rPr lang="zh-CN" altLang="en-US" sz="2400" dirty="0">
                <a:latin typeface="宋体" panose="02010600030101010101" pitchFamily="2" charset="-122"/>
              </a:rPr>
              <a:t>连接分配内存，从而使其它功能不能分配到足够的内存。</a:t>
            </a:r>
            <a:r>
              <a:rPr lang="en-US" altLang="zh-CN" sz="2400" dirty="0" err="1"/>
              <a:t>Trinoo</a:t>
            </a:r>
            <a:r>
              <a:rPr lang="zh-CN" altLang="en-US" sz="2400" dirty="0">
                <a:latin typeface="宋体" panose="02010600030101010101" pitchFamily="2" charset="-122"/>
              </a:rPr>
              <a:t>就是一种分布式的</a:t>
            </a:r>
            <a:r>
              <a:rPr lang="en-US" altLang="zh-CN" sz="2400" dirty="0"/>
              <a:t>TCP SYN </a:t>
            </a:r>
            <a:r>
              <a:rPr lang="en-US" altLang="zh-CN" sz="2400" dirty="0" err="1"/>
              <a:t>DoS</a:t>
            </a:r>
            <a:r>
              <a:rPr lang="zh-CN" altLang="en-US" sz="2400" dirty="0">
                <a:latin typeface="宋体" panose="02010600030101010101" pitchFamily="2" charset="-122"/>
              </a:rPr>
              <a:t>攻击工具。</a:t>
            </a:r>
            <a:r>
              <a:rPr lang="zh-CN" altLang="en-US" sz="2400" dirty="0"/>
              <a:t> </a:t>
            </a:r>
          </a:p>
          <a:p>
            <a:pPr lvl="1" eaLnBrk="1" hangingPunct="1">
              <a:lnSpc>
                <a:spcPts val="3300"/>
              </a:lnSpc>
              <a:spcBef>
                <a:spcPts val="0"/>
              </a:spcBef>
            </a:pPr>
            <a:r>
              <a:rPr lang="en-US" altLang="zh-CN" sz="2400" dirty="0"/>
              <a:t>ICMP Echo </a:t>
            </a:r>
            <a:r>
              <a:rPr lang="zh-CN" altLang="en-US" sz="2400" dirty="0">
                <a:latin typeface="宋体" panose="02010600030101010101" pitchFamily="2" charset="-122"/>
              </a:rPr>
              <a:t>请求</a:t>
            </a:r>
            <a:r>
              <a:rPr lang="en-US" altLang="zh-CN" sz="2400" dirty="0"/>
              <a:t>/</a:t>
            </a:r>
            <a:r>
              <a:rPr lang="zh-CN" altLang="en-US" sz="2400" dirty="0">
                <a:latin typeface="宋体" panose="02010600030101010101" pitchFamily="2" charset="-122"/>
              </a:rPr>
              <a:t>响应</a:t>
            </a:r>
            <a:r>
              <a:rPr lang="zh-CN" altLang="en-US" sz="2400" dirty="0" smtClean="0">
                <a:latin typeface="宋体" panose="02010600030101010101" pitchFamily="2" charset="-122"/>
              </a:rPr>
              <a:t>报文泛洪</a:t>
            </a:r>
            <a:r>
              <a:rPr lang="en-US" altLang="zh-CN" sz="2400" dirty="0" smtClean="0"/>
              <a:t>(</a:t>
            </a:r>
            <a:r>
              <a:rPr lang="zh-CN" altLang="en-US" sz="2400" dirty="0">
                <a:latin typeface="宋体" panose="02010600030101010101" pitchFamily="2" charset="-122"/>
              </a:rPr>
              <a:t>如，</a:t>
            </a:r>
            <a:r>
              <a:rPr lang="en-US" altLang="zh-CN" sz="2400" dirty="0"/>
              <a:t>Ping floods)</a:t>
            </a:r>
            <a:r>
              <a:rPr lang="zh-CN" altLang="en-US" sz="2400" dirty="0">
                <a:latin typeface="宋体" panose="02010600030101010101" pitchFamily="2" charset="-122"/>
              </a:rPr>
              <a:t>。向目标主机发送大量的</a:t>
            </a:r>
            <a:r>
              <a:rPr lang="en-US" altLang="zh-CN" sz="2400" dirty="0"/>
              <a:t>ICMP</a:t>
            </a:r>
            <a:r>
              <a:rPr lang="zh-CN" altLang="en-US" sz="2400" dirty="0">
                <a:latin typeface="宋体" panose="02010600030101010101" pitchFamily="2" charset="-122"/>
              </a:rPr>
              <a:t>分组。</a:t>
            </a:r>
            <a:r>
              <a:rPr lang="zh-CN" altLang="en-US" sz="2400" dirty="0"/>
              <a:t> </a:t>
            </a:r>
          </a:p>
          <a:p>
            <a:pPr lvl="1" eaLnBrk="1" hangingPunct="1">
              <a:lnSpc>
                <a:spcPts val="3300"/>
              </a:lnSpc>
              <a:spcBef>
                <a:spcPts val="0"/>
              </a:spcBef>
            </a:pPr>
            <a:r>
              <a:rPr lang="en-US" altLang="zh-CN" sz="2400" dirty="0" smtClean="0"/>
              <a:t>UDP</a:t>
            </a:r>
            <a:r>
              <a:rPr lang="zh-CN" altLang="en-US" sz="2400" dirty="0" smtClean="0">
                <a:latin typeface="宋体" panose="02010600030101010101" pitchFamily="2" charset="-122"/>
              </a:rPr>
              <a:t>泛洪。</a:t>
            </a:r>
            <a:r>
              <a:rPr lang="zh-CN" altLang="en-US" sz="2400" dirty="0">
                <a:latin typeface="宋体" panose="02010600030101010101" pitchFamily="2" charset="-122"/>
              </a:rPr>
              <a:t>向目标主机发送大量各种基于</a:t>
            </a:r>
            <a:r>
              <a:rPr lang="en-US" altLang="zh-CN" sz="2400" dirty="0"/>
              <a:t>UDP</a:t>
            </a:r>
            <a:r>
              <a:rPr lang="zh-CN" altLang="en-US" sz="2400" dirty="0"/>
              <a:t>协议的应用协议包（如</a:t>
            </a:r>
            <a:r>
              <a:rPr lang="en-US" altLang="zh-CN" sz="2400" dirty="0"/>
              <a:t>NTP</a:t>
            </a:r>
            <a:r>
              <a:rPr lang="zh-CN" altLang="en-US" sz="2400" dirty="0"/>
              <a:t>，</a:t>
            </a:r>
            <a:r>
              <a:rPr lang="en-US" altLang="zh-CN" sz="2400" dirty="0"/>
              <a:t>SSDP</a:t>
            </a:r>
            <a:r>
              <a:rPr lang="zh-CN" altLang="en-US" sz="2400" dirty="0"/>
              <a:t>，</a:t>
            </a:r>
            <a:r>
              <a:rPr lang="en-US" altLang="zh-CN" sz="2400" dirty="0"/>
              <a:t>DNS</a:t>
            </a:r>
            <a:r>
              <a:rPr lang="zh-CN" altLang="en-US" sz="2400" dirty="0"/>
              <a:t>等）</a:t>
            </a:r>
            <a:r>
              <a:rPr lang="zh-CN" altLang="en-US" sz="2400" dirty="0">
                <a:latin typeface="宋体" panose="02010600030101010101" pitchFamily="2" charset="-122"/>
              </a:rPr>
              <a:t>。</a:t>
            </a:r>
            <a:r>
              <a:rPr lang="zh-CN" altLang="en-US" sz="2400" dirty="0">
                <a:solidFill>
                  <a:srgbClr val="FF0000"/>
                </a:solidFill>
                <a:latin typeface="宋体" panose="02010600030101010101" pitchFamily="2" charset="-122"/>
              </a:rPr>
              <a:t>用</a:t>
            </a:r>
            <a:r>
              <a:rPr lang="en-US" altLang="zh-CN" sz="2400" dirty="0">
                <a:solidFill>
                  <a:srgbClr val="FF0000"/>
                </a:solidFill>
                <a:latin typeface="宋体" panose="02010600030101010101" pitchFamily="2" charset="-122"/>
              </a:rPr>
              <a:t>UDP</a:t>
            </a:r>
            <a:r>
              <a:rPr lang="zh-CN" altLang="en-US" sz="2400" dirty="0">
                <a:solidFill>
                  <a:srgbClr val="FF0000"/>
                </a:solidFill>
                <a:latin typeface="宋体" panose="02010600030101010101" pitchFamily="2" charset="-122"/>
              </a:rPr>
              <a:t>的发处是什么？</a:t>
            </a:r>
            <a:r>
              <a:rPr lang="zh-CN" altLang="en-US" sz="2400" dirty="0">
                <a:solidFill>
                  <a:srgbClr val="FF0000"/>
                </a:solidFill>
              </a:rPr>
              <a:t> </a:t>
            </a:r>
          </a:p>
          <a:p>
            <a:pPr eaLnBrk="1" hangingPunct="1">
              <a:lnSpc>
                <a:spcPts val="3300"/>
              </a:lnSpc>
              <a:spcBef>
                <a:spcPts val="0"/>
              </a:spcBef>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98339">
                                            <p:txEl>
                                              <p:pRg st="0" end="0"/>
                                            </p:txEl>
                                          </p:spTgt>
                                        </p:tgtEl>
                                        <p:attrNameLst>
                                          <p:attrName>style.visibility</p:attrName>
                                        </p:attrNameLst>
                                      </p:cBhvr>
                                      <p:to>
                                        <p:strVal val="visible"/>
                                      </p:to>
                                    </p:set>
                                    <p:anim calcmode="lin" valueType="num">
                                      <p:cBhvr>
                                        <p:cTn id="7" dur="1000" fill="hold"/>
                                        <p:tgtEl>
                                          <p:spTgt spid="39833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9833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9833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98339">
                                            <p:txEl>
                                              <p:pRg st="1" end="1"/>
                                            </p:txEl>
                                          </p:spTgt>
                                        </p:tgtEl>
                                        <p:attrNameLst>
                                          <p:attrName>style.visibility</p:attrName>
                                        </p:attrNameLst>
                                      </p:cBhvr>
                                      <p:to>
                                        <p:strVal val="visible"/>
                                      </p:to>
                                    </p:set>
                                    <p:anim calcmode="lin" valueType="num">
                                      <p:cBhvr>
                                        <p:cTn id="14" dur="1000" fill="hold"/>
                                        <p:tgtEl>
                                          <p:spTgt spid="39833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9833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9833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98339">
                                            <p:txEl>
                                              <p:pRg st="2" end="2"/>
                                            </p:txEl>
                                          </p:spTgt>
                                        </p:tgtEl>
                                        <p:attrNameLst>
                                          <p:attrName>style.visibility</p:attrName>
                                        </p:attrNameLst>
                                      </p:cBhvr>
                                      <p:to>
                                        <p:strVal val="visible"/>
                                      </p:to>
                                    </p:set>
                                    <p:anim calcmode="lin" valueType="num">
                                      <p:cBhvr>
                                        <p:cTn id="21" dur="1000" fill="hold"/>
                                        <p:tgtEl>
                                          <p:spTgt spid="39833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9833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9833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98339">
                                            <p:txEl>
                                              <p:pRg st="3" end="3"/>
                                            </p:txEl>
                                          </p:spTgt>
                                        </p:tgtEl>
                                        <p:attrNameLst>
                                          <p:attrName>style.visibility</p:attrName>
                                        </p:attrNameLst>
                                      </p:cBhvr>
                                      <p:to>
                                        <p:strVal val="visible"/>
                                      </p:to>
                                    </p:set>
                                    <p:anim calcmode="lin" valueType="num">
                                      <p:cBhvr>
                                        <p:cTn id="28" dur="1000" fill="hold"/>
                                        <p:tgtEl>
                                          <p:spTgt spid="39833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9833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98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en-US" altLang="zh-CN" dirty="0"/>
              <a:t> </a:t>
            </a:r>
            <a:r>
              <a:rPr lang="zh-CN" altLang="en-US" dirty="0"/>
              <a:t>攻击</a:t>
            </a:r>
            <a:r>
              <a:rPr lang="zh-CN" altLang="en-US" dirty="0" smtClean="0"/>
              <a:t>时机的选择</a:t>
            </a:r>
            <a:endParaRPr lang="zh-CN" altLang="en-US" dirty="0"/>
          </a:p>
        </p:txBody>
      </p:sp>
      <p:sp>
        <p:nvSpPr>
          <p:cNvPr id="8" name="内容占位符 7"/>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3" cstate="print"/>
          <a:srcRect/>
          <a:stretch>
            <a:fillRect/>
          </a:stretch>
        </p:blipFill>
        <p:spPr bwMode="auto">
          <a:xfrm>
            <a:off x="1164167" y="1183747"/>
            <a:ext cx="7543800" cy="498157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en-US" altLang="zh-CN" dirty="0"/>
              <a:t> </a:t>
            </a:r>
            <a:r>
              <a:rPr lang="zh-CN" altLang="en-US" dirty="0"/>
              <a:t>攻击趋势</a:t>
            </a:r>
          </a:p>
        </p:txBody>
      </p:sp>
      <p:sp>
        <p:nvSpPr>
          <p:cNvPr id="3" name="内容占位符 2"/>
          <p:cNvSpPr>
            <a:spLocks noGrp="1"/>
          </p:cNvSpPr>
          <p:nvPr>
            <p:ph idx="1"/>
          </p:nvPr>
        </p:nvSpPr>
        <p:spPr>
          <a:xfrm>
            <a:off x="696913" y="1363663"/>
            <a:ext cx="7772400" cy="4114800"/>
          </a:xfrm>
        </p:spPr>
        <p:txBody>
          <a:bodyPr/>
          <a:lstStyle/>
          <a:p>
            <a:pPr>
              <a:lnSpc>
                <a:spcPct val="150000"/>
              </a:lnSpc>
            </a:pPr>
            <a:r>
              <a:rPr lang="zh-CN" altLang="en-US" dirty="0"/>
              <a:t>（二）分布式拒绝服务攻击（</a:t>
            </a:r>
            <a:r>
              <a:rPr lang="en-US" altLang="zh-CN" dirty="0" err="1"/>
              <a:t>DDoS</a:t>
            </a:r>
            <a:r>
              <a:rPr lang="zh-CN" altLang="en-US" dirty="0"/>
              <a:t>）</a:t>
            </a:r>
            <a:endParaRPr lang="en-US" altLang="zh-CN" dirty="0"/>
          </a:p>
          <a:p>
            <a:pPr>
              <a:lnSpc>
                <a:spcPct val="150000"/>
              </a:lnSpc>
            </a:pPr>
            <a:endParaRPr lang="zh-CN" altLang="en-US" dirty="0"/>
          </a:p>
        </p:txBody>
      </p:sp>
      <p:pic>
        <p:nvPicPr>
          <p:cNvPr id="163842" name="Picture 2"/>
          <p:cNvPicPr>
            <a:picLocks noChangeAspect="1" noChangeArrowheads="1"/>
          </p:cNvPicPr>
          <p:nvPr/>
        </p:nvPicPr>
        <p:blipFill>
          <a:blip r:embed="rId3" cstate="print"/>
          <a:srcRect/>
          <a:stretch>
            <a:fillRect/>
          </a:stretch>
        </p:blipFill>
        <p:spPr bwMode="auto">
          <a:xfrm>
            <a:off x="215900" y="1230312"/>
            <a:ext cx="8775700" cy="5068888"/>
          </a:xfrm>
          <a:prstGeom prst="rect">
            <a:avLst/>
          </a:prstGeom>
          <a:noFill/>
          <a:ln w="9525">
            <a:noFill/>
            <a:miter lim="800000"/>
            <a:headEnd/>
            <a:tailEnd/>
          </a:ln>
        </p:spPr>
      </p:pic>
      <p:sp>
        <p:nvSpPr>
          <p:cNvPr id="7" name="矩形 6"/>
          <p:cNvSpPr/>
          <p:nvPr/>
        </p:nvSpPr>
        <p:spPr bwMode="auto">
          <a:xfrm>
            <a:off x="304800" y="1354667"/>
            <a:ext cx="3115733" cy="51646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zh-CN" altLang="en-US" dirty="0"/>
              <a:t>攻击规模</a:t>
            </a:r>
          </a:p>
        </p:txBody>
      </p:sp>
      <p:sp>
        <p:nvSpPr>
          <p:cNvPr id="3" name="内容占位符 2"/>
          <p:cNvSpPr>
            <a:spLocks noGrp="1"/>
          </p:cNvSpPr>
          <p:nvPr>
            <p:ph idx="1"/>
          </p:nvPr>
        </p:nvSpPr>
        <p:spPr>
          <a:xfrm>
            <a:off x="696913" y="1363663"/>
            <a:ext cx="7772400" cy="4114800"/>
          </a:xfrm>
        </p:spPr>
        <p:txBody>
          <a:bodyPr/>
          <a:lstStyle/>
          <a:p>
            <a:pPr>
              <a:lnSpc>
                <a:spcPct val="150000"/>
              </a:lnSpc>
            </a:pPr>
            <a:r>
              <a:rPr lang="zh-CN" altLang="en-US" dirty="0"/>
              <a:t>（二）分布式拒绝服务攻击（</a:t>
            </a:r>
            <a:r>
              <a:rPr lang="en-US" altLang="zh-CN" dirty="0" err="1"/>
              <a:t>DDoS</a:t>
            </a:r>
            <a:r>
              <a:rPr lang="zh-CN" altLang="en-US" dirty="0"/>
              <a:t>）</a:t>
            </a:r>
            <a:endParaRPr lang="en-US" altLang="zh-CN" dirty="0"/>
          </a:p>
          <a:p>
            <a:pPr>
              <a:lnSpc>
                <a:spcPct val="150000"/>
              </a:lnSpc>
            </a:pPr>
            <a:endParaRPr lang="zh-CN" altLang="en-US" dirty="0"/>
          </a:p>
        </p:txBody>
      </p:sp>
      <p:pic>
        <p:nvPicPr>
          <p:cNvPr id="164866" name="Picture 2"/>
          <p:cNvPicPr>
            <a:picLocks noChangeAspect="1" noChangeArrowheads="1"/>
          </p:cNvPicPr>
          <p:nvPr/>
        </p:nvPicPr>
        <p:blipFill>
          <a:blip r:embed="rId3" cstate="print"/>
          <a:srcRect/>
          <a:stretch>
            <a:fillRect/>
          </a:stretch>
        </p:blipFill>
        <p:spPr bwMode="auto">
          <a:xfrm>
            <a:off x="101600" y="1219200"/>
            <a:ext cx="8902700" cy="5080000"/>
          </a:xfrm>
          <a:prstGeom prst="rect">
            <a:avLst/>
          </a:prstGeom>
          <a:noFill/>
          <a:ln w="9525">
            <a:noFill/>
            <a:miter lim="800000"/>
            <a:headEnd/>
            <a:tailEnd/>
          </a:ln>
        </p:spPr>
      </p:pic>
      <p:sp>
        <p:nvSpPr>
          <p:cNvPr id="7" name="矩形 6"/>
          <p:cNvSpPr/>
          <p:nvPr/>
        </p:nvSpPr>
        <p:spPr bwMode="auto">
          <a:xfrm>
            <a:off x="127000" y="1219200"/>
            <a:ext cx="3556000" cy="51646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zh-CN" altLang="en-US" dirty="0"/>
              <a:t>攻击规模</a:t>
            </a:r>
          </a:p>
        </p:txBody>
      </p:sp>
      <p:sp>
        <p:nvSpPr>
          <p:cNvPr id="3" name="内容占位符 2"/>
          <p:cNvSpPr>
            <a:spLocks noGrp="1"/>
          </p:cNvSpPr>
          <p:nvPr>
            <p:ph idx="1"/>
          </p:nvPr>
        </p:nvSpPr>
        <p:spPr>
          <a:xfrm>
            <a:off x="696913" y="1363663"/>
            <a:ext cx="7772400" cy="4114800"/>
          </a:xfrm>
        </p:spPr>
        <p:txBody>
          <a:bodyPr/>
          <a:lstStyle/>
          <a:p>
            <a:pPr>
              <a:lnSpc>
                <a:spcPct val="150000"/>
              </a:lnSpc>
            </a:pP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828675" y="1353608"/>
            <a:ext cx="7334250" cy="4743450"/>
          </a:xfrm>
          <a:prstGeom prst="rect">
            <a:avLst/>
          </a:prstGeom>
          <a:noFill/>
          <a:ln w="9525">
            <a:solidFill>
              <a:schemeClr val="tx1"/>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90600" y="2400300"/>
            <a:ext cx="7343775" cy="958850"/>
          </a:xfrm>
        </p:spPr>
        <p:txBody>
          <a:bodyPr/>
          <a:lstStyle/>
          <a:p>
            <a:r>
              <a:rPr lang="zh-CN" altLang="en-US" dirty="0">
                <a:solidFill>
                  <a:srgbClr val="C00000"/>
                </a:solidFill>
              </a:rPr>
              <a:t>（一） 直接风暴型</a:t>
            </a:r>
            <a:r>
              <a:rPr lang="en-US" altLang="zh-CN" dirty="0" err="1">
                <a:solidFill>
                  <a:srgbClr val="C00000"/>
                </a:solidFill>
              </a:rPr>
              <a:t>DDoS</a:t>
            </a:r>
            <a:endParaRPr lang="zh-CN" altLang="en-US" dirty="0">
              <a:solidFill>
                <a:srgbClr val="C00000"/>
              </a:solidFill>
            </a:endParaRPr>
          </a:p>
        </p:txBody>
      </p:sp>
      <p:sp>
        <p:nvSpPr>
          <p:cNvPr id="4" name="TextBox 3"/>
          <p:cNvSpPr txBox="1"/>
          <p:nvPr/>
        </p:nvSpPr>
        <p:spPr>
          <a:xfrm>
            <a:off x="933450" y="4076700"/>
            <a:ext cx="7388561" cy="707886"/>
          </a:xfrm>
          <a:prstGeom prst="rect">
            <a:avLst/>
          </a:prstGeom>
          <a:noFill/>
        </p:spPr>
        <p:txBody>
          <a:bodyPr wrap="none" rtlCol="0">
            <a:spAutoFit/>
          </a:bodyPr>
          <a:lstStyle/>
          <a:p>
            <a:r>
              <a:rPr lang="zh-CN" altLang="en-US" sz="4000" dirty="0">
                <a:latin typeface="方正行楷简体" pitchFamily="2" charset="-122"/>
                <a:ea typeface="方正行楷简体" pitchFamily="2" charset="-122"/>
              </a:rPr>
              <a:t>现在不是主流，但曾经很风光！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1"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ltLang="zh-CN"/>
              <a:t>1</a:t>
            </a:r>
            <a:r>
              <a:rPr lang="zh-CN" altLang="en-US"/>
              <a:t>、</a:t>
            </a:r>
            <a:r>
              <a:rPr lang="en-US" altLang="zh-CN"/>
              <a:t>PING</a:t>
            </a:r>
            <a:r>
              <a:rPr lang="zh-CN" altLang="en-US"/>
              <a:t>风暴攻击</a:t>
            </a:r>
            <a:r>
              <a:rPr lang="en-US" altLang="zh-CN"/>
              <a:t>(</a:t>
            </a:r>
            <a:r>
              <a:rPr lang="zh-CN" altLang="en-US"/>
              <a:t>直接型</a:t>
            </a:r>
            <a:r>
              <a:rPr lang="en-US" altLang="zh-CN"/>
              <a:t>)</a:t>
            </a:r>
          </a:p>
        </p:txBody>
      </p:sp>
      <p:sp>
        <p:nvSpPr>
          <p:cNvPr id="55300" name="Rectangle 3"/>
          <p:cNvSpPr>
            <a:spLocks noGrp="1" noChangeArrowheads="1"/>
          </p:cNvSpPr>
          <p:nvPr>
            <p:ph type="body" idx="1"/>
          </p:nvPr>
        </p:nvSpPr>
        <p:spPr>
          <a:xfrm>
            <a:off x="639763" y="1449388"/>
            <a:ext cx="7772400" cy="4114800"/>
          </a:xfrm>
        </p:spPr>
        <p:txBody>
          <a:bodyPr/>
          <a:lstStyle/>
          <a:p>
            <a:pPr eaLnBrk="1" hangingPunct="1">
              <a:lnSpc>
                <a:spcPts val="3800"/>
              </a:lnSpc>
            </a:pPr>
            <a:r>
              <a:rPr lang="zh-CN" altLang="en-US" dirty="0"/>
              <a:t>原理：单纯地向受害者发送大量的</a:t>
            </a:r>
            <a:r>
              <a:rPr lang="en-US" altLang="zh-CN" dirty="0"/>
              <a:t>ICMP</a:t>
            </a:r>
            <a:r>
              <a:rPr lang="zh-CN" altLang="en-US" dirty="0"/>
              <a:t>回应请求（</a:t>
            </a:r>
            <a:r>
              <a:rPr lang="en-US" altLang="zh-CN" dirty="0"/>
              <a:t>ICMP Echo Request</a:t>
            </a:r>
            <a:r>
              <a:rPr lang="zh-CN" altLang="en-US" dirty="0"/>
              <a:t>，即</a:t>
            </a:r>
            <a:r>
              <a:rPr lang="en-US" altLang="zh-CN" dirty="0"/>
              <a:t>Ping</a:t>
            </a:r>
            <a:r>
              <a:rPr lang="zh-CN" altLang="en-US" dirty="0"/>
              <a:t>）消息，使受害者系统忙于处理这些消息而降低性能，严重者可能导致系统无法对其他的消息做出响应。</a:t>
            </a:r>
            <a:endParaRPr lang="en-US" altLang="zh-CN" dirty="0"/>
          </a:p>
          <a:p>
            <a:pPr lvl="1" eaLnBrk="1" hangingPunct="1">
              <a:lnSpc>
                <a:spcPts val="3800"/>
              </a:lnSpc>
            </a:pPr>
            <a:r>
              <a:rPr lang="zh-CN" altLang="en-US" dirty="0"/>
              <a:t>需要大规模僵尸网络的支持</a:t>
            </a:r>
            <a:endParaRPr lang="en-US" altLang="zh-CN" dirty="0"/>
          </a:p>
          <a:p>
            <a:pPr lvl="1" eaLnBrk="1" hangingPunct="1">
              <a:lnSpc>
                <a:spcPts val="3800"/>
              </a:lnSpc>
            </a:pPr>
            <a:r>
              <a:rPr lang="zh-CN" altLang="en-US" dirty="0"/>
              <a:t>大多防火墙会过滤</a:t>
            </a:r>
            <a:r>
              <a:rPr lang="en-US" altLang="zh-CN" dirty="0"/>
              <a:t>ICMP</a:t>
            </a:r>
            <a:r>
              <a:rPr lang="zh-CN" altLang="en-US" dirty="0"/>
              <a:t>包</a:t>
            </a:r>
            <a:endParaRPr lang="en-US" altLang="zh-CN" dirty="0"/>
          </a:p>
          <a:p>
            <a:pPr eaLnBrk="1" hangingPunct="1">
              <a:lnSpc>
                <a:spcPts val="38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anim calcmode="lin" valueType="num">
                                      <p:cBhvr>
                                        <p:cTn id="7" dur="1000" fill="hold"/>
                                        <p:tgtEl>
                                          <p:spTgt spid="5530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530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530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5300">
                                            <p:txEl>
                                              <p:pRg st="1" end="1"/>
                                            </p:txEl>
                                          </p:spTgt>
                                        </p:tgtEl>
                                        <p:attrNameLst>
                                          <p:attrName>style.visibility</p:attrName>
                                        </p:attrNameLst>
                                      </p:cBhvr>
                                      <p:to>
                                        <p:strVal val="visible"/>
                                      </p:to>
                                    </p:set>
                                    <p:anim calcmode="lin" valueType="num">
                                      <p:cBhvr>
                                        <p:cTn id="14" dur="1000" fill="hold"/>
                                        <p:tgtEl>
                                          <p:spTgt spid="55300">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530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5300">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55300">
                                            <p:txEl>
                                              <p:pRg st="2" end="2"/>
                                            </p:txEl>
                                          </p:spTgt>
                                        </p:tgtEl>
                                        <p:attrNameLst>
                                          <p:attrName>style.visibility</p:attrName>
                                        </p:attrNameLst>
                                      </p:cBhvr>
                                      <p:to>
                                        <p:strVal val="visible"/>
                                      </p:to>
                                    </p:set>
                                    <p:anim calcmode="lin" valueType="num">
                                      <p:cBhvr>
                                        <p:cTn id="19" dur="1000" fill="hold"/>
                                        <p:tgtEl>
                                          <p:spTgt spid="55300">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55300">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553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2</a:t>
            </a:r>
            <a:r>
              <a:rPr lang="zh-CN" altLang="en-US" dirty="0"/>
              <a:t>、</a:t>
            </a:r>
            <a:r>
              <a:rPr lang="en-US" altLang="zh-CN" dirty="0"/>
              <a:t>SYN</a:t>
            </a:r>
            <a:r>
              <a:rPr lang="zh-CN" altLang="en-US" dirty="0"/>
              <a:t>风暴攻击</a:t>
            </a:r>
            <a:r>
              <a:rPr lang="en-US" altLang="zh-CN" dirty="0"/>
              <a:t>(</a:t>
            </a:r>
            <a:r>
              <a:rPr lang="zh-CN" altLang="en-US" dirty="0"/>
              <a:t>直接型</a:t>
            </a:r>
            <a:r>
              <a:rPr lang="en-US" altLang="zh-CN" dirty="0"/>
              <a:t>)</a:t>
            </a:r>
          </a:p>
        </p:txBody>
      </p:sp>
      <p:sp>
        <p:nvSpPr>
          <p:cNvPr id="419843" name="Rectangle 3"/>
          <p:cNvSpPr>
            <a:spLocks noGrp="1" noChangeArrowheads="1"/>
          </p:cNvSpPr>
          <p:nvPr>
            <p:ph type="body" idx="1"/>
          </p:nvPr>
        </p:nvSpPr>
        <p:spPr>
          <a:xfrm>
            <a:off x="620713" y="1335087"/>
            <a:ext cx="7772400" cy="4922838"/>
          </a:xfrm>
        </p:spPr>
        <p:txBody>
          <a:bodyPr/>
          <a:lstStyle/>
          <a:p>
            <a:pPr eaLnBrk="1" hangingPunct="1"/>
            <a:r>
              <a:rPr lang="zh-CN" altLang="en-US" sz="2800" dirty="0"/>
              <a:t>原理：发送大量</a:t>
            </a:r>
            <a:r>
              <a:rPr lang="en-US" altLang="zh-CN" sz="2800" dirty="0"/>
              <a:t>SYN</a:t>
            </a:r>
            <a:r>
              <a:rPr lang="zh-CN" altLang="en-US" sz="2800" dirty="0"/>
              <a:t>报文，但对服务器的</a:t>
            </a:r>
            <a:r>
              <a:rPr lang="en-US" altLang="zh-CN" sz="2800" dirty="0"/>
              <a:t>SYN</a:t>
            </a:r>
            <a:r>
              <a:rPr lang="zh-CN" altLang="en-US" sz="2800" dirty="0"/>
              <a:t>＋</a:t>
            </a:r>
            <a:r>
              <a:rPr lang="en-US" altLang="zh-CN" sz="2800" dirty="0"/>
              <a:t>ACK</a:t>
            </a:r>
            <a:r>
              <a:rPr lang="zh-CN" altLang="en-US" sz="2800" dirty="0"/>
              <a:t>应答报文不作应答，即三次握手的第三次握手无法完成，造成服务器维护大量的</a:t>
            </a:r>
            <a:r>
              <a:rPr lang="zh-CN" altLang="en-US" sz="2800" dirty="0">
                <a:solidFill>
                  <a:srgbClr val="FF3300"/>
                </a:solidFill>
              </a:rPr>
              <a:t>半连接列表</a:t>
            </a:r>
            <a:r>
              <a:rPr lang="zh-CN" altLang="en-US" sz="2800" dirty="0"/>
              <a:t>，消耗服务器半连接资源（</a:t>
            </a:r>
            <a:r>
              <a:rPr lang="zh-CN" altLang="en-US" sz="2800" dirty="0">
                <a:solidFill>
                  <a:srgbClr val="FF3300"/>
                </a:solidFill>
              </a:rPr>
              <a:t>一般系统的上限为</a:t>
            </a:r>
            <a:r>
              <a:rPr lang="en-US" altLang="zh-CN" sz="2800" dirty="0">
                <a:solidFill>
                  <a:srgbClr val="FF3300"/>
                </a:solidFill>
              </a:rPr>
              <a:t>1024</a:t>
            </a:r>
            <a:r>
              <a:rPr lang="zh-CN" altLang="en-US" sz="2800" dirty="0">
                <a:solidFill>
                  <a:srgbClr val="FF3300"/>
                </a:solidFill>
              </a:rPr>
              <a:t>，超过此数则不接受新的连接请求</a:t>
            </a:r>
            <a:r>
              <a:rPr lang="zh-CN" altLang="en-US" sz="2800" dirty="0"/>
              <a:t>）的攻击方式。</a:t>
            </a:r>
          </a:p>
          <a:p>
            <a:pPr lvl="1" eaLnBrk="1" hangingPunct="1"/>
            <a:r>
              <a:rPr lang="zh-CN" altLang="en-US" dirty="0"/>
              <a:t>需伪造地址，一方面逃避追踪，另一方面为了攻击能成功</a:t>
            </a:r>
            <a:r>
              <a:rPr lang="en-US" altLang="zh-CN" dirty="0"/>
              <a:t>.</a:t>
            </a:r>
            <a:r>
              <a:rPr lang="zh-CN" altLang="en-US" dirty="0"/>
              <a:t>　</a:t>
            </a:r>
            <a:endParaRPr lang="zh-CN" altLang="en-US" dirty="0">
              <a:solidFill>
                <a:srgbClr val="0000FF"/>
              </a:solidFill>
            </a:endParaRPr>
          </a:p>
          <a:p>
            <a:pPr eaLnBrk="1" hangingPunct="1"/>
            <a:r>
              <a:rPr lang="zh-CN" altLang="en-US" sz="2800" dirty="0"/>
              <a:t>据统计：在反射式</a:t>
            </a:r>
            <a:r>
              <a:rPr lang="en-US" altLang="zh-CN" sz="2800" dirty="0" err="1"/>
              <a:t>DDoS</a:t>
            </a:r>
            <a:r>
              <a:rPr lang="zh-CN" altLang="en-US" sz="2800" dirty="0"/>
              <a:t>流行之前，</a:t>
            </a:r>
            <a:r>
              <a:rPr lang="en-US" altLang="zh-CN" sz="2800" dirty="0"/>
              <a:t>90%</a:t>
            </a:r>
            <a:r>
              <a:rPr lang="zh-CN" altLang="en-US" sz="2800" dirty="0"/>
              <a:t>的拒绝服务攻击使用的是</a:t>
            </a:r>
            <a:r>
              <a:rPr lang="en-US" altLang="zh-CN" sz="2800" dirty="0"/>
              <a:t>TCP</a:t>
            </a:r>
            <a:r>
              <a:rPr lang="zh-CN" altLang="en-US" sz="2800" dirty="0"/>
              <a:t>协议，而</a:t>
            </a:r>
            <a:r>
              <a:rPr lang="en-US" altLang="zh-CN" sz="2800" dirty="0"/>
              <a:t>SYN</a:t>
            </a:r>
            <a:r>
              <a:rPr lang="zh-CN" altLang="en-US" sz="2800" dirty="0"/>
              <a:t>风暴攻击又是最常用的一种攻击！</a:t>
            </a:r>
          </a:p>
          <a:p>
            <a:pPr eaLnBrk="1" hangingPunct="1"/>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p:cTn id="7" dur="1000" fill="hold"/>
                                        <p:tgtEl>
                                          <p:spTgt spid="41984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1984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1984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19843">
                                            <p:txEl>
                                              <p:pRg st="1" end="1"/>
                                            </p:txEl>
                                          </p:spTgt>
                                        </p:tgtEl>
                                        <p:attrNameLst>
                                          <p:attrName>style.visibility</p:attrName>
                                        </p:attrNameLst>
                                      </p:cBhvr>
                                      <p:to>
                                        <p:strVal val="visible"/>
                                      </p:to>
                                    </p:set>
                                    <p:anim calcmode="lin" valueType="num">
                                      <p:cBhvr>
                                        <p:cTn id="14" dur="1000" fill="hold"/>
                                        <p:tgtEl>
                                          <p:spTgt spid="41984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1984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198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19843">
                                            <p:txEl>
                                              <p:pRg st="2" end="2"/>
                                            </p:txEl>
                                          </p:spTgt>
                                        </p:tgtEl>
                                        <p:attrNameLst>
                                          <p:attrName>style.visibility</p:attrName>
                                        </p:attrNameLst>
                                      </p:cBhvr>
                                      <p:to>
                                        <p:strVal val="visible"/>
                                      </p:to>
                                    </p:set>
                                    <p:anim calcmode="lin" valueType="num">
                                      <p:cBhvr>
                                        <p:cTn id="21" dur="1000" fill="hold"/>
                                        <p:tgtEl>
                                          <p:spTgt spid="41984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1984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19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131888" y="206375"/>
            <a:ext cx="7612062" cy="792163"/>
          </a:xfrm>
        </p:spPr>
        <p:txBody>
          <a:bodyPr/>
          <a:lstStyle/>
          <a:p>
            <a:pPr eaLnBrk="1" hangingPunct="1"/>
            <a:r>
              <a:rPr lang="en-US" altLang="zh-CN" dirty="0"/>
              <a:t>3</a:t>
            </a:r>
            <a:r>
              <a:rPr lang="zh-CN" altLang="en-US" dirty="0"/>
              <a:t>、</a:t>
            </a:r>
            <a:r>
              <a:rPr lang="en-US" altLang="zh-CN" dirty="0"/>
              <a:t>TCP</a:t>
            </a:r>
            <a:r>
              <a:rPr lang="zh-CN" altLang="en-US" dirty="0"/>
              <a:t>连接耗尽攻击</a:t>
            </a:r>
            <a:r>
              <a:rPr lang="en-US" altLang="zh-CN" dirty="0"/>
              <a:t>(</a:t>
            </a:r>
            <a:r>
              <a:rPr lang="zh-CN" altLang="en-US" dirty="0"/>
              <a:t>直接型</a:t>
            </a:r>
            <a:r>
              <a:rPr lang="en-US" altLang="zh-CN" dirty="0"/>
              <a:t>)</a:t>
            </a:r>
          </a:p>
        </p:txBody>
      </p:sp>
      <p:sp>
        <p:nvSpPr>
          <p:cNvPr id="57348" name="Rectangle 3"/>
          <p:cNvSpPr>
            <a:spLocks noGrp="1" noChangeArrowheads="1"/>
          </p:cNvSpPr>
          <p:nvPr>
            <p:ph type="body" idx="1"/>
          </p:nvPr>
        </p:nvSpPr>
        <p:spPr>
          <a:xfrm>
            <a:off x="542925" y="1276350"/>
            <a:ext cx="8229600" cy="5257800"/>
          </a:xfrm>
        </p:spPr>
        <p:txBody>
          <a:bodyPr/>
          <a:lstStyle/>
          <a:p>
            <a:pPr eaLnBrk="1" hangingPunct="1"/>
            <a:r>
              <a:rPr lang="zh-CN" altLang="en-US" dirty="0"/>
              <a:t>原理：通过大量的</a:t>
            </a:r>
            <a:r>
              <a:rPr lang="en-US" altLang="zh-CN" dirty="0"/>
              <a:t>TCP</a:t>
            </a:r>
            <a:r>
              <a:rPr lang="zh-CN" altLang="en-US" dirty="0"/>
              <a:t>连接耗尽受害者资源，也称为“空连接攻击”。</a:t>
            </a:r>
          </a:p>
          <a:p>
            <a:pPr lvl="1" eaLnBrk="1" hangingPunct="1"/>
            <a:r>
              <a:rPr lang="zh-CN" altLang="en-US" dirty="0">
                <a:solidFill>
                  <a:srgbClr val="FF3300"/>
                </a:solidFill>
              </a:rPr>
              <a:t>与</a:t>
            </a:r>
            <a:r>
              <a:rPr lang="en-US" altLang="zh-CN" dirty="0">
                <a:solidFill>
                  <a:srgbClr val="FF3300"/>
                </a:solidFill>
              </a:rPr>
              <a:t>SYN</a:t>
            </a:r>
            <a:r>
              <a:rPr lang="zh-CN" altLang="en-US" dirty="0">
                <a:solidFill>
                  <a:srgbClr val="FF3300"/>
                </a:solidFill>
              </a:rPr>
              <a:t>风暴的区别</a:t>
            </a:r>
            <a:r>
              <a:rPr lang="zh-CN" altLang="en-US" dirty="0"/>
              <a:t>：不需要不停地向受害者发起连接</a:t>
            </a:r>
          </a:p>
          <a:p>
            <a:pPr eaLnBrk="1" hangingPunct="1"/>
            <a:endParaRPr lang="zh-CN" altLang="en-US" dirty="0"/>
          </a:p>
        </p:txBody>
      </p:sp>
      <p:pic>
        <p:nvPicPr>
          <p:cNvPr id="57349" name="Picture 4" descr="j0292020"/>
          <p:cNvPicPr>
            <a:picLocks noChangeAspect="1" noChangeArrowheads="1"/>
          </p:cNvPicPr>
          <p:nvPr/>
        </p:nvPicPr>
        <p:blipFill>
          <a:blip r:embed="rId3" cstate="print"/>
          <a:srcRect/>
          <a:stretch>
            <a:fillRect/>
          </a:stretch>
        </p:blipFill>
        <p:spPr bwMode="auto">
          <a:xfrm>
            <a:off x="1081088" y="4922838"/>
            <a:ext cx="1008062" cy="936625"/>
          </a:xfrm>
          <a:prstGeom prst="rect">
            <a:avLst/>
          </a:prstGeom>
          <a:noFill/>
          <a:ln w="9525">
            <a:noFill/>
            <a:miter lim="800000"/>
            <a:headEnd/>
            <a:tailEnd/>
          </a:ln>
        </p:spPr>
      </p:pic>
      <p:grpSp>
        <p:nvGrpSpPr>
          <p:cNvPr id="2" name="Group 5"/>
          <p:cNvGrpSpPr/>
          <p:nvPr/>
        </p:nvGrpSpPr>
        <p:grpSpPr bwMode="auto">
          <a:xfrm>
            <a:off x="992188" y="3124200"/>
            <a:ext cx="1076325" cy="1079500"/>
            <a:chOff x="121" y="729"/>
            <a:chExt cx="728" cy="1419"/>
          </a:xfrm>
        </p:grpSpPr>
        <p:pic>
          <p:nvPicPr>
            <p:cNvPr id="57364" name="Picture 6" descr="pc-ppt2"/>
            <p:cNvPicPr>
              <a:picLocks noChangeAspect="1" noChangeArrowheads="1"/>
            </p:cNvPicPr>
            <p:nvPr/>
          </p:nvPicPr>
          <p:blipFill>
            <a:blip r:embed="rId4" cstate="print"/>
            <a:srcRect/>
            <a:stretch>
              <a:fillRect/>
            </a:stretch>
          </p:blipFill>
          <p:spPr bwMode="auto">
            <a:xfrm>
              <a:off x="191" y="1564"/>
              <a:ext cx="584" cy="584"/>
            </a:xfrm>
            <a:prstGeom prst="rect">
              <a:avLst/>
            </a:prstGeom>
            <a:noFill/>
            <a:ln w="9525">
              <a:noFill/>
              <a:miter lim="800000"/>
              <a:headEnd/>
              <a:tailEnd/>
            </a:ln>
          </p:spPr>
        </p:pic>
        <p:pic>
          <p:nvPicPr>
            <p:cNvPr id="57365" name="Picture 7" descr="hacker-ppt"/>
            <p:cNvPicPr>
              <a:picLocks noChangeAspect="1" noChangeArrowheads="1"/>
            </p:cNvPicPr>
            <p:nvPr/>
          </p:nvPicPr>
          <p:blipFill>
            <a:blip r:embed="rId5" cstate="print"/>
            <a:srcRect/>
            <a:stretch>
              <a:fillRect/>
            </a:stretch>
          </p:blipFill>
          <p:spPr bwMode="auto">
            <a:xfrm>
              <a:off x="197" y="976"/>
              <a:ext cx="571" cy="571"/>
            </a:xfrm>
            <a:prstGeom prst="rect">
              <a:avLst/>
            </a:prstGeom>
            <a:noFill/>
            <a:ln w="9525">
              <a:noFill/>
              <a:miter lim="800000"/>
              <a:headEnd/>
              <a:tailEnd/>
            </a:ln>
          </p:spPr>
        </p:pic>
        <p:sp>
          <p:nvSpPr>
            <p:cNvPr id="57366" name="Rectangle 8"/>
            <p:cNvSpPr>
              <a:spLocks noChangeArrowheads="1"/>
            </p:cNvSpPr>
            <p:nvPr/>
          </p:nvSpPr>
          <p:spPr bwMode="auto">
            <a:xfrm>
              <a:off x="121" y="729"/>
              <a:ext cx="728" cy="482"/>
            </a:xfrm>
            <a:prstGeom prst="rect">
              <a:avLst/>
            </a:prstGeom>
            <a:noFill/>
            <a:ln w="9525">
              <a:noFill/>
              <a:miter lim="800000"/>
            </a:ln>
          </p:spPr>
          <p:txBody>
            <a:bodyPr lIns="92075" tIns="46038" rIns="92075" bIns="46038">
              <a:spAutoFit/>
            </a:bodyPr>
            <a:lstStyle/>
            <a:p>
              <a:pPr algn="ctr">
                <a:lnSpc>
                  <a:spcPct val="90000"/>
                </a:lnSpc>
              </a:pPr>
              <a:endParaRPr kumimoji="1" lang="zh-CN" altLang="en-US" sz="2000" b="1">
                <a:solidFill>
                  <a:srgbClr val="000000"/>
                </a:solidFill>
                <a:latin typeface="Tahoma" panose="020B0604030504040204" pitchFamily="34" charset="0"/>
                <a:ea typeface="宋体" panose="02010600030101010101" pitchFamily="2" charset="-122"/>
              </a:endParaRPr>
            </a:p>
          </p:txBody>
        </p:sp>
      </p:grpSp>
      <p:sp>
        <p:nvSpPr>
          <p:cNvPr id="421898" name="AutoShape 10"/>
          <p:cNvSpPr>
            <a:spLocks noChangeArrowheads="1"/>
          </p:cNvSpPr>
          <p:nvPr/>
        </p:nvSpPr>
        <p:spPr bwMode="auto">
          <a:xfrm>
            <a:off x="6659563" y="3105150"/>
            <a:ext cx="2089150" cy="936625"/>
          </a:xfrm>
          <a:prstGeom prst="cloudCallout">
            <a:avLst>
              <a:gd name="adj1" fmla="val -39361"/>
              <a:gd name="adj2" fmla="val 112032"/>
            </a:avLst>
          </a:prstGeom>
          <a:solidFill>
            <a:srgbClr val="FF0000"/>
          </a:solidFill>
          <a:ln w="9525">
            <a:solidFill>
              <a:srgbClr val="000000"/>
            </a:solidFill>
            <a:round/>
          </a:ln>
        </p:spPr>
        <p:txBody>
          <a:bodyPr/>
          <a:lstStyle/>
          <a:p>
            <a:pPr algn="ctr"/>
            <a:r>
              <a:rPr kumimoji="1" lang="zh-CN" altLang="en-US" sz="2000" b="1">
                <a:solidFill>
                  <a:srgbClr val="FFFFFF"/>
                </a:solidFill>
                <a:latin typeface="Times New Roman" panose="02020603050405020304" pitchFamily="18" charset="0"/>
              </a:rPr>
              <a:t>怎么这么多请求啊！</a:t>
            </a:r>
          </a:p>
        </p:txBody>
      </p:sp>
      <p:sp>
        <p:nvSpPr>
          <p:cNvPr id="57352" name="Text Box 14"/>
          <p:cNvSpPr txBox="1">
            <a:spLocks noChangeArrowheads="1"/>
          </p:cNvSpPr>
          <p:nvPr/>
        </p:nvSpPr>
        <p:spPr bwMode="auto">
          <a:xfrm>
            <a:off x="971550" y="4256088"/>
            <a:ext cx="950913" cy="396875"/>
          </a:xfrm>
          <a:prstGeom prst="rect">
            <a:avLst/>
          </a:prstGeom>
          <a:noFill/>
          <a:ln w="9525">
            <a:noFill/>
            <a:miter lim="800000"/>
          </a:ln>
        </p:spPr>
        <p:txBody>
          <a:bodyPr wrap="none">
            <a:spAutoFit/>
          </a:bodyPr>
          <a:lstStyle/>
          <a:p>
            <a:r>
              <a:rPr lang="zh-CN" altLang="en-US" sz="2000" b="1">
                <a:solidFill>
                  <a:srgbClr val="000000"/>
                </a:solidFill>
                <a:latin typeface="黑体" panose="02010609060101010101" pitchFamily="49" charset="-122"/>
              </a:rPr>
              <a:t>攻击者</a:t>
            </a:r>
          </a:p>
        </p:txBody>
      </p:sp>
      <p:sp>
        <p:nvSpPr>
          <p:cNvPr id="57353" name="Text Box 15"/>
          <p:cNvSpPr txBox="1">
            <a:spLocks noChangeArrowheads="1"/>
          </p:cNvSpPr>
          <p:nvPr/>
        </p:nvSpPr>
        <p:spPr bwMode="auto">
          <a:xfrm>
            <a:off x="914400" y="5827713"/>
            <a:ext cx="1422184" cy="461665"/>
          </a:xfrm>
          <a:prstGeom prst="rect">
            <a:avLst/>
          </a:prstGeom>
          <a:noFill/>
          <a:ln w="9525">
            <a:noFill/>
            <a:miter lim="800000"/>
          </a:ln>
        </p:spPr>
        <p:txBody>
          <a:bodyPr wrap="none">
            <a:spAutoFit/>
          </a:bodyPr>
          <a:lstStyle/>
          <a:p>
            <a:r>
              <a:rPr lang="zh-CN" altLang="en-US" sz="2400" b="1" dirty="0">
                <a:solidFill>
                  <a:srgbClr val="000000"/>
                </a:solidFill>
                <a:latin typeface="楷体_GB2312" pitchFamily="49" charset="-122"/>
                <a:ea typeface="楷体_GB2312" pitchFamily="49" charset="-122"/>
              </a:rPr>
              <a:t>合法用户</a:t>
            </a:r>
          </a:p>
        </p:txBody>
      </p:sp>
      <p:sp>
        <p:nvSpPr>
          <p:cNvPr id="57354" name="computr3"/>
          <p:cNvSpPr>
            <a:spLocks noEditPoints="1" noChangeArrowheads="1"/>
          </p:cNvSpPr>
          <p:nvPr/>
        </p:nvSpPr>
        <p:spPr bwMode="auto">
          <a:xfrm>
            <a:off x="6084888" y="3679825"/>
            <a:ext cx="792162" cy="1479550"/>
          </a:xfrm>
          <a:custGeom>
            <a:avLst/>
            <a:gdLst>
              <a:gd name="T0" fmla="*/ 0 w 21600"/>
              <a:gd name="T1" fmla="*/ 739775 h 21600"/>
              <a:gd name="T2" fmla="*/ 396081 w 21600"/>
              <a:gd name="T3" fmla="*/ 0 h 21600"/>
              <a:gd name="T4" fmla="*/ 396081 w 21600"/>
              <a:gd name="T5" fmla="*/ 1479550 h 21600"/>
              <a:gd name="T6" fmla="*/ 665086 w 21600"/>
              <a:gd name="T7" fmla="*/ 739775 h 21600"/>
              <a:gd name="T8" fmla="*/ 0 60000 65536"/>
              <a:gd name="T9" fmla="*/ 0 60000 65536"/>
              <a:gd name="T10" fmla="*/ 0 60000 65536"/>
              <a:gd name="T11" fmla="*/ 0 60000 65536"/>
              <a:gd name="T12" fmla="*/ 7811 w 21600"/>
              <a:gd name="T13" fmla="*/ 2584 h 21600"/>
              <a:gd name="T14" fmla="*/ 16359 w 21600"/>
              <a:gd name="T15" fmla="*/ 11764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rgbClr val="FFFFCC"/>
          </a:solidFill>
          <a:ln w="9525">
            <a:solidFill>
              <a:srgbClr val="000000"/>
            </a:solidFill>
            <a:miter lim="800000"/>
          </a:ln>
        </p:spPr>
        <p:txBody>
          <a:bodyPr/>
          <a:lstStyle/>
          <a:p>
            <a:endParaRPr lang="zh-CN" altLang="en-US"/>
          </a:p>
        </p:txBody>
      </p:sp>
      <p:sp>
        <p:nvSpPr>
          <p:cNvPr id="57355" name="Text Box 17"/>
          <p:cNvSpPr txBox="1">
            <a:spLocks noChangeArrowheads="1"/>
          </p:cNvSpPr>
          <p:nvPr/>
        </p:nvSpPr>
        <p:spPr bwMode="auto">
          <a:xfrm>
            <a:off x="6011863" y="5264150"/>
            <a:ext cx="1112805" cy="461665"/>
          </a:xfrm>
          <a:prstGeom prst="rect">
            <a:avLst/>
          </a:prstGeom>
          <a:noFill/>
          <a:ln w="9525">
            <a:noFill/>
            <a:miter lim="800000"/>
          </a:ln>
        </p:spPr>
        <p:txBody>
          <a:bodyPr wrap="none">
            <a:spAutoFit/>
          </a:bodyPr>
          <a:lstStyle/>
          <a:p>
            <a:r>
              <a:rPr lang="zh-CN" altLang="en-US" sz="2400" b="1">
                <a:solidFill>
                  <a:srgbClr val="FF0000"/>
                </a:solidFill>
                <a:latin typeface="楷体_GB2312" pitchFamily="49" charset="-122"/>
                <a:ea typeface="楷体_GB2312" pitchFamily="49" charset="-122"/>
              </a:rPr>
              <a:t>受害者</a:t>
            </a:r>
          </a:p>
        </p:txBody>
      </p:sp>
      <p:sp>
        <p:nvSpPr>
          <p:cNvPr id="57356" name="AutoShape 18"/>
          <p:cNvSpPr>
            <a:spLocks noChangeArrowheads="1"/>
          </p:cNvSpPr>
          <p:nvPr/>
        </p:nvSpPr>
        <p:spPr bwMode="auto">
          <a:xfrm>
            <a:off x="2339975" y="5337175"/>
            <a:ext cx="3600450" cy="431800"/>
          </a:xfrm>
          <a:prstGeom prst="rightArrow">
            <a:avLst>
              <a:gd name="adj1" fmla="val 50000"/>
              <a:gd name="adj2" fmla="val 208456"/>
            </a:avLst>
          </a:prstGeom>
          <a:solidFill>
            <a:schemeClr val="accent1"/>
          </a:solidFill>
          <a:ln w="9525">
            <a:solidFill>
              <a:srgbClr val="000000"/>
            </a:solidFill>
            <a:miter lim="800000"/>
          </a:ln>
        </p:spPr>
        <p:txBody>
          <a:bodyPr wrap="none" anchor="ctr"/>
          <a:lstStyle/>
          <a:p>
            <a:endParaRPr lang="zh-CN" altLang="en-US"/>
          </a:p>
        </p:txBody>
      </p:sp>
      <p:grpSp>
        <p:nvGrpSpPr>
          <p:cNvPr id="3" name="Group 11"/>
          <p:cNvGrpSpPr/>
          <p:nvPr/>
        </p:nvGrpSpPr>
        <p:grpSpPr bwMode="auto">
          <a:xfrm>
            <a:off x="2195513" y="5075238"/>
            <a:ext cx="3641725" cy="838200"/>
            <a:chOff x="624" y="3408"/>
            <a:chExt cx="2294" cy="528"/>
          </a:xfrm>
        </p:grpSpPr>
        <p:sp>
          <p:nvSpPr>
            <p:cNvPr id="57362" name="Rectangle 12"/>
            <p:cNvSpPr>
              <a:spLocks noChangeArrowheads="1"/>
            </p:cNvSpPr>
            <p:nvPr/>
          </p:nvSpPr>
          <p:spPr bwMode="auto">
            <a:xfrm>
              <a:off x="1536" y="3600"/>
              <a:ext cx="1382" cy="231"/>
            </a:xfrm>
            <a:prstGeom prst="rect">
              <a:avLst/>
            </a:prstGeom>
            <a:noFill/>
            <a:ln w="9525">
              <a:noFill/>
              <a:miter lim="800000"/>
            </a:ln>
          </p:spPr>
          <p:txBody>
            <a:bodyPr wrap="none" lIns="92075" tIns="46038" rIns="92075" bIns="46038">
              <a:spAutoFit/>
            </a:bodyPr>
            <a:lstStyle/>
            <a:p>
              <a:pPr algn="ctr">
                <a:lnSpc>
                  <a:spcPct val="90000"/>
                </a:lnSpc>
              </a:pPr>
              <a:r>
                <a:rPr kumimoji="1" lang="en-US" altLang="zh-CN" sz="2000" b="1">
                  <a:solidFill>
                    <a:srgbClr val="000000"/>
                  </a:solidFill>
                  <a:latin typeface="Tahoma" panose="020B0604030504040204" pitchFamily="34" charset="0"/>
                  <a:ea typeface="宋体" panose="02010600030101010101" pitchFamily="2" charset="-122"/>
                </a:rPr>
                <a:t>Request Denied</a:t>
              </a:r>
            </a:p>
          </p:txBody>
        </p:sp>
        <p:sp>
          <p:nvSpPr>
            <p:cNvPr id="57363" name="AutoShape 13"/>
            <p:cNvSpPr>
              <a:spLocks noChangeArrowheads="1"/>
            </p:cNvSpPr>
            <p:nvPr/>
          </p:nvSpPr>
          <p:spPr bwMode="auto">
            <a:xfrm>
              <a:off x="624" y="3408"/>
              <a:ext cx="528" cy="528"/>
            </a:xfrm>
            <a:custGeom>
              <a:avLst/>
              <a:gdLst>
                <a:gd name="T0" fmla="*/ 264 w 21600"/>
                <a:gd name="T1" fmla="*/ 0 h 21600"/>
                <a:gd name="T2" fmla="*/ 77 w 21600"/>
                <a:gd name="T3" fmla="*/ 77 h 21600"/>
                <a:gd name="T4" fmla="*/ 0 w 21600"/>
                <a:gd name="T5" fmla="*/ 264 h 21600"/>
                <a:gd name="T6" fmla="*/ 77 w 21600"/>
                <a:gd name="T7" fmla="*/ 451 h 21600"/>
                <a:gd name="T8" fmla="*/ 264 w 21600"/>
                <a:gd name="T9" fmla="*/ 528 h 21600"/>
                <a:gd name="T10" fmla="*/ 451 w 21600"/>
                <a:gd name="T11" fmla="*/ 451 h 21600"/>
                <a:gd name="T12" fmla="*/ 528 w 21600"/>
                <a:gd name="T13" fmla="*/ 264 h 21600"/>
                <a:gd name="T14" fmla="*/ 451 w 21600"/>
                <a:gd name="T15" fmla="*/ 77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000"/>
            </a:solidFill>
            <a:ln w="12700">
              <a:solidFill>
                <a:srgbClr val="00CC99"/>
              </a:solidFill>
              <a:miter lim="800000"/>
              <a:headEnd type="none" w="sm" len="sm"/>
              <a:tailEnd type="none" w="sm" len="sm"/>
            </a:ln>
          </p:spPr>
          <p:txBody>
            <a:bodyPr wrap="none" anchor="ctr"/>
            <a:lstStyle/>
            <a:p>
              <a:endParaRPr lang="zh-CN" altLang="en-US"/>
            </a:p>
          </p:txBody>
        </p:sp>
      </p:grpSp>
      <p:sp>
        <p:nvSpPr>
          <p:cNvPr id="57358" name="AutoShape 19"/>
          <p:cNvSpPr>
            <a:spLocks noChangeArrowheads="1"/>
          </p:cNvSpPr>
          <p:nvPr/>
        </p:nvSpPr>
        <p:spPr bwMode="auto">
          <a:xfrm>
            <a:off x="2195513" y="3321050"/>
            <a:ext cx="4105275" cy="576263"/>
          </a:xfrm>
          <a:prstGeom prst="rightArrow">
            <a:avLst>
              <a:gd name="adj1" fmla="val 50000"/>
              <a:gd name="adj2" fmla="val 178099"/>
            </a:avLst>
          </a:prstGeom>
          <a:solidFill>
            <a:schemeClr val="accent1"/>
          </a:solidFill>
          <a:ln w="9525">
            <a:solidFill>
              <a:srgbClr val="000000"/>
            </a:solidFill>
            <a:miter lim="800000"/>
          </a:ln>
        </p:spPr>
        <p:txBody>
          <a:bodyPr wrap="none" anchor="ctr"/>
          <a:lstStyle/>
          <a:p>
            <a:pPr algn="ctr"/>
            <a:r>
              <a:rPr lang="zh-CN" altLang="en-US" b="1">
                <a:solidFill>
                  <a:srgbClr val="000000"/>
                </a:solidFill>
                <a:latin typeface="黑体" panose="02010609060101010101" pitchFamily="49" charset="-122"/>
              </a:rPr>
              <a:t>正常的连接</a:t>
            </a:r>
          </a:p>
        </p:txBody>
      </p:sp>
      <p:sp>
        <p:nvSpPr>
          <p:cNvPr id="57359" name="AutoShape 21"/>
          <p:cNvSpPr>
            <a:spLocks noChangeArrowheads="1"/>
          </p:cNvSpPr>
          <p:nvPr/>
        </p:nvSpPr>
        <p:spPr bwMode="auto">
          <a:xfrm>
            <a:off x="2195513" y="3679825"/>
            <a:ext cx="4105275" cy="576263"/>
          </a:xfrm>
          <a:prstGeom prst="rightArrow">
            <a:avLst>
              <a:gd name="adj1" fmla="val 50000"/>
              <a:gd name="adj2" fmla="val 178099"/>
            </a:avLst>
          </a:prstGeom>
          <a:solidFill>
            <a:schemeClr val="accent1"/>
          </a:solidFill>
          <a:ln w="9525">
            <a:solidFill>
              <a:srgbClr val="000000"/>
            </a:solidFill>
            <a:miter lim="800000"/>
          </a:ln>
        </p:spPr>
        <p:txBody>
          <a:bodyPr wrap="none" anchor="ctr"/>
          <a:lstStyle/>
          <a:p>
            <a:pPr algn="ctr"/>
            <a:r>
              <a:rPr lang="zh-CN" altLang="en-US" b="1">
                <a:solidFill>
                  <a:srgbClr val="000000"/>
                </a:solidFill>
                <a:latin typeface="黑体" panose="02010609060101010101" pitchFamily="49" charset="-122"/>
              </a:rPr>
              <a:t>正常的连接</a:t>
            </a:r>
          </a:p>
        </p:txBody>
      </p:sp>
      <p:sp>
        <p:nvSpPr>
          <p:cNvPr id="57360" name="AutoShape 22"/>
          <p:cNvSpPr>
            <a:spLocks noChangeArrowheads="1"/>
          </p:cNvSpPr>
          <p:nvPr/>
        </p:nvSpPr>
        <p:spPr bwMode="auto">
          <a:xfrm>
            <a:off x="2195513" y="4040188"/>
            <a:ext cx="4105275" cy="576262"/>
          </a:xfrm>
          <a:prstGeom prst="rightArrow">
            <a:avLst>
              <a:gd name="adj1" fmla="val 50000"/>
              <a:gd name="adj2" fmla="val 178099"/>
            </a:avLst>
          </a:prstGeom>
          <a:solidFill>
            <a:schemeClr val="accent1"/>
          </a:solidFill>
          <a:ln w="9525">
            <a:solidFill>
              <a:srgbClr val="000000"/>
            </a:solidFill>
            <a:miter lim="800000"/>
          </a:ln>
        </p:spPr>
        <p:txBody>
          <a:bodyPr wrap="none" anchor="ctr"/>
          <a:lstStyle/>
          <a:p>
            <a:pPr algn="ctr"/>
            <a:r>
              <a:rPr lang="zh-CN" altLang="en-US" b="1" dirty="0">
                <a:solidFill>
                  <a:srgbClr val="000000"/>
                </a:solidFill>
                <a:latin typeface="黑体" panose="02010609060101010101" pitchFamily="49" charset="-122"/>
              </a:rPr>
              <a:t>正常的连接</a:t>
            </a:r>
          </a:p>
        </p:txBody>
      </p:sp>
      <p:sp>
        <p:nvSpPr>
          <p:cNvPr id="57361" name="AutoShape 23"/>
          <p:cNvSpPr>
            <a:spLocks noChangeArrowheads="1"/>
          </p:cNvSpPr>
          <p:nvPr/>
        </p:nvSpPr>
        <p:spPr bwMode="auto">
          <a:xfrm>
            <a:off x="2195513" y="4400550"/>
            <a:ext cx="4105275" cy="576263"/>
          </a:xfrm>
          <a:prstGeom prst="rightArrow">
            <a:avLst>
              <a:gd name="adj1" fmla="val 50000"/>
              <a:gd name="adj2" fmla="val 178099"/>
            </a:avLst>
          </a:prstGeom>
          <a:solidFill>
            <a:schemeClr val="accent1"/>
          </a:solidFill>
          <a:ln w="9525">
            <a:solidFill>
              <a:srgbClr val="000000"/>
            </a:solidFill>
            <a:miter lim="800000"/>
          </a:ln>
        </p:spPr>
        <p:txBody>
          <a:bodyPr wrap="none" anchor="ctr"/>
          <a:lstStyle/>
          <a:p>
            <a:pPr algn="ctr"/>
            <a:r>
              <a:rPr lang="zh-CN" altLang="en-US" b="1">
                <a:solidFill>
                  <a:srgbClr val="000000"/>
                </a:solidFill>
                <a:latin typeface="黑体" panose="02010609060101010101" pitchFamily="49" charset="-122"/>
              </a:rPr>
              <a:t>正常的连接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21898"/>
                                        </p:tgtEl>
                                        <p:attrNameLst>
                                          <p:attrName>style.visibility</p:attrName>
                                        </p:attrNameLst>
                                      </p:cBhvr>
                                      <p:to>
                                        <p:strVal val="visible"/>
                                      </p:to>
                                    </p:set>
                                    <p:animEffect transition="in" filter="strips(downLeft)">
                                      <p:cBhvr>
                                        <p:cTn id="7" dur="1000"/>
                                        <p:tgtEl>
                                          <p:spTgt spid="421898"/>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C661923D-DC9F-46BF-935C-DDC3BAB79981}"/>
              </a:ext>
            </a:extLst>
          </p:cNvPr>
          <p:cNvSpPr>
            <a:spLocks noGrp="1"/>
          </p:cNvSpPr>
          <p:nvPr>
            <p:ph idx="1"/>
          </p:nvPr>
        </p:nvSpPr>
        <p:spPr>
          <a:xfrm>
            <a:off x="658812" y="1554163"/>
            <a:ext cx="8622347" cy="4114800"/>
          </a:xfrm>
        </p:spPr>
        <p:txBody>
          <a:bodyPr/>
          <a:lstStyle/>
          <a:p>
            <a:r>
              <a:rPr lang="zh-CN" altLang="en-US" sz="2000" dirty="0"/>
              <a:t>历史上最著名的拒绝服务攻击是</a:t>
            </a:r>
            <a:r>
              <a:rPr lang="en-US" altLang="zh-CN" sz="2000" dirty="0"/>
              <a:t>1988</a:t>
            </a:r>
            <a:r>
              <a:rPr lang="zh-CN" altLang="en-US" sz="2000" dirty="0"/>
              <a:t>年</a:t>
            </a:r>
            <a:r>
              <a:rPr lang="en-US" altLang="zh-CN" sz="2000" dirty="0"/>
              <a:t>11</a:t>
            </a:r>
            <a:r>
              <a:rPr lang="zh-CN" altLang="en-US" sz="2000" dirty="0"/>
              <a:t>月</a:t>
            </a:r>
            <a:r>
              <a:rPr lang="en-US" altLang="zh-CN" sz="2000" dirty="0"/>
              <a:t>2</a:t>
            </a:r>
            <a:r>
              <a:rPr lang="zh-CN" altLang="en-US" sz="2000" dirty="0"/>
              <a:t>日</a:t>
            </a:r>
            <a:r>
              <a:rPr lang="en-US" altLang="zh-CN" sz="2000" dirty="0"/>
              <a:t>Morris</a:t>
            </a:r>
            <a:r>
              <a:rPr lang="zh-CN" altLang="en-US" sz="2000" dirty="0"/>
              <a:t>蠕虫事件，康奈尔的大学生莫里斯选择</a:t>
            </a:r>
            <a:r>
              <a:rPr lang="en-US" altLang="zh-CN" sz="2000" dirty="0"/>
              <a:t>MIT</a:t>
            </a:r>
            <a:r>
              <a:rPr lang="zh-CN" altLang="en-US" sz="2000" dirty="0"/>
              <a:t>的一台主机释放蠕虫病毒，通过互联网传播，</a:t>
            </a:r>
            <a:r>
              <a:rPr lang="en-US" altLang="zh-CN" sz="2000" dirty="0"/>
              <a:t>12</a:t>
            </a:r>
            <a:r>
              <a:rPr lang="zh-CN" altLang="en-US" sz="2000" dirty="0"/>
              <a:t>小时内感染了</a:t>
            </a:r>
            <a:r>
              <a:rPr lang="en-US" altLang="zh-CN" sz="2000" dirty="0"/>
              <a:t>6000</a:t>
            </a:r>
            <a:r>
              <a:rPr lang="zh-CN" altLang="en-US" sz="2000" dirty="0"/>
              <a:t>多台</a:t>
            </a:r>
            <a:r>
              <a:rPr lang="en-US" altLang="zh-CN" sz="2000" dirty="0"/>
              <a:t>UNIX</a:t>
            </a:r>
            <a:r>
              <a:rPr lang="zh-CN" altLang="en-US" sz="2000" dirty="0"/>
              <a:t>服务器，使其被迫停机，占全球互联网的</a:t>
            </a:r>
            <a:r>
              <a:rPr lang="en-US" altLang="zh-CN" sz="2000" dirty="0"/>
              <a:t>10%,</a:t>
            </a:r>
            <a:r>
              <a:rPr lang="zh-CN" altLang="en-US" sz="2000" dirty="0"/>
              <a:t>是由主机操着系统栈溢出漏洞引起。</a:t>
            </a:r>
            <a:endParaRPr lang="en-US" altLang="zh-CN" sz="2000" dirty="0"/>
          </a:p>
          <a:p>
            <a:r>
              <a:rPr lang="en-US" altLang="zh-CN" sz="2000" dirty="0"/>
              <a:t>Morris</a:t>
            </a:r>
            <a:r>
              <a:rPr lang="zh-CN" altLang="en-US" sz="2000" dirty="0"/>
              <a:t>蠕虫首先扫描目标主机是否有溢出漏洞，若有就获取主机管理员权限，将蠕那程序复制到目标主机上并启动蠕虫，不断重复和蔓延，大量的扫描阻塞了互联网带宽和主机的资源，引起大量停机和网速急剧下降，导致拒绝服务（</a:t>
            </a:r>
            <a:r>
              <a:rPr lang="en-US" altLang="zh-CN" sz="2000" dirty="0"/>
              <a:t>DDoS</a:t>
            </a:r>
            <a:r>
              <a:rPr lang="zh-CN" altLang="en-US" sz="2000" dirty="0"/>
              <a:t>）。</a:t>
            </a:r>
            <a:endParaRPr lang="en-US" altLang="zh-CN" sz="2000" dirty="0"/>
          </a:p>
          <a:p>
            <a:r>
              <a:rPr lang="en-US" altLang="zh-CN" sz="2000" dirty="0"/>
              <a:t>Morris</a:t>
            </a:r>
            <a:r>
              <a:rPr lang="zh-CN" altLang="en-US" sz="2000" dirty="0"/>
              <a:t>蠕虫通过三种方式传播：  利用</a:t>
            </a:r>
            <a:r>
              <a:rPr lang="en-US" altLang="zh-CN" sz="2000" dirty="0"/>
              <a:t>UNIX</a:t>
            </a:r>
            <a:r>
              <a:rPr lang="zh-CN" altLang="en-US" sz="2000" dirty="0"/>
              <a:t>系统中</a:t>
            </a:r>
            <a:r>
              <a:rPr lang="en-US" altLang="zh-CN" sz="2000" dirty="0" err="1"/>
              <a:t>sendmail,finger,rsh</a:t>
            </a:r>
            <a:endParaRPr lang="en-US" altLang="zh-CN" sz="2000" dirty="0"/>
          </a:p>
          <a:p>
            <a:pPr marL="0" indent="0">
              <a:buNone/>
            </a:pPr>
            <a:endParaRPr lang="zh-CN" altLang="en-US" dirty="0"/>
          </a:p>
        </p:txBody>
      </p:sp>
      <p:sp>
        <p:nvSpPr>
          <p:cNvPr id="3" name="标题 2">
            <a:extLst>
              <a:ext uri="{FF2B5EF4-FFF2-40B4-BE49-F238E27FC236}">
                <a16:creationId xmlns:a16="http://schemas.microsoft.com/office/drawing/2014/main" xmlns="" id="{D2CA318D-FB56-4DFD-84D9-B7C5DC3BF7B4}"/>
              </a:ext>
            </a:extLst>
          </p:cNvPr>
          <p:cNvSpPr>
            <a:spLocks noGrp="1"/>
          </p:cNvSpPr>
          <p:nvPr>
            <p:ph type="title"/>
          </p:nvPr>
        </p:nvSpPr>
        <p:spPr/>
        <p:txBody>
          <a:bodyPr/>
          <a:lstStyle/>
          <a:p>
            <a:r>
              <a:rPr lang="zh-CN" altLang="en-US" dirty="0"/>
              <a:t>知名的拒绝服务攻击</a:t>
            </a:r>
          </a:p>
        </p:txBody>
      </p:sp>
    </p:spTree>
    <p:extLst>
      <p:ext uri="{BB962C8B-B14F-4D97-AF65-F5344CB8AC3E}">
        <p14:creationId xmlns:p14="http://schemas.microsoft.com/office/powerpoint/2010/main" val="1895302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zh-CN"/>
              <a:t>4</a:t>
            </a:r>
            <a:r>
              <a:rPr lang="zh-CN" altLang="en-US"/>
              <a:t>、</a:t>
            </a:r>
            <a:r>
              <a:rPr lang="en-US" altLang="zh-CN"/>
              <a:t>UDP</a:t>
            </a:r>
            <a:r>
              <a:rPr lang="zh-CN" altLang="en-US"/>
              <a:t>风暴攻击</a:t>
            </a:r>
            <a:r>
              <a:rPr lang="en-US" altLang="zh-CN"/>
              <a:t>(</a:t>
            </a:r>
            <a:r>
              <a:rPr lang="zh-CN" altLang="en-US"/>
              <a:t>直接型</a:t>
            </a:r>
            <a:r>
              <a:rPr lang="en-US" altLang="zh-CN"/>
              <a:t>)</a:t>
            </a:r>
          </a:p>
        </p:txBody>
      </p:sp>
      <p:sp>
        <p:nvSpPr>
          <p:cNvPr id="422915" name="Rectangle 3"/>
          <p:cNvSpPr>
            <a:spLocks noGrp="1" noChangeArrowheads="1"/>
          </p:cNvSpPr>
          <p:nvPr>
            <p:ph type="body" idx="1"/>
          </p:nvPr>
        </p:nvSpPr>
        <p:spPr>
          <a:xfrm>
            <a:off x="658813" y="1344612"/>
            <a:ext cx="7772400" cy="4960937"/>
          </a:xfrm>
        </p:spPr>
        <p:txBody>
          <a:bodyPr/>
          <a:lstStyle/>
          <a:p>
            <a:pPr eaLnBrk="1" hangingPunct="1">
              <a:lnSpc>
                <a:spcPct val="100000"/>
              </a:lnSpc>
            </a:pPr>
            <a:r>
              <a:rPr lang="zh-CN" altLang="en-US" sz="2800" dirty="0"/>
              <a:t>原理：向目标主机连续发送大量较长的</a:t>
            </a:r>
            <a:r>
              <a:rPr lang="en-US" altLang="zh-CN" sz="2800" dirty="0"/>
              <a:t>UDP</a:t>
            </a:r>
            <a:r>
              <a:rPr lang="zh-CN" altLang="en-US" sz="2800" dirty="0"/>
              <a:t>数据包，占用网络带宽，达到阻塞网络的目的</a:t>
            </a:r>
            <a:endParaRPr lang="zh-CN" altLang="en-US" sz="2800" dirty="0">
              <a:latin typeface="宋体" panose="02010600030101010101" pitchFamily="2" charset="-122"/>
            </a:endParaRPr>
          </a:p>
          <a:p>
            <a:pPr lvl="1" eaLnBrk="1" hangingPunct="1">
              <a:lnSpc>
                <a:spcPct val="100000"/>
              </a:lnSpc>
            </a:pPr>
            <a:r>
              <a:rPr lang="en-US" altLang="zh-CN" sz="2400" dirty="0" err="1">
                <a:solidFill>
                  <a:srgbClr val="FF3300"/>
                </a:solidFill>
                <a:latin typeface="TimesNewRoman,Bold" charset="0"/>
              </a:rPr>
              <a:t>Trinoo</a:t>
            </a:r>
            <a:r>
              <a:rPr lang="zh-CN" altLang="en-US" sz="2400" dirty="0">
                <a:latin typeface="宋体" panose="02010600030101010101" pitchFamily="2" charset="-122"/>
              </a:rPr>
              <a:t>攻击：向被攻击目标主机的随机端口发出全零的</a:t>
            </a:r>
            <a:r>
              <a:rPr lang="en-US" altLang="zh-CN" sz="2400" dirty="0">
                <a:latin typeface="TimesNewRoman,Bold" charset="0"/>
              </a:rPr>
              <a:t>4</a:t>
            </a:r>
            <a:r>
              <a:rPr lang="zh-CN" altLang="en-US" sz="2400" dirty="0">
                <a:latin typeface="宋体" panose="02010600030101010101" pitchFamily="2" charset="-122"/>
              </a:rPr>
              <a:t>字节</a:t>
            </a:r>
            <a:r>
              <a:rPr lang="en-US" altLang="zh-CN" sz="2400" dirty="0">
                <a:latin typeface="TimesNewRoman,Bold" charset="0"/>
              </a:rPr>
              <a:t>UDP</a:t>
            </a:r>
            <a:r>
              <a:rPr lang="zh-CN" altLang="en-US" sz="2400" dirty="0">
                <a:latin typeface="宋体" panose="02010600030101010101" pitchFamily="2" charset="-122"/>
              </a:rPr>
              <a:t>包，在处理这些超出其处理能力的垃圾数据包的过程中，被攻击主机的网络性能不断下降，直到不能提供正常服务，乃至崩溃。它并不假冒</a:t>
            </a:r>
            <a:r>
              <a:rPr lang="en-US" altLang="zh-CN" sz="2400" dirty="0">
                <a:latin typeface="TimesNewRoman,Bold" charset="0"/>
              </a:rPr>
              <a:t>IP</a:t>
            </a:r>
            <a:r>
              <a:rPr lang="zh-CN" altLang="en-US" sz="2400" dirty="0">
                <a:latin typeface="宋体" panose="02010600030101010101" pitchFamily="2" charset="-122"/>
              </a:rPr>
              <a:t>地址，采用的通信端口包括：</a:t>
            </a:r>
          </a:p>
          <a:p>
            <a:pPr lvl="2" eaLnBrk="1" hangingPunct="1">
              <a:lnSpc>
                <a:spcPct val="90000"/>
              </a:lnSpc>
            </a:pPr>
            <a:r>
              <a:rPr lang="zh-CN" altLang="en-US" dirty="0">
                <a:solidFill>
                  <a:srgbClr val="000000"/>
                </a:solidFill>
                <a:latin typeface="宋体" panose="02010600030101010101" pitchFamily="2" charset="-122"/>
              </a:rPr>
              <a:t>攻击者主机到主控端主机：</a:t>
            </a:r>
            <a:r>
              <a:rPr lang="en-US" altLang="zh-CN" dirty="0">
                <a:solidFill>
                  <a:srgbClr val="000000"/>
                </a:solidFill>
                <a:latin typeface="TimesNewRoman,Bold" charset="0"/>
              </a:rPr>
              <a:t>TCP 27665</a:t>
            </a:r>
          </a:p>
          <a:p>
            <a:pPr lvl="2" eaLnBrk="1" hangingPunct="1">
              <a:lnSpc>
                <a:spcPct val="90000"/>
              </a:lnSpc>
            </a:pPr>
            <a:r>
              <a:rPr lang="zh-CN" altLang="en-US" dirty="0">
                <a:solidFill>
                  <a:srgbClr val="000000"/>
                </a:solidFill>
                <a:latin typeface="宋体" panose="02010600030101010101" pitchFamily="2" charset="-122"/>
              </a:rPr>
              <a:t>主控端主机到代理端主机：</a:t>
            </a:r>
            <a:r>
              <a:rPr lang="en-US" altLang="zh-CN" dirty="0">
                <a:solidFill>
                  <a:srgbClr val="000000"/>
                </a:solidFill>
                <a:latin typeface="TimesNewRoman,Bold" charset="0"/>
              </a:rPr>
              <a:t>UDP 27444</a:t>
            </a:r>
            <a:endParaRPr lang="en-US" altLang="zh-CN" dirty="0">
              <a:solidFill>
                <a:srgbClr val="000000"/>
              </a:solidFill>
              <a:latin typeface="宋体" panose="02010600030101010101" pitchFamily="2" charset="-122"/>
            </a:endParaRPr>
          </a:p>
          <a:p>
            <a:pPr lvl="2" eaLnBrk="1" hangingPunct="1">
              <a:lnSpc>
                <a:spcPct val="90000"/>
              </a:lnSpc>
            </a:pPr>
            <a:r>
              <a:rPr lang="zh-CN" altLang="en-US" dirty="0">
                <a:solidFill>
                  <a:srgbClr val="000000"/>
                </a:solidFill>
                <a:latin typeface="宋体" panose="02010600030101010101" pitchFamily="2" charset="-122"/>
              </a:rPr>
              <a:t>通常需要密码：</a:t>
            </a:r>
            <a:r>
              <a:rPr lang="en-US" altLang="zh-CN" dirty="0" err="1">
                <a:solidFill>
                  <a:srgbClr val="000000"/>
                </a:solidFill>
                <a:latin typeface="TimesNewRoman,Bold" charset="0"/>
              </a:rPr>
              <a:t>betaaalmostdone</a:t>
            </a:r>
            <a:r>
              <a:rPr lang="zh-CN" altLang="en-US" dirty="0">
                <a:solidFill>
                  <a:srgbClr val="000000"/>
                </a:solidFill>
                <a:latin typeface="宋体" panose="02010600030101010101" pitchFamily="2" charset="-122"/>
              </a:rPr>
              <a:t>。</a:t>
            </a:r>
          </a:p>
          <a:p>
            <a:pPr lvl="2" eaLnBrk="1" hangingPunct="1">
              <a:lnSpc>
                <a:spcPct val="90000"/>
              </a:lnSpc>
            </a:pPr>
            <a:r>
              <a:rPr lang="zh-CN" altLang="en-US" dirty="0">
                <a:solidFill>
                  <a:srgbClr val="000000"/>
                </a:solidFill>
                <a:latin typeface="宋体" panose="02010600030101010101" pitchFamily="2" charset="-122"/>
              </a:rPr>
              <a:t>代理端主机到主服务器主机：</a:t>
            </a:r>
            <a:r>
              <a:rPr lang="en-US" altLang="zh-CN" dirty="0">
                <a:solidFill>
                  <a:srgbClr val="000000"/>
                </a:solidFill>
                <a:latin typeface="TimesNewRoman,Bold" charset="0"/>
              </a:rPr>
              <a:t>UDP 31335</a:t>
            </a:r>
            <a:endParaRPr lang="zh-CN" altLang="en-US" dirty="0">
              <a:solidFill>
                <a:srgbClr val="000000"/>
              </a:solidFill>
              <a:latin typeface="宋体" panose="02010600030101010101" pitchFamily="2" charset="-122"/>
            </a:endParaRPr>
          </a:p>
          <a:p>
            <a:pPr eaLnBrk="1" hangingPunct="1">
              <a:lnSpc>
                <a:spcPct val="100000"/>
              </a:lnSpc>
            </a:pP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 calcmode="lin" valueType="num">
                                      <p:cBhvr>
                                        <p:cTn id="7" dur="1000" fill="hold"/>
                                        <p:tgtEl>
                                          <p:spTgt spid="42291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2291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22915">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22915">
                                            <p:txEl>
                                              <p:pRg st="1" end="1"/>
                                            </p:txEl>
                                          </p:spTgt>
                                        </p:tgtEl>
                                        <p:attrNameLst>
                                          <p:attrName>style.visibility</p:attrName>
                                        </p:attrNameLst>
                                      </p:cBhvr>
                                      <p:to>
                                        <p:strVal val="visible"/>
                                      </p:to>
                                    </p:set>
                                    <p:anim calcmode="lin" valueType="num">
                                      <p:cBhvr>
                                        <p:cTn id="12" dur="1000" fill="hold"/>
                                        <p:tgtEl>
                                          <p:spTgt spid="42291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42291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4229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22915">
                                            <p:txEl>
                                              <p:pRg st="2" end="2"/>
                                            </p:txEl>
                                          </p:spTgt>
                                        </p:tgtEl>
                                        <p:attrNameLst>
                                          <p:attrName>style.visibility</p:attrName>
                                        </p:attrNameLst>
                                      </p:cBhvr>
                                      <p:to>
                                        <p:strVal val="visible"/>
                                      </p:to>
                                    </p:set>
                                    <p:anim calcmode="lin" valueType="num">
                                      <p:cBhvr>
                                        <p:cTn id="19" dur="1000" fill="hold"/>
                                        <p:tgtEl>
                                          <p:spTgt spid="422915">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422915">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422915">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22915">
                                            <p:txEl>
                                              <p:pRg st="3" end="3"/>
                                            </p:txEl>
                                          </p:spTgt>
                                        </p:tgtEl>
                                        <p:attrNameLst>
                                          <p:attrName>style.visibility</p:attrName>
                                        </p:attrNameLst>
                                      </p:cBhvr>
                                      <p:to>
                                        <p:strVal val="visible"/>
                                      </p:to>
                                    </p:set>
                                    <p:anim calcmode="lin" valueType="num">
                                      <p:cBhvr>
                                        <p:cTn id="24" dur="1000" fill="hold"/>
                                        <p:tgtEl>
                                          <p:spTgt spid="422915">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422915">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422915">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22915">
                                            <p:txEl>
                                              <p:pRg st="4" end="4"/>
                                            </p:txEl>
                                          </p:spTgt>
                                        </p:tgtEl>
                                        <p:attrNameLst>
                                          <p:attrName>style.visibility</p:attrName>
                                        </p:attrNameLst>
                                      </p:cBhvr>
                                      <p:to>
                                        <p:strVal val="visible"/>
                                      </p:to>
                                    </p:set>
                                    <p:anim calcmode="lin" valueType="num">
                                      <p:cBhvr>
                                        <p:cTn id="29" dur="1000" fill="hold"/>
                                        <p:tgtEl>
                                          <p:spTgt spid="422915">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422915">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422915">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422915">
                                            <p:txEl>
                                              <p:pRg st="5" end="5"/>
                                            </p:txEl>
                                          </p:spTgt>
                                        </p:tgtEl>
                                        <p:attrNameLst>
                                          <p:attrName>style.visibility</p:attrName>
                                        </p:attrNameLst>
                                      </p:cBhvr>
                                      <p:to>
                                        <p:strVal val="visible"/>
                                      </p:to>
                                    </p:set>
                                    <p:anim calcmode="lin" valueType="num">
                                      <p:cBhvr>
                                        <p:cTn id="34" dur="1000" fill="hold"/>
                                        <p:tgtEl>
                                          <p:spTgt spid="422915">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422915">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422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41438" y="201613"/>
            <a:ext cx="6991350" cy="792162"/>
          </a:xfrm>
        </p:spPr>
        <p:txBody>
          <a:bodyPr/>
          <a:lstStyle/>
          <a:p>
            <a:pPr eaLnBrk="1" hangingPunct="1"/>
            <a:r>
              <a:rPr lang="en-US" altLang="zh-CN" dirty="0"/>
              <a:t>5</a:t>
            </a:r>
            <a:r>
              <a:rPr lang="zh-CN" altLang="en-US" dirty="0"/>
              <a:t>、</a:t>
            </a:r>
            <a:r>
              <a:rPr lang="en-US" altLang="zh-CN" dirty="0"/>
              <a:t>HTTP</a:t>
            </a:r>
            <a:r>
              <a:rPr lang="zh-CN" altLang="en-US" dirty="0"/>
              <a:t>风暴攻击</a:t>
            </a:r>
            <a:r>
              <a:rPr lang="en-US" altLang="zh-CN" dirty="0"/>
              <a:t>(</a:t>
            </a:r>
            <a:r>
              <a:rPr lang="zh-CN" altLang="en-US" dirty="0"/>
              <a:t>直接型</a:t>
            </a:r>
            <a:r>
              <a:rPr lang="en-US" altLang="zh-CN" dirty="0"/>
              <a:t>)</a:t>
            </a:r>
          </a:p>
        </p:txBody>
      </p:sp>
      <p:sp>
        <p:nvSpPr>
          <p:cNvPr id="424963" name="Rectangle 3"/>
          <p:cNvSpPr>
            <a:spLocks noGrp="1" noChangeArrowheads="1"/>
          </p:cNvSpPr>
          <p:nvPr>
            <p:ph type="body" idx="1"/>
          </p:nvPr>
        </p:nvSpPr>
        <p:spPr>
          <a:xfrm>
            <a:off x="620713" y="1382712"/>
            <a:ext cx="7772400" cy="4903787"/>
          </a:xfrm>
        </p:spPr>
        <p:txBody>
          <a:bodyPr/>
          <a:lstStyle/>
          <a:p>
            <a:pPr eaLnBrk="1" hangingPunct="1">
              <a:lnSpc>
                <a:spcPts val="3500"/>
              </a:lnSpc>
              <a:spcBef>
                <a:spcPts val="0"/>
              </a:spcBef>
            </a:pPr>
            <a:r>
              <a:rPr lang="zh-CN" altLang="en-US" sz="2800" dirty="0"/>
              <a:t>原理：用</a:t>
            </a:r>
            <a:r>
              <a:rPr lang="en-US" altLang="zh-CN" sz="2800" dirty="0"/>
              <a:t>HTTP</a:t>
            </a:r>
            <a:r>
              <a:rPr lang="zh-CN" altLang="en-US" sz="2800" dirty="0"/>
              <a:t>协议对网页进行的语义上合法的请求，不停地从受害者处获取数据，</a:t>
            </a:r>
            <a:r>
              <a:rPr lang="zh-CN" altLang="en-US" sz="2800" dirty="0">
                <a:solidFill>
                  <a:srgbClr val="FF3300"/>
                </a:solidFill>
              </a:rPr>
              <a:t>占用连接的同时占用带宽</a:t>
            </a:r>
            <a:r>
              <a:rPr lang="zh-CN" altLang="en-US" sz="2800" dirty="0"/>
              <a:t>。</a:t>
            </a:r>
          </a:p>
          <a:p>
            <a:pPr lvl="1" eaLnBrk="1" hangingPunct="1">
              <a:lnSpc>
                <a:spcPts val="3500"/>
              </a:lnSpc>
              <a:spcBef>
                <a:spcPts val="0"/>
              </a:spcBef>
            </a:pPr>
            <a:r>
              <a:rPr lang="zh-CN" altLang="en-US" sz="2400" dirty="0"/>
              <a:t>进行连接耗尽攻击的一个有效手段是不停地获取受害者网站上的大的文件，从而使得一次请求占用系统更多的资源。</a:t>
            </a:r>
          </a:p>
          <a:p>
            <a:pPr lvl="1" eaLnBrk="1" hangingPunct="1">
              <a:lnSpc>
                <a:spcPts val="3500"/>
              </a:lnSpc>
              <a:spcBef>
                <a:spcPts val="0"/>
              </a:spcBef>
            </a:pPr>
            <a:r>
              <a:rPr lang="en-US" altLang="zh-CN" sz="2400" dirty="0"/>
              <a:t>2003</a:t>
            </a:r>
            <a:r>
              <a:rPr lang="zh-CN" altLang="en-US" sz="2400" dirty="0"/>
              <a:t>年</a:t>
            </a:r>
            <a:r>
              <a:rPr lang="en-US" altLang="zh-CN" sz="2400" dirty="0"/>
              <a:t>10</a:t>
            </a:r>
            <a:r>
              <a:rPr lang="zh-CN" altLang="en-US" sz="2400" dirty="0"/>
              <a:t>月</a:t>
            </a:r>
            <a:r>
              <a:rPr lang="en-US" altLang="zh-CN" sz="2400" dirty="0"/>
              <a:t>14</a:t>
            </a:r>
            <a:r>
              <a:rPr lang="zh-CN" altLang="en-US" sz="2400" dirty="0"/>
              <a:t>日左右：对</a:t>
            </a:r>
            <a:r>
              <a:rPr lang="en-US" altLang="zh-CN" sz="2400" dirty="0"/>
              <a:t>Weakness.com</a:t>
            </a:r>
            <a:r>
              <a:rPr lang="zh-CN" altLang="en-US" sz="2400" dirty="0"/>
              <a:t>采取的</a:t>
            </a:r>
            <a:r>
              <a:rPr lang="en-US" altLang="zh-CN" sz="2400" dirty="0" err="1"/>
              <a:t>DDoS</a:t>
            </a:r>
            <a:r>
              <a:rPr lang="zh-CN" altLang="en-US" sz="2400" dirty="0"/>
              <a:t>攻击就是</a:t>
            </a:r>
            <a:r>
              <a:rPr lang="en-US" altLang="zh-CN" sz="2400" dirty="0"/>
              <a:t>HTTP</a:t>
            </a:r>
            <a:r>
              <a:rPr lang="zh-CN" altLang="en-US" sz="2400" dirty="0"/>
              <a:t>风暴</a:t>
            </a:r>
            <a:r>
              <a:rPr lang="en-US" altLang="zh-CN" sz="2400" dirty="0"/>
              <a:t>:</a:t>
            </a:r>
            <a:r>
              <a:rPr lang="zh-CN" altLang="en-US" sz="2400" dirty="0"/>
              <a:t>不断地取大的图像文件</a:t>
            </a:r>
          </a:p>
          <a:p>
            <a:pPr lvl="1" eaLnBrk="1" hangingPunct="1">
              <a:lnSpc>
                <a:spcPts val="3500"/>
              </a:lnSpc>
              <a:spcBef>
                <a:spcPts val="0"/>
              </a:spcBef>
            </a:pPr>
            <a:r>
              <a:rPr lang="zh-CN" altLang="en-US" sz="2400" dirty="0"/>
              <a:t>缺点：一般要使用真实的</a:t>
            </a:r>
            <a:r>
              <a:rPr lang="en-US" altLang="zh-CN" sz="2400" dirty="0"/>
              <a:t>IP</a:t>
            </a:r>
            <a:r>
              <a:rPr lang="zh-CN" altLang="en-US" sz="2400" dirty="0"/>
              <a:t>地址（傀儡主机）</a:t>
            </a:r>
          </a:p>
          <a:p>
            <a:pPr lvl="1" eaLnBrk="1" hangingPunct="1">
              <a:lnSpc>
                <a:spcPts val="3500"/>
              </a:lnSpc>
              <a:spcBef>
                <a:spcPts val="0"/>
              </a:spcBef>
            </a:pPr>
            <a:r>
              <a:rPr lang="zh-CN" altLang="en-US" sz="2400" dirty="0">
                <a:solidFill>
                  <a:srgbClr val="0000FF"/>
                </a:solidFill>
              </a:rPr>
              <a:t>与前面讲的“连接耗尽攻击”、</a:t>
            </a:r>
            <a:r>
              <a:rPr lang="en-US" altLang="zh-CN" sz="2400" dirty="0">
                <a:solidFill>
                  <a:srgbClr val="0000FF"/>
                </a:solidFill>
              </a:rPr>
              <a:t>SYN</a:t>
            </a:r>
            <a:r>
              <a:rPr lang="zh-CN" altLang="en-US" sz="2400" dirty="0">
                <a:solidFill>
                  <a:srgbClr val="0000FF"/>
                </a:solidFill>
              </a:rPr>
              <a:t>风暴攻击”的区别？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24963">
                                            <p:txEl>
                                              <p:pRg st="0" end="0"/>
                                            </p:txEl>
                                          </p:spTgt>
                                        </p:tgtEl>
                                        <p:attrNameLst>
                                          <p:attrName>style.visibility</p:attrName>
                                        </p:attrNameLst>
                                      </p:cBhvr>
                                      <p:to>
                                        <p:strVal val="visible"/>
                                      </p:to>
                                    </p:set>
                                    <p:anim calcmode="lin" valueType="num">
                                      <p:cBhvr>
                                        <p:cTn id="7" dur="1000" fill="hold"/>
                                        <p:tgtEl>
                                          <p:spTgt spid="42496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2496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2496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24963">
                                            <p:txEl>
                                              <p:pRg st="1" end="1"/>
                                            </p:txEl>
                                          </p:spTgt>
                                        </p:tgtEl>
                                        <p:attrNameLst>
                                          <p:attrName>style.visibility</p:attrName>
                                        </p:attrNameLst>
                                      </p:cBhvr>
                                      <p:to>
                                        <p:strVal val="visible"/>
                                      </p:to>
                                    </p:set>
                                    <p:anim calcmode="lin" valueType="num">
                                      <p:cBhvr>
                                        <p:cTn id="14" dur="1000" fill="hold"/>
                                        <p:tgtEl>
                                          <p:spTgt spid="42496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2496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2496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24963">
                                            <p:txEl>
                                              <p:pRg st="2" end="2"/>
                                            </p:txEl>
                                          </p:spTgt>
                                        </p:tgtEl>
                                        <p:attrNameLst>
                                          <p:attrName>style.visibility</p:attrName>
                                        </p:attrNameLst>
                                      </p:cBhvr>
                                      <p:to>
                                        <p:strVal val="visible"/>
                                      </p:to>
                                    </p:set>
                                    <p:anim calcmode="lin" valueType="num">
                                      <p:cBhvr>
                                        <p:cTn id="21" dur="1000" fill="hold"/>
                                        <p:tgtEl>
                                          <p:spTgt spid="42496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2496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2496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24963">
                                            <p:txEl>
                                              <p:pRg st="3" end="3"/>
                                            </p:txEl>
                                          </p:spTgt>
                                        </p:tgtEl>
                                        <p:attrNameLst>
                                          <p:attrName>style.visibility</p:attrName>
                                        </p:attrNameLst>
                                      </p:cBhvr>
                                      <p:to>
                                        <p:strVal val="visible"/>
                                      </p:to>
                                    </p:set>
                                    <p:anim calcmode="lin" valueType="num">
                                      <p:cBhvr>
                                        <p:cTn id="28" dur="1000" fill="hold"/>
                                        <p:tgtEl>
                                          <p:spTgt spid="42496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2496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2496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24963">
                                            <p:txEl>
                                              <p:pRg st="4" end="4"/>
                                            </p:txEl>
                                          </p:spTgt>
                                        </p:tgtEl>
                                        <p:attrNameLst>
                                          <p:attrName>style.visibility</p:attrName>
                                        </p:attrNameLst>
                                      </p:cBhvr>
                                      <p:to>
                                        <p:strVal val="visible"/>
                                      </p:to>
                                    </p:set>
                                    <p:anim calcmode="lin" valueType="num">
                                      <p:cBhvr>
                                        <p:cTn id="35" dur="1000" fill="hold"/>
                                        <p:tgtEl>
                                          <p:spTgt spid="42496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2496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24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284288" y="268288"/>
            <a:ext cx="6991350" cy="792162"/>
          </a:xfrm>
        </p:spPr>
        <p:txBody>
          <a:bodyPr/>
          <a:lstStyle/>
          <a:p>
            <a:pPr eaLnBrk="1" hangingPunct="1"/>
            <a:r>
              <a:rPr lang="en-US" altLang="zh-CN" sz="3600" dirty="0"/>
              <a:t>6</a:t>
            </a:r>
            <a:r>
              <a:rPr lang="zh-CN" altLang="en-US" sz="3600" dirty="0"/>
              <a:t>、对邮件系统的</a:t>
            </a:r>
            <a:r>
              <a:rPr lang="en-US" altLang="zh-CN" sz="3600" dirty="0" err="1"/>
              <a:t>DoS</a:t>
            </a:r>
            <a:r>
              <a:rPr lang="zh-CN" altLang="en-US" sz="3600" dirty="0"/>
              <a:t>攻击</a:t>
            </a:r>
            <a:r>
              <a:rPr lang="en-US" altLang="zh-CN" sz="3600" dirty="0"/>
              <a:t>(</a:t>
            </a:r>
            <a:r>
              <a:rPr lang="zh-CN" altLang="en-US" sz="3600" dirty="0"/>
              <a:t>直接型</a:t>
            </a:r>
            <a:r>
              <a:rPr lang="en-US" altLang="zh-CN" sz="3600" dirty="0"/>
              <a:t>)</a:t>
            </a:r>
          </a:p>
        </p:txBody>
      </p:sp>
      <p:sp>
        <p:nvSpPr>
          <p:cNvPr id="423939" name="Rectangle 3"/>
          <p:cNvSpPr>
            <a:spLocks noGrp="1" noChangeArrowheads="1"/>
          </p:cNvSpPr>
          <p:nvPr>
            <p:ph type="body" idx="1"/>
          </p:nvPr>
        </p:nvSpPr>
        <p:spPr/>
        <p:txBody>
          <a:bodyPr/>
          <a:lstStyle/>
          <a:p>
            <a:pPr eaLnBrk="1" hangingPunct="1"/>
            <a:r>
              <a:rPr lang="zh-CN" altLang="en-US" dirty="0">
                <a:solidFill>
                  <a:srgbClr val="FF0000"/>
                </a:solidFill>
              </a:rPr>
              <a:t>邮件炸弹</a:t>
            </a:r>
            <a:r>
              <a:rPr lang="zh-CN" altLang="en-US" dirty="0"/>
              <a:t>：往一个邮件地址或邮件服务器发送大量的相同或不同的邮件，耗尽其存储空间</a:t>
            </a:r>
          </a:p>
          <a:p>
            <a:pPr eaLnBrk="1" hangingPunct="1"/>
            <a:r>
              <a:rPr lang="zh-CN" altLang="en-US" dirty="0">
                <a:solidFill>
                  <a:srgbClr val="FF0000"/>
                </a:solidFill>
              </a:rPr>
              <a:t>垃圾邮件</a:t>
            </a:r>
            <a:r>
              <a:rPr lang="zh-CN" altLang="en-US" dirty="0"/>
              <a:t>：不请自来的邮件，目的在于宣传，而不是攻击，但由于数量多，常常造成与</a:t>
            </a:r>
            <a:r>
              <a:rPr lang="en-US" altLang="zh-CN" dirty="0" err="1"/>
              <a:t>DoS</a:t>
            </a:r>
            <a:r>
              <a:rPr lang="zh-CN" altLang="en-US" dirty="0"/>
              <a:t>同样的效果</a:t>
            </a:r>
          </a:p>
          <a:p>
            <a:pPr eaLnBrk="1" hangingPunct="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 calcmode="lin" valueType="num">
                                      <p:cBhvr>
                                        <p:cTn id="7" dur="1000" fill="hold"/>
                                        <p:tgtEl>
                                          <p:spTgt spid="42393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2393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2393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23939">
                                            <p:txEl>
                                              <p:pRg st="1" end="1"/>
                                            </p:txEl>
                                          </p:spTgt>
                                        </p:tgtEl>
                                        <p:attrNameLst>
                                          <p:attrName>style.visibility</p:attrName>
                                        </p:attrNameLst>
                                      </p:cBhvr>
                                      <p:to>
                                        <p:strVal val="visible"/>
                                      </p:to>
                                    </p:set>
                                    <p:anim calcmode="lin" valueType="num">
                                      <p:cBhvr>
                                        <p:cTn id="14" dur="1000" fill="hold"/>
                                        <p:tgtEl>
                                          <p:spTgt spid="42393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2393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239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1050" y="2876550"/>
            <a:ext cx="7343775" cy="958850"/>
          </a:xfrm>
        </p:spPr>
        <p:txBody>
          <a:bodyPr/>
          <a:lstStyle/>
          <a:p>
            <a:r>
              <a:rPr lang="zh-CN" altLang="en-US" dirty="0">
                <a:solidFill>
                  <a:srgbClr val="C00000"/>
                </a:solidFill>
              </a:rPr>
              <a:t>（二） 反射风暴型</a:t>
            </a:r>
            <a:r>
              <a:rPr lang="en-US" altLang="zh-CN" dirty="0" err="1">
                <a:solidFill>
                  <a:srgbClr val="C00000"/>
                </a:solidFill>
              </a:rPr>
              <a:t>DDoS</a:t>
            </a:r>
            <a:endParaRPr lang="zh-CN" altLang="en-US" dirty="0">
              <a:solidFill>
                <a:srgbClr val="C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p:cNvSpPr>
            <a:spLocks noGrp="1"/>
          </p:cNvSpPr>
          <p:nvPr>
            <p:ph type="title" idx="4294967295"/>
          </p:nvPr>
        </p:nvSpPr>
        <p:spPr>
          <a:xfrm>
            <a:off x="1138238" y="285750"/>
            <a:ext cx="6803495" cy="685800"/>
          </a:xfrm>
        </p:spPr>
        <p:txBody>
          <a:bodyPr/>
          <a:lstStyle/>
          <a:p>
            <a:pPr eaLnBrk="1" hangingPunct="1"/>
            <a:r>
              <a:rPr lang="zh-CN" altLang="en-US" b="1" dirty="0">
                <a:solidFill>
                  <a:srgbClr val="3366FF"/>
                </a:solidFill>
              </a:rPr>
              <a:t>直接式</a:t>
            </a:r>
            <a:r>
              <a:rPr lang="en-US" altLang="zh-CN" b="1" dirty="0" err="1">
                <a:solidFill>
                  <a:srgbClr val="3366FF"/>
                </a:solidFill>
              </a:rPr>
              <a:t>DDoS</a:t>
            </a:r>
            <a:r>
              <a:rPr lang="zh-CN" altLang="en-US" b="1" dirty="0">
                <a:solidFill>
                  <a:srgbClr val="3366FF"/>
                </a:solidFill>
              </a:rPr>
              <a:t>攻击原理</a:t>
            </a:r>
          </a:p>
        </p:txBody>
      </p:sp>
      <p:grpSp>
        <p:nvGrpSpPr>
          <p:cNvPr id="2" name="Group 164"/>
          <p:cNvGrpSpPr/>
          <p:nvPr/>
        </p:nvGrpSpPr>
        <p:grpSpPr bwMode="auto">
          <a:xfrm>
            <a:off x="162823" y="917575"/>
            <a:ext cx="8763690" cy="5734178"/>
            <a:chOff x="242" y="572"/>
            <a:chExt cx="5278" cy="3345"/>
          </a:xfrm>
        </p:grpSpPr>
        <p:grpSp>
          <p:nvGrpSpPr>
            <p:cNvPr id="3" name="Group 2"/>
            <p:cNvGrpSpPr/>
            <p:nvPr/>
          </p:nvGrpSpPr>
          <p:grpSpPr bwMode="auto">
            <a:xfrm>
              <a:off x="297" y="663"/>
              <a:ext cx="4125" cy="2359"/>
              <a:chOff x="297" y="663"/>
              <a:chExt cx="4125" cy="2359"/>
            </a:xfrm>
          </p:grpSpPr>
          <p:sp>
            <p:nvSpPr>
              <p:cNvPr id="180334" name="Rectangle 3"/>
              <p:cNvSpPr>
                <a:spLocks noChangeArrowheads="1"/>
              </p:cNvSpPr>
              <p:nvPr/>
            </p:nvSpPr>
            <p:spPr bwMode="auto">
              <a:xfrm>
                <a:off x="1156" y="663"/>
                <a:ext cx="3266" cy="2359"/>
              </a:xfrm>
              <a:prstGeom prst="rect">
                <a:avLst/>
              </a:prstGeom>
              <a:solidFill>
                <a:srgbClr val="C0C0C0">
                  <a:alpha val="39999"/>
                </a:srgbClr>
              </a:solidFill>
              <a:ln w="9525">
                <a:solidFill>
                  <a:schemeClr val="tx1"/>
                </a:solidFill>
                <a:miter lim="800000"/>
              </a:ln>
            </p:spPr>
            <p:txBody>
              <a:bodyPr wrap="none" anchor="ctr"/>
              <a:lstStyle/>
              <a:p>
                <a:pPr algn="ctr" defTabSz="914400"/>
                <a:endParaRPr lang="zh-CN" altLang="en-US" sz="14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80335" name="Text Box 4"/>
              <p:cNvSpPr txBox="1">
                <a:spLocks noChangeArrowheads="1"/>
              </p:cNvSpPr>
              <p:nvPr/>
            </p:nvSpPr>
            <p:spPr bwMode="auto">
              <a:xfrm>
                <a:off x="297" y="799"/>
                <a:ext cx="734" cy="302"/>
              </a:xfrm>
              <a:prstGeom prst="rect">
                <a:avLst/>
              </a:prstGeom>
              <a:noFill/>
              <a:ln w="9525">
                <a:noFill/>
                <a:miter lim="800000"/>
              </a:ln>
            </p:spPr>
            <p:txBody>
              <a:bodyPr wrap="none">
                <a:spAutoFit/>
              </a:bodyPr>
              <a:lstStyle/>
              <a:p>
                <a:pPr algn="ctr" defTabSz="914400"/>
                <a:r>
                  <a:rPr lang="de-CH" altLang="zh-CN" sz="1400" dirty="0">
                    <a:solidFill>
                      <a:schemeClr val="tx1"/>
                    </a:solidFill>
                    <a:latin typeface="Arial" panose="020B0604020202020204" pitchFamily="34" charset="0"/>
                    <a:ea typeface="Osaka"/>
                    <a:cs typeface="Arial" panose="020B0604020202020204" pitchFamily="34" charset="0"/>
                  </a:rPr>
                  <a:t>amplification </a:t>
                </a:r>
                <a:br>
                  <a:rPr lang="de-CH" altLang="zh-CN" sz="1400" dirty="0">
                    <a:solidFill>
                      <a:schemeClr val="tx1"/>
                    </a:solidFill>
                    <a:latin typeface="Arial" panose="020B0604020202020204" pitchFamily="34" charset="0"/>
                    <a:ea typeface="Osaka"/>
                    <a:cs typeface="Arial" panose="020B0604020202020204" pitchFamily="34" charset="0"/>
                  </a:rPr>
                </a:br>
                <a:r>
                  <a:rPr lang="de-CH" altLang="zh-CN" sz="1400" dirty="0">
                    <a:solidFill>
                      <a:schemeClr val="tx1"/>
                    </a:solidFill>
                    <a:latin typeface="Arial" panose="020B0604020202020204" pitchFamily="34" charset="0"/>
                    <a:ea typeface="Osaka"/>
                    <a:cs typeface="Arial" panose="020B0604020202020204" pitchFamily="34" charset="0"/>
                  </a:rPr>
                  <a:t>network</a:t>
                </a:r>
                <a:endParaRPr lang="en-US" altLang="zh-CN" sz="1400" dirty="0">
                  <a:solidFill>
                    <a:schemeClr val="tx1"/>
                  </a:solidFill>
                  <a:latin typeface="Arial" panose="020B0604020202020204" pitchFamily="34" charset="0"/>
                  <a:ea typeface="Osaka"/>
                  <a:cs typeface="Arial" panose="020B0604020202020204" pitchFamily="34" charset="0"/>
                </a:endParaRPr>
              </a:p>
            </p:txBody>
          </p:sp>
          <p:sp>
            <p:nvSpPr>
              <p:cNvPr id="180336" name="Line 5"/>
              <p:cNvSpPr>
                <a:spLocks noChangeShapeType="1"/>
              </p:cNvSpPr>
              <p:nvPr/>
            </p:nvSpPr>
            <p:spPr bwMode="auto">
              <a:xfrm>
                <a:off x="732" y="1064"/>
                <a:ext cx="453" cy="226"/>
              </a:xfrm>
              <a:prstGeom prst="line">
                <a:avLst/>
              </a:prstGeom>
              <a:noFill/>
              <a:ln w="19050">
                <a:solidFill>
                  <a:schemeClr val="bg2"/>
                </a:solidFill>
                <a:round/>
              </a:ln>
            </p:spPr>
            <p:txBody>
              <a:bodyPr/>
              <a:lstStyle/>
              <a:p>
                <a:endParaRPr lang="zh-CN" altLang="en-US"/>
              </a:p>
            </p:txBody>
          </p:sp>
        </p:grpSp>
        <p:pic>
          <p:nvPicPr>
            <p:cNvPr id="180337" name="Picture 7" descr="j0199965[1]"/>
            <p:cNvPicPr>
              <a:picLocks noChangeAspect="1" noChangeArrowheads="1"/>
            </p:cNvPicPr>
            <p:nvPr/>
          </p:nvPicPr>
          <p:blipFill>
            <a:blip r:embed="rId3" cstate="print"/>
            <a:srcRect/>
            <a:stretch>
              <a:fillRect/>
            </a:stretch>
          </p:blipFill>
          <p:spPr bwMode="auto">
            <a:xfrm>
              <a:off x="431" y="1750"/>
              <a:ext cx="499" cy="455"/>
            </a:xfrm>
            <a:prstGeom prst="rect">
              <a:avLst/>
            </a:prstGeom>
            <a:noFill/>
            <a:ln w="9525">
              <a:noFill/>
              <a:miter lim="800000"/>
              <a:headEnd/>
              <a:tailEnd/>
            </a:ln>
          </p:spPr>
        </p:pic>
        <p:grpSp>
          <p:nvGrpSpPr>
            <p:cNvPr id="4" name="Group 8"/>
            <p:cNvGrpSpPr/>
            <p:nvPr/>
          </p:nvGrpSpPr>
          <p:grpSpPr bwMode="auto">
            <a:xfrm>
              <a:off x="4740" y="1596"/>
              <a:ext cx="713" cy="703"/>
              <a:chOff x="4662" y="2605"/>
              <a:chExt cx="867" cy="802"/>
            </a:xfrm>
          </p:grpSpPr>
          <p:sp>
            <p:nvSpPr>
              <p:cNvPr id="180339" name="Freeform 9"/>
              <p:cNvSpPr/>
              <p:nvPr/>
            </p:nvSpPr>
            <p:spPr bwMode="auto">
              <a:xfrm>
                <a:off x="4662" y="2605"/>
                <a:ext cx="867" cy="535"/>
              </a:xfrm>
              <a:custGeom>
                <a:avLst/>
                <a:gdLst>
                  <a:gd name="T0" fmla="*/ 0 w 1733"/>
                  <a:gd name="T1" fmla="*/ 0 h 1069"/>
                  <a:gd name="T2" fmla="*/ 401 w 1733"/>
                  <a:gd name="T3" fmla="*/ 1069 h 1069"/>
                  <a:gd name="T4" fmla="*/ 1400 w 1733"/>
                  <a:gd name="T5" fmla="*/ 1069 h 1069"/>
                  <a:gd name="T6" fmla="*/ 1733 w 1733"/>
                  <a:gd name="T7" fmla="*/ 0 h 1069"/>
                  <a:gd name="T8" fmla="*/ 0 w 1733"/>
                  <a:gd name="T9" fmla="*/ 0 h 1069"/>
                  <a:gd name="T10" fmla="*/ 0 60000 65536"/>
                  <a:gd name="T11" fmla="*/ 0 60000 65536"/>
                  <a:gd name="T12" fmla="*/ 0 60000 65536"/>
                  <a:gd name="T13" fmla="*/ 0 60000 65536"/>
                  <a:gd name="T14" fmla="*/ 0 60000 65536"/>
                  <a:gd name="T15" fmla="*/ 0 w 1733"/>
                  <a:gd name="T16" fmla="*/ 0 h 1069"/>
                  <a:gd name="T17" fmla="*/ 1733 w 1733"/>
                  <a:gd name="T18" fmla="*/ 1069 h 1069"/>
                </a:gdLst>
                <a:ahLst/>
                <a:cxnLst>
                  <a:cxn ang="T10">
                    <a:pos x="T0" y="T1"/>
                  </a:cxn>
                  <a:cxn ang="T11">
                    <a:pos x="T2" y="T3"/>
                  </a:cxn>
                  <a:cxn ang="T12">
                    <a:pos x="T4" y="T5"/>
                  </a:cxn>
                  <a:cxn ang="T13">
                    <a:pos x="T6" y="T7"/>
                  </a:cxn>
                  <a:cxn ang="T14">
                    <a:pos x="T8" y="T9"/>
                  </a:cxn>
                </a:cxnLst>
                <a:rect l="T15" t="T16" r="T17" b="T18"/>
                <a:pathLst>
                  <a:path w="1733" h="1069">
                    <a:moveTo>
                      <a:pt x="0" y="0"/>
                    </a:moveTo>
                    <a:lnTo>
                      <a:pt x="401" y="1069"/>
                    </a:lnTo>
                    <a:lnTo>
                      <a:pt x="1400" y="1069"/>
                    </a:lnTo>
                    <a:lnTo>
                      <a:pt x="1733" y="0"/>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0" name="Freeform 10"/>
              <p:cNvSpPr/>
              <p:nvPr/>
            </p:nvSpPr>
            <p:spPr bwMode="auto">
              <a:xfrm>
                <a:off x="4712" y="2637"/>
                <a:ext cx="773" cy="471"/>
              </a:xfrm>
              <a:custGeom>
                <a:avLst/>
                <a:gdLst>
                  <a:gd name="T0" fmla="*/ 0 w 1547"/>
                  <a:gd name="T1" fmla="*/ 0 h 943"/>
                  <a:gd name="T2" fmla="*/ 346 w 1547"/>
                  <a:gd name="T3" fmla="*/ 943 h 943"/>
                  <a:gd name="T4" fmla="*/ 1253 w 1547"/>
                  <a:gd name="T5" fmla="*/ 943 h 943"/>
                  <a:gd name="T6" fmla="*/ 1547 w 1547"/>
                  <a:gd name="T7" fmla="*/ 0 h 943"/>
                  <a:gd name="T8" fmla="*/ 0 w 1547"/>
                  <a:gd name="T9" fmla="*/ 0 h 943"/>
                  <a:gd name="T10" fmla="*/ 0 60000 65536"/>
                  <a:gd name="T11" fmla="*/ 0 60000 65536"/>
                  <a:gd name="T12" fmla="*/ 0 60000 65536"/>
                  <a:gd name="T13" fmla="*/ 0 60000 65536"/>
                  <a:gd name="T14" fmla="*/ 0 60000 65536"/>
                  <a:gd name="T15" fmla="*/ 0 w 1547"/>
                  <a:gd name="T16" fmla="*/ 0 h 943"/>
                  <a:gd name="T17" fmla="*/ 1547 w 1547"/>
                  <a:gd name="T18" fmla="*/ 943 h 943"/>
                </a:gdLst>
                <a:ahLst/>
                <a:cxnLst>
                  <a:cxn ang="T10">
                    <a:pos x="T0" y="T1"/>
                  </a:cxn>
                  <a:cxn ang="T11">
                    <a:pos x="T2" y="T3"/>
                  </a:cxn>
                  <a:cxn ang="T12">
                    <a:pos x="T4" y="T5"/>
                  </a:cxn>
                  <a:cxn ang="T13">
                    <a:pos x="T6" y="T7"/>
                  </a:cxn>
                  <a:cxn ang="T14">
                    <a:pos x="T8" y="T9"/>
                  </a:cxn>
                </a:cxnLst>
                <a:rect l="T15" t="T16" r="T17" b="T18"/>
                <a:pathLst>
                  <a:path w="1547" h="943">
                    <a:moveTo>
                      <a:pt x="0" y="0"/>
                    </a:moveTo>
                    <a:lnTo>
                      <a:pt x="346" y="943"/>
                    </a:lnTo>
                    <a:lnTo>
                      <a:pt x="1253" y="943"/>
                    </a:lnTo>
                    <a:lnTo>
                      <a:pt x="1547" y="0"/>
                    </a:lnTo>
                    <a:lnTo>
                      <a:pt x="0" y="0"/>
                    </a:lnTo>
                    <a:close/>
                  </a:path>
                </a:pathLst>
              </a:custGeom>
              <a:solidFill>
                <a:srgbClr val="C4B59E"/>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1" name="Freeform 11"/>
              <p:cNvSpPr/>
              <p:nvPr/>
            </p:nvSpPr>
            <p:spPr bwMode="auto">
              <a:xfrm>
                <a:off x="4829" y="2687"/>
                <a:ext cx="545" cy="350"/>
              </a:xfrm>
              <a:custGeom>
                <a:avLst/>
                <a:gdLst>
                  <a:gd name="T0" fmla="*/ 196 w 1089"/>
                  <a:gd name="T1" fmla="*/ 699 h 699"/>
                  <a:gd name="T2" fmla="*/ 900 w 1089"/>
                  <a:gd name="T3" fmla="*/ 699 h 699"/>
                  <a:gd name="T4" fmla="*/ 1089 w 1089"/>
                  <a:gd name="T5" fmla="*/ 0 h 699"/>
                  <a:gd name="T6" fmla="*/ 0 w 1089"/>
                  <a:gd name="T7" fmla="*/ 0 h 699"/>
                  <a:gd name="T8" fmla="*/ 196 w 1089"/>
                  <a:gd name="T9" fmla="*/ 699 h 699"/>
                  <a:gd name="T10" fmla="*/ 0 60000 65536"/>
                  <a:gd name="T11" fmla="*/ 0 60000 65536"/>
                  <a:gd name="T12" fmla="*/ 0 60000 65536"/>
                  <a:gd name="T13" fmla="*/ 0 60000 65536"/>
                  <a:gd name="T14" fmla="*/ 0 60000 65536"/>
                  <a:gd name="T15" fmla="*/ 0 w 1089"/>
                  <a:gd name="T16" fmla="*/ 0 h 699"/>
                  <a:gd name="T17" fmla="*/ 1089 w 1089"/>
                  <a:gd name="T18" fmla="*/ 699 h 699"/>
                </a:gdLst>
                <a:ahLst/>
                <a:cxnLst>
                  <a:cxn ang="T10">
                    <a:pos x="T0" y="T1"/>
                  </a:cxn>
                  <a:cxn ang="T11">
                    <a:pos x="T2" y="T3"/>
                  </a:cxn>
                  <a:cxn ang="T12">
                    <a:pos x="T4" y="T5"/>
                  </a:cxn>
                  <a:cxn ang="T13">
                    <a:pos x="T6" y="T7"/>
                  </a:cxn>
                  <a:cxn ang="T14">
                    <a:pos x="T8" y="T9"/>
                  </a:cxn>
                </a:cxnLst>
                <a:rect l="T15" t="T16" r="T17" b="T18"/>
                <a:pathLst>
                  <a:path w="1089" h="699">
                    <a:moveTo>
                      <a:pt x="196" y="699"/>
                    </a:moveTo>
                    <a:lnTo>
                      <a:pt x="900" y="699"/>
                    </a:lnTo>
                    <a:lnTo>
                      <a:pt x="1089" y="0"/>
                    </a:lnTo>
                    <a:lnTo>
                      <a:pt x="0" y="0"/>
                    </a:lnTo>
                    <a:lnTo>
                      <a:pt x="196" y="69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2" name="Freeform 12"/>
              <p:cNvSpPr/>
              <p:nvPr/>
            </p:nvSpPr>
            <p:spPr bwMode="auto">
              <a:xfrm>
                <a:off x="4875" y="2719"/>
                <a:ext cx="456" cy="286"/>
              </a:xfrm>
              <a:custGeom>
                <a:avLst/>
                <a:gdLst>
                  <a:gd name="T0" fmla="*/ 0 w 912"/>
                  <a:gd name="T1" fmla="*/ 0 h 573"/>
                  <a:gd name="T2" fmla="*/ 150 w 912"/>
                  <a:gd name="T3" fmla="*/ 573 h 573"/>
                  <a:gd name="T4" fmla="*/ 758 w 912"/>
                  <a:gd name="T5" fmla="*/ 573 h 573"/>
                  <a:gd name="T6" fmla="*/ 912 w 912"/>
                  <a:gd name="T7" fmla="*/ 0 h 573"/>
                  <a:gd name="T8" fmla="*/ 0 w 912"/>
                  <a:gd name="T9" fmla="*/ 0 h 573"/>
                  <a:gd name="T10" fmla="*/ 0 60000 65536"/>
                  <a:gd name="T11" fmla="*/ 0 60000 65536"/>
                  <a:gd name="T12" fmla="*/ 0 60000 65536"/>
                  <a:gd name="T13" fmla="*/ 0 60000 65536"/>
                  <a:gd name="T14" fmla="*/ 0 60000 65536"/>
                  <a:gd name="T15" fmla="*/ 0 w 912"/>
                  <a:gd name="T16" fmla="*/ 0 h 573"/>
                  <a:gd name="T17" fmla="*/ 912 w 912"/>
                  <a:gd name="T18" fmla="*/ 573 h 573"/>
                </a:gdLst>
                <a:ahLst/>
                <a:cxnLst>
                  <a:cxn ang="T10">
                    <a:pos x="T0" y="T1"/>
                  </a:cxn>
                  <a:cxn ang="T11">
                    <a:pos x="T2" y="T3"/>
                  </a:cxn>
                  <a:cxn ang="T12">
                    <a:pos x="T4" y="T5"/>
                  </a:cxn>
                  <a:cxn ang="T13">
                    <a:pos x="T6" y="T7"/>
                  </a:cxn>
                  <a:cxn ang="T14">
                    <a:pos x="T8" y="T9"/>
                  </a:cxn>
                </a:cxnLst>
                <a:rect l="T15" t="T16" r="T17" b="T18"/>
                <a:pathLst>
                  <a:path w="912" h="573">
                    <a:moveTo>
                      <a:pt x="0" y="0"/>
                    </a:moveTo>
                    <a:lnTo>
                      <a:pt x="150" y="573"/>
                    </a:lnTo>
                    <a:lnTo>
                      <a:pt x="758" y="573"/>
                    </a:lnTo>
                    <a:lnTo>
                      <a:pt x="912" y="0"/>
                    </a:lnTo>
                    <a:lnTo>
                      <a:pt x="0" y="0"/>
                    </a:lnTo>
                    <a:close/>
                  </a:path>
                </a:pathLst>
              </a:custGeom>
              <a:solidFill>
                <a:srgbClr val="0FFF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3" name="Rectangle 13"/>
              <p:cNvSpPr>
                <a:spLocks noChangeArrowheads="1"/>
              </p:cNvSpPr>
              <p:nvPr/>
            </p:nvSpPr>
            <p:spPr bwMode="auto">
              <a:xfrm>
                <a:off x="5007" y="3118"/>
                <a:ext cx="202" cy="136"/>
              </a:xfrm>
              <a:prstGeom prst="rect">
                <a:avLst/>
              </a:prstGeom>
              <a:solidFill>
                <a:srgbClr val="000000"/>
              </a:solidFill>
              <a:ln w="9525">
                <a:noFill/>
                <a:miter lim="800000"/>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4" name="Freeform 14"/>
              <p:cNvSpPr/>
              <p:nvPr/>
            </p:nvSpPr>
            <p:spPr bwMode="auto">
              <a:xfrm>
                <a:off x="4772" y="3217"/>
                <a:ext cx="697" cy="190"/>
              </a:xfrm>
              <a:custGeom>
                <a:avLst/>
                <a:gdLst>
                  <a:gd name="T0" fmla="*/ 1394 w 1394"/>
                  <a:gd name="T1" fmla="*/ 0 h 381"/>
                  <a:gd name="T2" fmla="*/ 1335 w 1394"/>
                  <a:gd name="T3" fmla="*/ 381 h 381"/>
                  <a:gd name="T4" fmla="*/ 0 w 1394"/>
                  <a:gd name="T5" fmla="*/ 381 h 381"/>
                  <a:gd name="T6" fmla="*/ 5 w 1394"/>
                  <a:gd name="T7" fmla="*/ 0 h 381"/>
                  <a:gd name="T8" fmla="*/ 1394 w 1394"/>
                  <a:gd name="T9" fmla="*/ 0 h 381"/>
                  <a:gd name="T10" fmla="*/ 0 60000 65536"/>
                  <a:gd name="T11" fmla="*/ 0 60000 65536"/>
                  <a:gd name="T12" fmla="*/ 0 60000 65536"/>
                  <a:gd name="T13" fmla="*/ 0 60000 65536"/>
                  <a:gd name="T14" fmla="*/ 0 60000 65536"/>
                  <a:gd name="T15" fmla="*/ 0 w 1394"/>
                  <a:gd name="T16" fmla="*/ 0 h 381"/>
                  <a:gd name="T17" fmla="*/ 1394 w 1394"/>
                  <a:gd name="T18" fmla="*/ 381 h 381"/>
                </a:gdLst>
                <a:ahLst/>
                <a:cxnLst>
                  <a:cxn ang="T10">
                    <a:pos x="T0" y="T1"/>
                  </a:cxn>
                  <a:cxn ang="T11">
                    <a:pos x="T2" y="T3"/>
                  </a:cxn>
                  <a:cxn ang="T12">
                    <a:pos x="T4" y="T5"/>
                  </a:cxn>
                  <a:cxn ang="T13">
                    <a:pos x="T6" y="T7"/>
                  </a:cxn>
                  <a:cxn ang="T14">
                    <a:pos x="T8" y="T9"/>
                  </a:cxn>
                </a:cxnLst>
                <a:rect l="T15" t="T16" r="T17" b="T18"/>
                <a:pathLst>
                  <a:path w="1394" h="381">
                    <a:moveTo>
                      <a:pt x="1394" y="0"/>
                    </a:moveTo>
                    <a:lnTo>
                      <a:pt x="1335" y="381"/>
                    </a:lnTo>
                    <a:lnTo>
                      <a:pt x="0" y="381"/>
                    </a:lnTo>
                    <a:lnTo>
                      <a:pt x="5" y="0"/>
                    </a:lnTo>
                    <a:lnTo>
                      <a:pt x="1394"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5" name="Freeform 15"/>
              <p:cNvSpPr/>
              <p:nvPr/>
            </p:nvSpPr>
            <p:spPr bwMode="auto">
              <a:xfrm>
                <a:off x="4797" y="3239"/>
                <a:ext cx="638" cy="147"/>
              </a:xfrm>
              <a:custGeom>
                <a:avLst/>
                <a:gdLst>
                  <a:gd name="T0" fmla="*/ 2 w 1276"/>
                  <a:gd name="T1" fmla="*/ 0 h 294"/>
                  <a:gd name="T2" fmla="*/ 0 w 1276"/>
                  <a:gd name="T3" fmla="*/ 294 h 294"/>
                  <a:gd name="T4" fmla="*/ 1231 w 1276"/>
                  <a:gd name="T5" fmla="*/ 294 h 294"/>
                  <a:gd name="T6" fmla="*/ 1276 w 1276"/>
                  <a:gd name="T7" fmla="*/ 0 h 294"/>
                  <a:gd name="T8" fmla="*/ 2 w 1276"/>
                  <a:gd name="T9" fmla="*/ 0 h 294"/>
                  <a:gd name="T10" fmla="*/ 0 60000 65536"/>
                  <a:gd name="T11" fmla="*/ 0 60000 65536"/>
                  <a:gd name="T12" fmla="*/ 0 60000 65536"/>
                  <a:gd name="T13" fmla="*/ 0 60000 65536"/>
                  <a:gd name="T14" fmla="*/ 0 60000 65536"/>
                  <a:gd name="T15" fmla="*/ 0 w 1276"/>
                  <a:gd name="T16" fmla="*/ 0 h 294"/>
                  <a:gd name="T17" fmla="*/ 1276 w 1276"/>
                  <a:gd name="T18" fmla="*/ 294 h 294"/>
                </a:gdLst>
                <a:ahLst/>
                <a:cxnLst>
                  <a:cxn ang="T10">
                    <a:pos x="T0" y="T1"/>
                  </a:cxn>
                  <a:cxn ang="T11">
                    <a:pos x="T2" y="T3"/>
                  </a:cxn>
                  <a:cxn ang="T12">
                    <a:pos x="T4" y="T5"/>
                  </a:cxn>
                  <a:cxn ang="T13">
                    <a:pos x="T6" y="T7"/>
                  </a:cxn>
                  <a:cxn ang="T14">
                    <a:pos x="T8" y="T9"/>
                  </a:cxn>
                </a:cxnLst>
                <a:rect l="T15" t="T16" r="T17" b="T18"/>
                <a:pathLst>
                  <a:path w="1276" h="294">
                    <a:moveTo>
                      <a:pt x="2" y="0"/>
                    </a:moveTo>
                    <a:lnTo>
                      <a:pt x="0" y="294"/>
                    </a:lnTo>
                    <a:lnTo>
                      <a:pt x="1231" y="294"/>
                    </a:lnTo>
                    <a:lnTo>
                      <a:pt x="1276" y="0"/>
                    </a:lnTo>
                    <a:lnTo>
                      <a:pt x="2" y="0"/>
                    </a:lnTo>
                    <a:close/>
                  </a:path>
                </a:pathLst>
              </a:custGeom>
              <a:solidFill>
                <a:srgbClr val="A5A5A5"/>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6" name="Rectangle 16"/>
              <p:cNvSpPr>
                <a:spLocks noChangeArrowheads="1"/>
              </p:cNvSpPr>
              <p:nvPr/>
            </p:nvSpPr>
            <p:spPr bwMode="auto">
              <a:xfrm>
                <a:off x="5179" y="3284"/>
                <a:ext cx="200" cy="36"/>
              </a:xfrm>
              <a:prstGeom prst="rect">
                <a:avLst/>
              </a:prstGeom>
              <a:solidFill>
                <a:srgbClr val="000000"/>
              </a:solidFill>
              <a:ln w="9525">
                <a:noFill/>
                <a:miter lim="800000"/>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7" name="Freeform 17"/>
              <p:cNvSpPr/>
              <p:nvPr/>
            </p:nvSpPr>
            <p:spPr bwMode="auto">
              <a:xfrm>
                <a:off x="4960" y="2852"/>
                <a:ext cx="283" cy="118"/>
              </a:xfrm>
              <a:custGeom>
                <a:avLst/>
                <a:gdLst>
                  <a:gd name="T0" fmla="*/ 565 w 565"/>
                  <a:gd name="T1" fmla="*/ 195 h 236"/>
                  <a:gd name="T2" fmla="*/ 561 w 565"/>
                  <a:gd name="T3" fmla="*/ 178 h 236"/>
                  <a:gd name="T4" fmla="*/ 551 w 565"/>
                  <a:gd name="T5" fmla="*/ 150 h 236"/>
                  <a:gd name="T6" fmla="*/ 534 w 565"/>
                  <a:gd name="T7" fmla="*/ 116 h 236"/>
                  <a:gd name="T8" fmla="*/ 505 w 565"/>
                  <a:gd name="T9" fmla="*/ 80 h 236"/>
                  <a:gd name="T10" fmla="*/ 463 w 565"/>
                  <a:gd name="T11" fmla="*/ 45 h 236"/>
                  <a:gd name="T12" fmla="*/ 407 w 565"/>
                  <a:gd name="T13" fmla="*/ 19 h 236"/>
                  <a:gd name="T14" fmla="*/ 332 w 565"/>
                  <a:gd name="T15" fmla="*/ 2 h 236"/>
                  <a:gd name="T16" fmla="*/ 242 w 565"/>
                  <a:gd name="T17" fmla="*/ 2 h 236"/>
                  <a:gd name="T18" fmla="*/ 167 w 565"/>
                  <a:gd name="T19" fmla="*/ 17 h 236"/>
                  <a:gd name="T20" fmla="*/ 108 w 565"/>
                  <a:gd name="T21" fmla="*/ 44 h 236"/>
                  <a:gd name="T22" fmla="*/ 66 w 565"/>
                  <a:gd name="T23" fmla="*/ 77 h 236"/>
                  <a:gd name="T24" fmla="*/ 36 w 565"/>
                  <a:gd name="T25" fmla="*/ 112 h 236"/>
                  <a:gd name="T26" fmla="*/ 16 w 565"/>
                  <a:gd name="T27" fmla="*/ 145 h 236"/>
                  <a:gd name="T28" fmla="*/ 5 w 565"/>
                  <a:gd name="T29" fmla="*/ 172 h 236"/>
                  <a:gd name="T30" fmla="*/ 0 w 565"/>
                  <a:gd name="T31" fmla="*/ 188 h 236"/>
                  <a:gd name="T32" fmla="*/ 0 w 565"/>
                  <a:gd name="T33" fmla="*/ 204 h 236"/>
                  <a:gd name="T34" fmla="*/ 15 w 565"/>
                  <a:gd name="T35" fmla="*/ 226 h 236"/>
                  <a:gd name="T36" fmla="*/ 35 w 565"/>
                  <a:gd name="T37" fmla="*/ 232 h 236"/>
                  <a:gd name="T38" fmla="*/ 48 w 565"/>
                  <a:gd name="T39" fmla="*/ 229 h 236"/>
                  <a:gd name="T40" fmla="*/ 60 w 565"/>
                  <a:gd name="T41" fmla="*/ 221 h 236"/>
                  <a:gd name="T42" fmla="*/ 67 w 565"/>
                  <a:gd name="T43" fmla="*/ 210 h 236"/>
                  <a:gd name="T44" fmla="*/ 68 w 565"/>
                  <a:gd name="T45" fmla="*/ 203 h 236"/>
                  <a:gd name="T46" fmla="*/ 70 w 565"/>
                  <a:gd name="T47" fmla="*/ 196 h 236"/>
                  <a:gd name="T48" fmla="*/ 76 w 565"/>
                  <a:gd name="T49" fmla="*/ 180 h 236"/>
                  <a:gd name="T50" fmla="*/ 88 w 565"/>
                  <a:gd name="T51" fmla="*/ 159 h 236"/>
                  <a:gd name="T52" fmla="*/ 106 w 565"/>
                  <a:gd name="T53" fmla="*/ 135 h 236"/>
                  <a:gd name="T54" fmla="*/ 134 w 565"/>
                  <a:gd name="T55" fmla="*/ 112 h 236"/>
                  <a:gd name="T56" fmla="*/ 172 w 565"/>
                  <a:gd name="T57" fmla="*/ 91 h 236"/>
                  <a:gd name="T58" fmla="*/ 222 w 565"/>
                  <a:gd name="T59" fmla="*/ 77 h 236"/>
                  <a:gd name="T60" fmla="*/ 287 w 565"/>
                  <a:gd name="T61" fmla="*/ 72 h 236"/>
                  <a:gd name="T62" fmla="*/ 350 w 565"/>
                  <a:gd name="T63" fmla="*/ 77 h 236"/>
                  <a:gd name="T64" fmla="*/ 399 w 565"/>
                  <a:gd name="T65" fmla="*/ 91 h 236"/>
                  <a:gd name="T66" fmla="*/ 436 w 565"/>
                  <a:gd name="T67" fmla="*/ 112 h 236"/>
                  <a:gd name="T68" fmla="*/ 462 w 565"/>
                  <a:gd name="T69" fmla="*/ 136 h 236"/>
                  <a:gd name="T70" fmla="*/ 479 w 565"/>
                  <a:gd name="T71" fmla="*/ 160 h 236"/>
                  <a:gd name="T72" fmla="*/ 489 w 565"/>
                  <a:gd name="T73" fmla="*/ 182 h 236"/>
                  <a:gd name="T74" fmla="*/ 494 w 565"/>
                  <a:gd name="T75" fmla="*/ 198 h 236"/>
                  <a:gd name="T76" fmla="*/ 496 w 565"/>
                  <a:gd name="T77" fmla="*/ 205 h 236"/>
                  <a:gd name="T78" fmla="*/ 497 w 565"/>
                  <a:gd name="T79" fmla="*/ 212 h 236"/>
                  <a:gd name="T80" fmla="*/ 502 w 565"/>
                  <a:gd name="T81" fmla="*/ 225 h 236"/>
                  <a:gd name="T82" fmla="*/ 513 w 565"/>
                  <a:gd name="T83" fmla="*/ 233 h 236"/>
                  <a:gd name="T84" fmla="*/ 527 w 565"/>
                  <a:gd name="T85" fmla="*/ 236 h 236"/>
                  <a:gd name="T86" fmla="*/ 547 w 565"/>
                  <a:gd name="T87" fmla="*/ 232 h 236"/>
                  <a:gd name="T88" fmla="*/ 564 w 565"/>
                  <a:gd name="T89" fmla="*/ 211 h 2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65"/>
                  <a:gd name="T136" fmla="*/ 0 h 236"/>
                  <a:gd name="T137" fmla="*/ 565 w 565"/>
                  <a:gd name="T138" fmla="*/ 236 h 2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65" h="236">
                    <a:moveTo>
                      <a:pt x="565" y="197"/>
                    </a:moveTo>
                    <a:lnTo>
                      <a:pt x="565" y="195"/>
                    </a:lnTo>
                    <a:lnTo>
                      <a:pt x="564" y="188"/>
                    </a:lnTo>
                    <a:lnTo>
                      <a:pt x="561" y="178"/>
                    </a:lnTo>
                    <a:lnTo>
                      <a:pt x="557" y="165"/>
                    </a:lnTo>
                    <a:lnTo>
                      <a:pt x="551" y="150"/>
                    </a:lnTo>
                    <a:lnTo>
                      <a:pt x="543" y="134"/>
                    </a:lnTo>
                    <a:lnTo>
                      <a:pt x="534" y="116"/>
                    </a:lnTo>
                    <a:lnTo>
                      <a:pt x="521" y="98"/>
                    </a:lnTo>
                    <a:lnTo>
                      <a:pt x="505" y="80"/>
                    </a:lnTo>
                    <a:lnTo>
                      <a:pt x="485" y="62"/>
                    </a:lnTo>
                    <a:lnTo>
                      <a:pt x="463" y="45"/>
                    </a:lnTo>
                    <a:lnTo>
                      <a:pt x="437" y="30"/>
                    </a:lnTo>
                    <a:lnTo>
                      <a:pt x="407" y="19"/>
                    </a:lnTo>
                    <a:lnTo>
                      <a:pt x="371" y="8"/>
                    </a:lnTo>
                    <a:lnTo>
                      <a:pt x="332" y="2"/>
                    </a:lnTo>
                    <a:lnTo>
                      <a:pt x="287" y="0"/>
                    </a:lnTo>
                    <a:lnTo>
                      <a:pt x="242" y="2"/>
                    </a:lnTo>
                    <a:lnTo>
                      <a:pt x="202" y="8"/>
                    </a:lnTo>
                    <a:lnTo>
                      <a:pt x="167" y="17"/>
                    </a:lnTo>
                    <a:lnTo>
                      <a:pt x="136" y="30"/>
                    </a:lnTo>
                    <a:lnTo>
                      <a:pt x="108" y="44"/>
                    </a:lnTo>
                    <a:lnTo>
                      <a:pt x="85" y="60"/>
                    </a:lnTo>
                    <a:lnTo>
                      <a:pt x="66" y="77"/>
                    </a:lnTo>
                    <a:lnTo>
                      <a:pt x="48" y="95"/>
                    </a:lnTo>
                    <a:lnTo>
                      <a:pt x="36" y="112"/>
                    </a:lnTo>
                    <a:lnTo>
                      <a:pt x="24" y="129"/>
                    </a:lnTo>
                    <a:lnTo>
                      <a:pt x="16" y="145"/>
                    </a:lnTo>
                    <a:lnTo>
                      <a:pt x="9" y="160"/>
                    </a:lnTo>
                    <a:lnTo>
                      <a:pt x="5" y="172"/>
                    </a:lnTo>
                    <a:lnTo>
                      <a:pt x="2" y="182"/>
                    </a:lnTo>
                    <a:lnTo>
                      <a:pt x="0" y="188"/>
                    </a:lnTo>
                    <a:lnTo>
                      <a:pt x="0" y="190"/>
                    </a:lnTo>
                    <a:lnTo>
                      <a:pt x="0" y="204"/>
                    </a:lnTo>
                    <a:lnTo>
                      <a:pt x="6" y="217"/>
                    </a:lnTo>
                    <a:lnTo>
                      <a:pt x="15" y="226"/>
                    </a:lnTo>
                    <a:lnTo>
                      <a:pt x="28" y="232"/>
                    </a:lnTo>
                    <a:lnTo>
                      <a:pt x="35" y="232"/>
                    </a:lnTo>
                    <a:lnTo>
                      <a:pt x="41" y="232"/>
                    </a:lnTo>
                    <a:lnTo>
                      <a:pt x="48" y="229"/>
                    </a:lnTo>
                    <a:lnTo>
                      <a:pt x="54" y="226"/>
                    </a:lnTo>
                    <a:lnTo>
                      <a:pt x="60" y="221"/>
                    </a:lnTo>
                    <a:lnTo>
                      <a:pt x="63" y="216"/>
                    </a:lnTo>
                    <a:lnTo>
                      <a:pt x="67" y="210"/>
                    </a:lnTo>
                    <a:lnTo>
                      <a:pt x="68" y="203"/>
                    </a:lnTo>
                    <a:lnTo>
                      <a:pt x="68" y="201"/>
                    </a:lnTo>
                    <a:lnTo>
                      <a:pt x="70" y="196"/>
                    </a:lnTo>
                    <a:lnTo>
                      <a:pt x="73" y="189"/>
                    </a:lnTo>
                    <a:lnTo>
                      <a:pt x="76" y="180"/>
                    </a:lnTo>
                    <a:lnTo>
                      <a:pt x="81" y="169"/>
                    </a:lnTo>
                    <a:lnTo>
                      <a:pt x="88" y="159"/>
                    </a:lnTo>
                    <a:lnTo>
                      <a:pt x="96" y="148"/>
                    </a:lnTo>
                    <a:lnTo>
                      <a:pt x="106" y="135"/>
                    </a:lnTo>
                    <a:lnTo>
                      <a:pt x="119" y="123"/>
                    </a:lnTo>
                    <a:lnTo>
                      <a:pt x="134" y="112"/>
                    </a:lnTo>
                    <a:lnTo>
                      <a:pt x="152" y="100"/>
                    </a:lnTo>
                    <a:lnTo>
                      <a:pt x="172" y="91"/>
                    </a:lnTo>
                    <a:lnTo>
                      <a:pt x="196" y="83"/>
                    </a:lnTo>
                    <a:lnTo>
                      <a:pt x="222" y="77"/>
                    </a:lnTo>
                    <a:lnTo>
                      <a:pt x="254" y="73"/>
                    </a:lnTo>
                    <a:lnTo>
                      <a:pt x="287" y="72"/>
                    </a:lnTo>
                    <a:lnTo>
                      <a:pt x="320" y="73"/>
                    </a:lnTo>
                    <a:lnTo>
                      <a:pt x="350" y="77"/>
                    </a:lnTo>
                    <a:lnTo>
                      <a:pt x="377" y="83"/>
                    </a:lnTo>
                    <a:lnTo>
                      <a:pt x="399" y="91"/>
                    </a:lnTo>
                    <a:lnTo>
                      <a:pt x="418" y="101"/>
                    </a:lnTo>
                    <a:lnTo>
                      <a:pt x="436" y="112"/>
                    </a:lnTo>
                    <a:lnTo>
                      <a:pt x="449" y="125"/>
                    </a:lnTo>
                    <a:lnTo>
                      <a:pt x="462" y="136"/>
                    </a:lnTo>
                    <a:lnTo>
                      <a:pt x="471" y="149"/>
                    </a:lnTo>
                    <a:lnTo>
                      <a:pt x="479" y="160"/>
                    </a:lnTo>
                    <a:lnTo>
                      <a:pt x="485" y="172"/>
                    </a:lnTo>
                    <a:lnTo>
                      <a:pt x="489" y="182"/>
                    </a:lnTo>
                    <a:lnTo>
                      <a:pt x="492" y="190"/>
                    </a:lnTo>
                    <a:lnTo>
                      <a:pt x="494" y="198"/>
                    </a:lnTo>
                    <a:lnTo>
                      <a:pt x="496" y="203"/>
                    </a:lnTo>
                    <a:lnTo>
                      <a:pt x="496" y="205"/>
                    </a:lnTo>
                    <a:lnTo>
                      <a:pt x="497" y="212"/>
                    </a:lnTo>
                    <a:lnTo>
                      <a:pt x="499" y="219"/>
                    </a:lnTo>
                    <a:lnTo>
                      <a:pt x="502" y="225"/>
                    </a:lnTo>
                    <a:lnTo>
                      <a:pt x="508" y="229"/>
                    </a:lnTo>
                    <a:lnTo>
                      <a:pt x="513" y="233"/>
                    </a:lnTo>
                    <a:lnTo>
                      <a:pt x="520" y="235"/>
                    </a:lnTo>
                    <a:lnTo>
                      <a:pt x="527" y="236"/>
                    </a:lnTo>
                    <a:lnTo>
                      <a:pt x="534" y="236"/>
                    </a:lnTo>
                    <a:lnTo>
                      <a:pt x="547" y="232"/>
                    </a:lnTo>
                    <a:lnTo>
                      <a:pt x="558" y="224"/>
                    </a:lnTo>
                    <a:lnTo>
                      <a:pt x="564" y="211"/>
                    </a:lnTo>
                    <a:lnTo>
                      <a:pt x="565" y="19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8" name="Freeform 18"/>
              <p:cNvSpPr/>
              <p:nvPr/>
            </p:nvSpPr>
            <p:spPr bwMode="auto">
              <a:xfrm>
                <a:off x="4981" y="2744"/>
                <a:ext cx="72" cy="70"/>
              </a:xfrm>
              <a:custGeom>
                <a:avLst/>
                <a:gdLst>
                  <a:gd name="T0" fmla="*/ 73 w 145"/>
                  <a:gd name="T1" fmla="*/ 139 h 139"/>
                  <a:gd name="T2" fmla="*/ 87 w 145"/>
                  <a:gd name="T3" fmla="*/ 138 h 139"/>
                  <a:gd name="T4" fmla="*/ 101 w 145"/>
                  <a:gd name="T5" fmla="*/ 133 h 139"/>
                  <a:gd name="T6" fmla="*/ 113 w 145"/>
                  <a:gd name="T7" fmla="*/ 128 h 139"/>
                  <a:gd name="T8" fmla="*/ 124 w 145"/>
                  <a:gd name="T9" fmla="*/ 118 h 139"/>
                  <a:gd name="T10" fmla="*/ 132 w 145"/>
                  <a:gd name="T11" fmla="*/ 108 h 139"/>
                  <a:gd name="T12" fmla="*/ 139 w 145"/>
                  <a:gd name="T13" fmla="*/ 97 h 139"/>
                  <a:gd name="T14" fmla="*/ 143 w 145"/>
                  <a:gd name="T15" fmla="*/ 84 h 139"/>
                  <a:gd name="T16" fmla="*/ 145 w 145"/>
                  <a:gd name="T17" fmla="*/ 70 h 139"/>
                  <a:gd name="T18" fmla="*/ 143 w 145"/>
                  <a:gd name="T19" fmla="*/ 56 h 139"/>
                  <a:gd name="T20" fmla="*/ 139 w 145"/>
                  <a:gd name="T21" fmla="*/ 42 h 139"/>
                  <a:gd name="T22" fmla="*/ 132 w 145"/>
                  <a:gd name="T23" fmla="*/ 31 h 139"/>
                  <a:gd name="T24" fmla="*/ 124 w 145"/>
                  <a:gd name="T25" fmla="*/ 21 h 139"/>
                  <a:gd name="T26" fmla="*/ 113 w 145"/>
                  <a:gd name="T27" fmla="*/ 11 h 139"/>
                  <a:gd name="T28" fmla="*/ 101 w 145"/>
                  <a:gd name="T29" fmla="*/ 6 h 139"/>
                  <a:gd name="T30" fmla="*/ 87 w 145"/>
                  <a:gd name="T31" fmla="*/ 1 h 139"/>
                  <a:gd name="T32" fmla="*/ 73 w 145"/>
                  <a:gd name="T33" fmla="*/ 0 h 139"/>
                  <a:gd name="T34" fmla="*/ 58 w 145"/>
                  <a:gd name="T35" fmla="*/ 1 h 139"/>
                  <a:gd name="T36" fmla="*/ 44 w 145"/>
                  <a:gd name="T37" fmla="*/ 6 h 139"/>
                  <a:gd name="T38" fmla="*/ 33 w 145"/>
                  <a:gd name="T39" fmla="*/ 11 h 139"/>
                  <a:gd name="T40" fmla="*/ 21 w 145"/>
                  <a:gd name="T41" fmla="*/ 21 h 139"/>
                  <a:gd name="T42" fmla="*/ 13 w 145"/>
                  <a:gd name="T43" fmla="*/ 31 h 139"/>
                  <a:gd name="T44" fmla="*/ 6 w 145"/>
                  <a:gd name="T45" fmla="*/ 42 h 139"/>
                  <a:gd name="T46" fmla="*/ 2 w 145"/>
                  <a:gd name="T47" fmla="*/ 56 h 139"/>
                  <a:gd name="T48" fmla="*/ 0 w 145"/>
                  <a:gd name="T49" fmla="*/ 70 h 139"/>
                  <a:gd name="T50" fmla="*/ 2 w 145"/>
                  <a:gd name="T51" fmla="*/ 84 h 139"/>
                  <a:gd name="T52" fmla="*/ 6 w 145"/>
                  <a:gd name="T53" fmla="*/ 97 h 139"/>
                  <a:gd name="T54" fmla="*/ 13 w 145"/>
                  <a:gd name="T55" fmla="*/ 108 h 139"/>
                  <a:gd name="T56" fmla="*/ 21 w 145"/>
                  <a:gd name="T57" fmla="*/ 118 h 139"/>
                  <a:gd name="T58" fmla="*/ 33 w 145"/>
                  <a:gd name="T59" fmla="*/ 128 h 139"/>
                  <a:gd name="T60" fmla="*/ 44 w 145"/>
                  <a:gd name="T61" fmla="*/ 133 h 139"/>
                  <a:gd name="T62" fmla="*/ 58 w 145"/>
                  <a:gd name="T63" fmla="*/ 138 h 139"/>
                  <a:gd name="T64" fmla="*/ 73 w 145"/>
                  <a:gd name="T65" fmla="*/ 13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39"/>
                  <a:gd name="T101" fmla="*/ 145 w 145"/>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39">
                    <a:moveTo>
                      <a:pt x="73" y="139"/>
                    </a:moveTo>
                    <a:lnTo>
                      <a:pt x="87" y="138"/>
                    </a:lnTo>
                    <a:lnTo>
                      <a:pt x="101" y="133"/>
                    </a:lnTo>
                    <a:lnTo>
                      <a:pt x="113" y="128"/>
                    </a:lnTo>
                    <a:lnTo>
                      <a:pt x="124" y="118"/>
                    </a:lnTo>
                    <a:lnTo>
                      <a:pt x="132" y="108"/>
                    </a:lnTo>
                    <a:lnTo>
                      <a:pt x="139" y="97"/>
                    </a:lnTo>
                    <a:lnTo>
                      <a:pt x="143" y="84"/>
                    </a:lnTo>
                    <a:lnTo>
                      <a:pt x="145" y="70"/>
                    </a:lnTo>
                    <a:lnTo>
                      <a:pt x="143" y="56"/>
                    </a:lnTo>
                    <a:lnTo>
                      <a:pt x="139" y="42"/>
                    </a:lnTo>
                    <a:lnTo>
                      <a:pt x="132" y="31"/>
                    </a:lnTo>
                    <a:lnTo>
                      <a:pt x="124" y="21"/>
                    </a:lnTo>
                    <a:lnTo>
                      <a:pt x="113" y="11"/>
                    </a:lnTo>
                    <a:lnTo>
                      <a:pt x="101" y="6"/>
                    </a:lnTo>
                    <a:lnTo>
                      <a:pt x="87" y="1"/>
                    </a:lnTo>
                    <a:lnTo>
                      <a:pt x="73" y="0"/>
                    </a:lnTo>
                    <a:lnTo>
                      <a:pt x="58" y="1"/>
                    </a:lnTo>
                    <a:lnTo>
                      <a:pt x="44" y="6"/>
                    </a:lnTo>
                    <a:lnTo>
                      <a:pt x="33" y="11"/>
                    </a:lnTo>
                    <a:lnTo>
                      <a:pt x="21" y="21"/>
                    </a:lnTo>
                    <a:lnTo>
                      <a:pt x="13" y="31"/>
                    </a:lnTo>
                    <a:lnTo>
                      <a:pt x="6" y="42"/>
                    </a:lnTo>
                    <a:lnTo>
                      <a:pt x="2" y="56"/>
                    </a:lnTo>
                    <a:lnTo>
                      <a:pt x="0" y="70"/>
                    </a:lnTo>
                    <a:lnTo>
                      <a:pt x="2" y="84"/>
                    </a:lnTo>
                    <a:lnTo>
                      <a:pt x="6" y="97"/>
                    </a:lnTo>
                    <a:lnTo>
                      <a:pt x="13" y="108"/>
                    </a:lnTo>
                    <a:lnTo>
                      <a:pt x="21" y="118"/>
                    </a:lnTo>
                    <a:lnTo>
                      <a:pt x="33" y="128"/>
                    </a:lnTo>
                    <a:lnTo>
                      <a:pt x="44" y="133"/>
                    </a:lnTo>
                    <a:lnTo>
                      <a:pt x="58" y="138"/>
                    </a:lnTo>
                    <a:lnTo>
                      <a:pt x="73" y="1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49" name="Freeform 19"/>
              <p:cNvSpPr/>
              <p:nvPr/>
            </p:nvSpPr>
            <p:spPr bwMode="auto">
              <a:xfrm>
                <a:off x="5165" y="2744"/>
                <a:ext cx="72" cy="70"/>
              </a:xfrm>
              <a:custGeom>
                <a:avLst/>
                <a:gdLst>
                  <a:gd name="T0" fmla="*/ 73 w 144"/>
                  <a:gd name="T1" fmla="*/ 139 h 139"/>
                  <a:gd name="T2" fmla="*/ 87 w 144"/>
                  <a:gd name="T3" fmla="*/ 138 h 139"/>
                  <a:gd name="T4" fmla="*/ 100 w 144"/>
                  <a:gd name="T5" fmla="*/ 133 h 139"/>
                  <a:gd name="T6" fmla="*/ 113 w 144"/>
                  <a:gd name="T7" fmla="*/ 128 h 139"/>
                  <a:gd name="T8" fmla="*/ 123 w 144"/>
                  <a:gd name="T9" fmla="*/ 118 h 139"/>
                  <a:gd name="T10" fmla="*/ 132 w 144"/>
                  <a:gd name="T11" fmla="*/ 108 h 139"/>
                  <a:gd name="T12" fmla="*/ 138 w 144"/>
                  <a:gd name="T13" fmla="*/ 97 h 139"/>
                  <a:gd name="T14" fmla="*/ 143 w 144"/>
                  <a:gd name="T15" fmla="*/ 84 h 139"/>
                  <a:gd name="T16" fmla="*/ 144 w 144"/>
                  <a:gd name="T17" fmla="*/ 70 h 139"/>
                  <a:gd name="T18" fmla="*/ 143 w 144"/>
                  <a:gd name="T19" fmla="*/ 56 h 139"/>
                  <a:gd name="T20" fmla="*/ 138 w 144"/>
                  <a:gd name="T21" fmla="*/ 42 h 139"/>
                  <a:gd name="T22" fmla="*/ 132 w 144"/>
                  <a:gd name="T23" fmla="*/ 31 h 139"/>
                  <a:gd name="T24" fmla="*/ 123 w 144"/>
                  <a:gd name="T25" fmla="*/ 21 h 139"/>
                  <a:gd name="T26" fmla="*/ 113 w 144"/>
                  <a:gd name="T27" fmla="*/ 11 h 139"/>
                  <a:gd name="T28" fmla="*/ 100 w 144"/>
                  <a:gd name="T29" fmla="*/ 6 h 139"/>
                  <a:gd name="T30" fmla="*/ 87 w 144"/>
                  <a:gd name="T31" fmla="*/ 1 h 139"/>
                  <a:gd name="T32" fmla="*/ 73 w 144"/>
                  <a:gd name="T33" fmla="*/ 0 h 139"/>
                  <a:gd name="T34" fmla="*/ 58 w 144"/>
                  <a:gd name="T35" fmla="*/ 1 h 139"/>
                  <a:gd name="T36" fmla="*/ 44 w 144"/>
                  <a:gd name="T37" fmla="*/ 6 h 139"/>
                  <a:gd name="T38" fmla="*/ 32 w 144"/>
                  <a:gd name="T39" fmla="*/ 11 h 139"/>
                  <a:gd name="T40" fmla="*/ 21 w 144"/>
                  <a:gd name="T41" fmla="*/ 21 h 139"/>
                  <a:gd name="T42" fmla="*/ 13 w 144"/>
                  <a:gd name="T43" fmla="*/ 31 h 139"/>
                  <a:gd name="T44" fmla="*/ 6 w 144"/>
                  <a:gd name="T45" fmla="*/ 42 h 139"/>
                  <a:gd name="T46" fmla="*/ 1 w 144"/>
                  <a:gd name="T47" fmla="*/ 56 h 139"/>
                  <a:gd name="T48" fmla="*/ 0 w 144"/>
                  <a:gd name="T49" fmla="*/ 70 h 139"/>
                  <a:gd name="T50" fmla="*/ 1 w 144"/>
                  <a:gd name="T51" fmla="*/ 84 h 139"/>
                  <a:gd name="T52" fmla="*/ 6 w 144"/>
                  <a:gd name="T53" fmla="*/ 97 h 139"/>
                  <a:gd name="T54" fmla="*/ 13 w 144"/>
                  <a:gd name="T55" fmla="*/ 108 h 139"/>
                  <a:gd name="T56" fmla="*/ 21 w 144"/>
                  <a:gd name="T57" fmla="*/ 118 h 139"/>
                  <a:gd name="T58" fmla="*/ 32 w 144"/>
                  <a:gd name="T59" fmla="*/ 128 h 139"/>
                  <a:gd name="T60" fmla="*/ 44 w 144"/>
                  <a:gd name="T61" fmla="*/ 133 h 139"/>
                  <a:gd name="T62" fmla="*/ 58 w 144"/>
                  <a:gd name="T63" fmla="*/ 138 h 139"/>
                  <a:gd name="T64" fmla="*/ 73 w 144"/>
                  <a:gd name="T65" fmla="*/ 13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39"/>
                  <a:gd name="T101" fmla="*/ 144 w 14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39">
                    <a:moveTo>
                      <a:pt x="73" y="139"/>
                    </a:moveTo>
                    <a:lnTo>
                      <a:pt x="87" y="138"/>
                    </a:lnTo>
                    <a:lnTo>
                      <a:pt x="100" y="133"/>
                    </a:lnTo>
                    <a:lnTo>
                      <a:pt x="113" y="128"/>
                    </a:lnTo>
                    <a:lnTo>
                      <a:pt x="123" y="118"/>
                    </a:lnTo>
                    <a:lnTo>
                      <a:pt x="132" y="108"/>
                    </a:lnTo>
                    <a:lnTo>
                      <a:pt x="138" y="97"/>
                    </a:lnTo>
                    <a:lnTo>
                      <a:pt x="143" y="84"/>
                    </a:lnTo>
                    <a:lnTo>
                      <a:pt x="144" y="70"/>
                    </a:lnTo>
                    <a:lnTo>
                      <a:pt x="143" y="56"/>
                    </a:lnTo>
                    <a:lnTo>
                      <a:pt x="138" y="42"/>
                    </a:lnTo>
                    <a:lnTo>
                      <a:pt x="132" y="31"/>
                    </a:lnTo>
                    <a:lnTo>
                      <a:pt x="123" y="21"/>
                    </a:lnTo>
                    <a:lnTo>
                      <a:pt x="113" y="11"/>
                    </a:lnTo>
                    <a:lnTo>
                      <a:pt x="100" y="6"/>
                    </a:lnTo>
                    <a:lnTo>
                      <a:pt x="87" y="1"/>
                    </a:lnTo>
                    <a:lnTo>
                      <a:pt x="73" y="0"/>
                    </a:lnTo>
                    <a:lnTo>
                      <a:pt x="58" y="1"/>
                    </a:lnTo>
                    <a:lnTo>
                      <a:pt x="44" y="6"/>
                    </a:lnTo>
                    <a:lnTo>
                      <a:pt x="32" y="11"/>
                    </a:lnTo>
                    <a:lnTo>
                      <a:pt x="21" y="21"/>
                    </a:lnTo>
                    <a:lnTo>
                      <a:pt x="13" y="31"/>
                    </a:lnTo>
                    <a:lnTo>
                      <a:pt x="6" y="42"/>
                    </a:lnTo>
                    <a:lnTo>
                      <a:pt x="1" y="56"/>
                    </a:lnTo>
                    <a:lnTo>
                      <a:pt x="0" y="70"/>
                    </a:lnTo>
                    <a:lnTo>
                      <a:pt x="1" y="84"/>
                    </a:lnTo>
                    <a:lnTo>
                      <a:pt x="6" y="97"/>
                    </a:lnTo>
                    <a:lnTo>
                      <a:pt x="13" y="108"/>
                    </a:lnTo>
                    <a:lnTo>
                      <a:pt x="21" y="118"/>
                    </a:lnTo>
                    <a:lnTo>
                      <a:pt x="32" y="128"/>
                    </a:lnTo>
                    <a:lnTo>
                      <a:pt x="44" y="133"/>
                    </a:lnTo>
                    <a:lnTo>
                      <a:pt x="58" y="138"/>
                    </a:lnTo>
                    <a:lnTo>
                      <a:pt x="73" y="1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0" name="Freeform 20"/>
              <p:cNvSpPr/>
              <p:nvPr/>
            </p:nvSpPr>
            <p:spPr bwMode="auto">
              <a:xfrm>
                <a:off x="5218" y="3266"/>
                <a:ext cx="130" cy="75"/>
              </a:xfrm>
              <a:custGeom>
                <a:avLst/>
                <a:gdLst>
                  <a:gd name="T0" fmla="*/ 130 w 260"/>
                  <a:gd name="T1" fmla="*/ 148 h 148"/>
                  <a:gd name="T2" fmla="*/ 157 w 260"/>
                  <a:gd name="T3" fmla="*/ 147 h 148"/>
                  <a:gd name="T4" fmla="*/ 181 w 260"/>
                  <a:gd name="T5" fmla="*/ 143 h 148"/>
                  <a:gd name="T6" fmla="*/ 203 w 260"/>
                  <a:gd name="T7" fmla="*/ 136 h 148"/>
                  <a:gd name="T8" fmla="*/ 222 w 260"/>
                  <a:gd name="T9" fmla="*/ 126 h 148"/>
                  <a:gd name="T10" fmla="*/ 239 w 260"/>
                  <a:gd name="T11" fmla="*/ 115 h 148"/>
                  <a:gd name="T12" fmla="*/ 250 w 260"/>
                  <a:gd name="T13" fmla="*/ 102 h 148"/>
                  <a:gd name="T14" fmla="*/ 258 w 260"/>
                  <a:gd name="T15" fmla="*/ 88 h 148"/>
                  <a:gd name="T16" fmla="*/ 260 w 260"/>
                  <a:gd name="T17" fmla="*/ 73 h 148"/>
                  <a:gd name="T18" fmla="*/ 258 w 260"/>
                  <a:gd name="T19" fmla="*/ 58 h 148"/>
                  <a:gd name="T20" fmla="*/ 250 w 260"/>
                  <a:gd name="T21" fmla="*/ 45 h 148"/>
                  <a:gd name="T22" fmla="*/ 239 w 260"/>
                  <a:gd name="T23" fmla="*/ 32 h 148"/>
                  <a:gd name="T24" fmla="*/ 222 w 260"/>
                  <a:gd name="T25" fmla="*/ 22 h 148"/>
                  <a:gd name="T26" fmla="*/ 203 w 260"/>
                  <a:gd name="T27" fmla="*/ 12 h 148"/>
                  <a:gd name="T28" fmla="*/ 181 w 260"/>
                  <a:gd name="T29" fmla="*/ 5 h 148"/>
                  <a:gd name="T30" fmla="*/ 157 w 260"/>
                  <a:gd name="T31" fmla="*/ 1 h 148"/>
                  <a:gd name="T32" fmla="*/ 130 w 260"/>
                  <a:gd name="T33" fmla="*/ 0 h 148"/>
                  <a:gd name="T34" fmla="*/ 104 w 260"/>
                  <a:gd name="T35" fmla="*/ 1 h 148"/>
                  <a:gd name="T36" fmla="*/ 80 w 260"/>
                  <a:gd name="T37" fmla="*/ 5 h 148"/>
                  <a:gd name="T38" fmla="*/ 58 w 260"/>
                  <a:gd name="T39" fmla="*/ 12 h 148"/>
                  <a:gd name="T40" fmla="*/ 38 w 260"/>
                  <a:gd name="T41" fmla="*/ 22 h 148"/>
                  <a:gd name="T42" fmla="*/ 22 w 260"/>
                  <a:gd name="T43" fmla="*/ 32 h 148"/>
                  <a:gd name="T44" fmla="*/ 10 w 260"/>
                  <a:gd name="T45" fmla="*/ 45 h 148"/>
                  <a:gd name="T46" fmla="*/ 2 w 260"/>
                  <a:gd name="T47" fmla="*/ 58 h 148"/>
                  <a:gd name="T48" fmla="*/ 0 w 260"/>
                  <a:gd name="T49" fmla="*/ 73 h 148"/>
                  <a:gd name="T50" fmla="*/ 2 w 260"/>
                  <a:gd name="T51" fmla="*/ 88 h 148"/>
                  <a:gd name="T52" fmla="*/ 10 w 260"/>
                  <a:gd name="T53" fmla="*/ 102 h 148"/>
                  <a:gd name="T54" fmla="*/ 22 w 260"/>
                  <a:gd name="T55" fmla="*/ 115 h 148"/>
                  <a:gd name="T56" fmla="*/ 38 w 260"/>
                  <a:gd name="T57" fmla="*/ 126 h 148"/>
                  <a:gd name="T58" fmla="*/ 58 w 260"/>
                  <a:gd name="T59" fmla="*/ 136 h 148"/>
                  <a:gd name="T60" fmla="*/ 80 w 260"/>
                  <a:gd name="T61" fmla="*/ 143 h 148"/>
                  <a:gd name="T62" fmla="*/ 104 w 260"/>
                  <a:gd name="T63" fmla="*/ 147 h 148"/>
                  <a:gd name="T64" fmla="*/ 130 w 260"/>
                  <a:gd name="T65" fmla="*/ 148 h 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0"/>
                  <a:gd name="T100" fmla="*/ 0 h 148"/>
                  <a:gd name="T101" fmla="*/ 260 w 260"/>
                  <a:gd name="T102" fmla="*/ 148 h 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0" h="148">
                    <a:moveTo>
                      <a:pt x="130" y="148"/>
                    </a:moveTo>
                    <a:lnTo>
                      <a:pt x="157" y="147"/>
                    </a:lnTo>
                    <a:lnTo>
                      <a:pt x="181" y="143"/>
                    </a:lnTo>
                    <a:lnTo>
                      <a:pt x="203" y="136"/>
                    </a:lnTo>
                    <a:lnTo>
                      <a:pt x="222" y="126"/>
                    </a:lnTo>
                    <a:lnTo>
                      <a:pt x="239" y="115"/>
                    </a:lnTo>
                    <a:lnTo>
                      <a:pt x="250" y="102"/>
                    </a:lnTo>
                    <a:lnTo>
                      <a:pt x="258" y="88"/>
                    </a:lnTo>
                    <a:lnTo>
                      <a:pt x="260" y="73"/>
                    </a:lnTo>
                    <a:lnTo>
                      <a:pt x="258" y="58"/>
                    </a:lnTo>
                    <a:lnTo>
                      <a:pt x="250" y="45"/>
                    </a:lnTo>
                    <a:lnTo>
                      <a:pt x="239" y="32"/>
                    </a:lnTo>
                    <a:lnTo>
                      <a:pt x="222" y="22"/>
                    </a:lnTo>
                    <a:lnTo>
                      <a:pt x="203" y="12"/>
                    </a:lnTo>
                    <a:lnTo>
                      <a:pt x="181" y="5"/>
                    </a:lnTo>
                    <a:lnTo>
                      <a:pt x="157" y="1"/>
                    </a:lnTo>
                    <a:lnTo>
                      <a:pt x="130" y="0"/>
                    </a:lnTo>
                    <a:lnTo>
                      <a:pt x="104" y="1"/>
                    </a:lnTo>
                    <a:lnTo>
                      <a:pt x="80" y="5"/>
                    </a:lnTo>
                    <a:lnTo>
                      <a:pt x="58" y="12"/>
                    </a:lnTo>
                    <a:lnTo>
                      <a:pt x="38" y="22"/>
                    </a:lnTo>
                    <a:lnTo>
                      <a:pt x="22" y="32"/>
                    </a:lnTo>
                    <a:lnTo>
                      <a:pt x="10" y="45"/>
                    </a:lnTo>
                    <a:lnTo>
                      <a:pt x="2" y="58"/>
                    </a:lnTo>
                    <a:lnTo>
                      <a:pt x="0" y="73"/>
                    </a:lnTo>
                    <a:lnTo>
                      <a:pt x="2" y="88"/>
                    </a:lnTo>
                    <a:lnTo>
                      <a:pt x="10" y="102"/>
                    </a:lnTo>
                    <a:lnTo>
                      <a:pt x="22" y="115"/>
                    </a:lnTo>
                    <a:lnTo>
                      <a:pt x="38" y="126"/>
                    </a:lnTo>
                    <a:lnTo>
                      <a:pt x="58" y="136"/>
                    </a:lnTo>
                    <a:lnTo>
                      <a:pt x="80" y="143"/>
                    </a:lnTo>
                    <a:lnTo>
                      <a:pt x="104" y="147"/>
                    </a:lnTo>
                    <a:lnTo>
                      <a:pt x="130" y="148"/>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1" name="Freeform 21"/>
              <p:cNvSpPr/>
              <p:nvPr/>
            </p:nvSpPr>
            <p:spPr bwMode="auto">
              <a:xfrm>
                <a:off x="5043" y="3280"/>
                <a:ext cx="47" cy="46"/>
              </a:xfrm>
              <a:custGeom>
                <a:avLst/>
                <a:gdLst>
                  <a:gd name="T0" fmla="*/ 46 w 93"/>
                  <a:gd name="T1" fmla="*/ 92 h 92"/>
                  <a:gd name="T2" fmla="*/ 55 w 93"/>
                  <a:gd name="T3" fmla="*/ 91 h 92"/>
                  <a:gd name="T4" fmla="*/ 64 w 93"/>
                  <a:gd name="T5" fmla="*/ 89 h 92"/>
                  <a:gd name="T6" fmla="*/ 72 w 93"/>
                  <a:gd name="T7" fmla="*/ 84 h 92"/>
                  <a:gd name="T8" fmla="*/ 79 w 93"/>
                  <a:gd name="T9" fmla="*/ 79 h 92"/>
                  <a:gd name="T10" fmla="*/ 85 w 93"/>
                  <a:gd name="T11" fmla="*/ 72 h 92"/>
                  <a:gd name="T12" fmla="*/ 90 w 93"/>
                  <a:gd name="T13" fmla="*/ 65 h 92"/>
                  <a:gd name="T14" fmla="*/ 92 w 93"/>
                  <a:gd name="T15" fmla="*/ 55 h 92"/>
                  <a:gd name="T16" fmla="*/ 93 w 93"/>
                  <a:gd name="T17" fmla="*/ 46 h 92"/>
                  <a:gd name="T18" fmla="*/ 92 w 93"/>
                  <a:gd name="T19" fmla="*/ 37 h 92"/>
                  <a:gd name="T20" fmla="*/ 90 w 93"/>
                  <a:gd name="T21" fmla="*/ 28 h 92"/>
                  <a:gd name="T22" fmla="*/ 85 w 93"/>
                  <a:gd name="T23" fmla="*/ 21 h 92"/>
                  <a:gd name="T24" fmla="*/ 79 w 93"/>
                  <a:gd name="T25" fmla="*/ 14 h 92"/>
                  <a:gd name="T26" fmla="*/ 72 w 93"/>
                  <a:gd name="T27" fmla="*/ 8 h 92"/>
                  <a:gd name="T28" fmla="*/ 64 w 93"/>
                  <a:gd name="T29" fmla="*/ 4 h 92"/>
                  <a:gd name="T30" fmla="*/ 55 w 93"/>
                  <a:gd name="T31" fmla="*/ 1 h 92"/>
                  <a:gd name="T32" fmla="*/ 46 w 93"/>
                  <a:gd name="T33" fmla="*/ 0 h 92"/>
                  <a:gd name="T34" fmla="*/ 37 w 93"/>
                  <a:gd name="T35" fmla="*/ 1 h 92"/>
                  <a:gd name="T36" fmla="*/ 27 w 93"/>
                  <a:gd name="T37" fmla="*/ 4 h 92"/>
                  <a:gd name="T38" fmla="*/ 21 w 93"/>
                  <a:gd name="T39" fmla="*/ 8 h 92"/>
                  <a:gd name="T40" fmla="*/ 14 w 93"/>
                  <a:gd name="T41" fmla="*/ 14 h 92"/>
                  <a:gd name="T42" fmla="*/ 8 w 93"/>
                  <a:gd name="T43" fmla="*/ 21 h 92"/>
                  <a:gd name="T44" fmla="*/ 3 w 93"/>
                  <a:gd name="T45" fmla="*/ 28 h 92"/>
                  <a:gd name="T46" fmla="*/ 1 w 93"/>
                  <a:gd name="T47" fmla="*/ 37 h 92"/>
                  <a:gd name="T48" fmla="*/ 0 w 93"/>
                  <a:gd name="T49" fmla="*/ 46 h 92"/>
                  <a:gd name="T50" fmla="*/ 1 w 93"/>
                  <a:gd name="T51" fmla="*/ 55 h 92"/>
                  <a:gd name="T52" fmla="*/ 3 w 93"/>
                  <a:gd name="T53" fmla="*/ 65 h 92"/>
                  <a:gd name="T54" fmla="*/ 8 w 93"/>
                  <a:gd name="T55" fmla="*/ 72 h 92"/>
                  <a:gd name="T56" fmla="*/ 14 w 93"/>
                  <a:gd name="T57" fmla="*/ 79 h 92"/>
                  <a:gd name="T58" fmla="*/ 21 w 93"/>
                  <a:gd name="T59" fmla="*/ 84 h 92"/>
                  <a:gd name="T60" fmla="*/ 27 w 93"/>
                  <a:gd name="T61" fmla="*/ 89 h 92"/>
                  <a:gd name="T62" fmla="*/ 37 w 93"/>
                  <a:gd name="T63" fmla="*/ 91 h 92"/>
                  <a:gd name="T64" fmla="*/ 46 w 93"/>
                  <a:gd name="T65" fmla="*/ 9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2"/>
                  <a:gd name="T101" fmla="*/ 93 w 93"/>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2">
                    <a:moveTo>
                      <a:pt x="46" y="92"/>
                    </a:moveTo>
                    <a:lnTo>
                      <a:pt x="55" y="91"/>
                    </a:lnTo>
                    <a:lnTo>
                      <a:pt x="64" y="89"/>
                    </a:lnTo>
                    <a:lnTo>
                      <a:pt x="72" y="84"/>
                    </a:lnTo>
                    <a:lnTo>
                      <a:pt x="79" y="79"/>
                    </a:lnTo>
                    <a:lnTo>
                      <a:pt x="85" y="72"/>
                    </a:lnTo>
                    <a:lnTo>
                      <a:pt x="90" y="65"/>
                    </a:lnTo>
                    <a:lnTo>
                      <a:pt x="92" y="55"/>
                    </a:lnTo>
                    <a:lnTo>
                      <a:pt x="93" y="46"/>
                    </a:lnTo>
                    <a:lnTo>
                      <a:pt x="92" y="37"/>
                    </a:lnTo>
                    <a:lnTo>
                      <a:pt x="90" y="28"/>
                    </a:lnTo>
                    <a:lnTo>
                      <a:pt x="85" y="21"/>
                    </a:lnTo>
                    <a:lnTo>
                      <a:pt x="79" y="14"/>
                    </a:lnTo>
                    <a:lnTo>
                      <a:pt x="72" y="8"/>
                    </a:lnTo>
                    <a:lnTo>
                      <a:pt x="64" y="4"/>
                    </a:lnTo>
                    <a:lnTo>
                      <a:pt x="55" y="1"/>
                    </a:lnTo>
                    <a:lnTo>
                      <a:pt x="46" y="0"/>
                    </a:lnTo>
                    <a:lnTo>
                      <a:pt x="37" y="1"/>
                    </a:lnTo>
                    <a:lnTo>
                      <a:pt x="27" y="4"/>
                    </a:lnTo>
                    <a:lnTo>
                      <a:pt x="21" y="8"/>
                    </a:lnTo>
                    <a:lnTo>
                      <a:pt x="14" y="14"/>
                    </a:lnTo>
                    <a:lnTo>
                      <a:pt x="8" y="21"/>
                    </a:lnTo>
                    <a:lnTo>
                      <a:pt x="3" y="28"/>
                    </a:lnTo>
                    <a:lnTo>
                      <a:pt x="1" y="37"/>
                    </a:lnTo>
                    <a:lnTo>
                      <a:pt x="0" y="46"/>
                    </a:lnTo>
                    <a:lnTo>
                      <a:pt x="1" y="55"/>
                    </a:lnTo>
                    <a:lnTo>
                      <a:pt x="3" y="65"/>
                    </a:lnTo>
                    <a:lnTo>
                      <a:pt x="8" y="72"/>
                    </a:lnTo>
                    <a:lnTo>
                      <a:pt x="14" y="79"/>
                    </a:lnTo>
                    <a:lnTo>
                      <a:pt x="21" y="84"/>
                    </a:lnTo>
                    <a:lnTo>
                      <a:pt x="27" y="89"/>
                    </a:lnTo>
                    <a:lnTo>
                      <a:pt x="37" y="91"/>
                    </a:lnTo>
                    <a:lnTo>
                      <a:pt x="46" y="92"/>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2" name="Freeform 22"/>
              <p:cNvSpPr/>
              <p:nvPr/>
            </p:nvSpPr>
            <p:spPr bwMode="auto">
              <a:xfrm>
                <a:off x="4887" y="3280"/>
                <a:ext cx="46" cy="46"/>
              </a:xfrm>
              <a:custGeom>
                <a:avLst/>
                <a:gdLst>
                  <a:gd name="T0" fmla="*/ 47 w 93"/>
                  <a:gd name="T1" fmla="*/ 92 h 92"/>
                  <a:gd name="T2" fmla="*/ 56 w 93"/>
                  <a:gd name="T3" fmla="*/ 91 h 92"/>
                  <a:gd name="T4" fmla="*/ 65 w 93"/>
                  <a:gd name="T5" fmla="*/ 89 h 92"/>
                  <a:gd name="T6" fmla="*/ 72 w 93"/>
                  <a:gd name="T7" fmla="*/ 84 h 92"/>
                  <a:gd name="T8" fmla="*/ 79 w 93"/>
                  <a:gd name="T9" fmla="*/ 79 h 92"/>
                  <a:gd name="T10" fmla="*/ 85 w 93"/>
                  <a:gd name="T11" fmla="*/ 72 h 92"/>
                  <a:gd name="T12" fmla="*/ 89 w 93"/>
                  <a:gd name="T13" fmla="*/ 65 h 92"/>
                  <a:gd name="T14" fmla="*/ 92 w 93"/>
                  <a:gd name="T15" fmla="*/ 55 h 92"/>
                  <a:gd name="T16" fmla="*/ 93 w 93"/>
                  <a:gd name="T17" fmla="*/ 46 h 92"/>
                  <a:gd name="T18" fmla="*/ 92 w 93"/>
                  <a:gd name="T19" fmla="*/ 37 h 92"/>
                  <a:gd name="T20" fmla="*/ 89 w 93"/>
                  <a:gd name="T21" fmla="*/ 28 h 92"/>
                  <a:gd name="T22" fmla="*/ 85 w 93"/>
                  <a:gd name="T23" fmla="*/ 21 h 92"/>
                  <a:gd name="T24" fmla="*/ 79 w 93"/>
                  <a:gd name="T25" fmla="*/ 14 h 92"/>
                  <a:gd name="T26" fmla="*/ 72 w 93"/>
                  <a:gd name="T27" fmla="*/ 8 h 92"/>
                  <a:gd name="T28" fmla="*/ 65 w 93"/>
                  <a:gd name="T29" fmla="*/ 4 h 92"/>
                  <a:gd name="T30" fmla="*/ 56 w 93"/>
                  <a:gd name="T31" fmla="*/ 1 h 92"/>
                  <a:gd name="T32" fmla="*/ 47 w 93"/>
                  <a:gd name="T33" fmla="*/ 0 h 92"/>
                  <a:gd name="T34" fmla="*/ 37 w 93"/>
                  <a:gd name="T35" fmla="*/ 1 h 92"/>
                  <a:gd name="T36" fmla="*/ 28 w 93"/>
                  <a:gd name="T37" fmla="*/ 4 h 92"/>
                  <a:gd name="T38" fmla="*/ 21 w 93"/>
                  <a:gd name="T39" fmla="*/ 8 h 92"/>
                  <a:gd name="T40" fmla="*/ 14 w 93"/>
                  <a:gd name="T41" fmla="*/ 14 h 92"/>
                  <a:gd name="T42" fmla="*/ 9 w 93"/>
                  <a:gd name="T43" fmla="*/ 21 h 92"/>
                  <a:gd name="T44" fmla="*/ 4 w 93"/>
                  <a:gd name="T45" fmla="*/ 28 h 92"/>
                  <a:gd name="T46" fmla="*/ 2 w 93"/>
                  <a:gd name="T47" fmla="*/ 37 h 92"/>
                  <a:gd name="T48" fmla="*/ 0 w 93"/>
                  <a:gd name="T49" fmla="*/ 46 h 92"/>
                  <a:gd name="T50" fmla="*/ 2 w 93"/>
                  <a:gd name="T51" fmla="*/ 55 h 92"/>
                  <a:gd name="T52" fmla="*/ 4 w 93"/>
                  <a:gd name="T53" fmla="*/ 65 h 92"/>
                  <a:gd name="T54" fmla="*/ 9 w 93"/>
                  <a:gd name="T55" fmla="*/ 72 h 92"/>
                  <a:gd name="T56" fmla="*/ 14 w 93"/>
                  <a:gd name="T57" fmla="*/ 79 h 92"/>
                  <a:gd name="T58" fmla="*/ 21 w 93"/>
                  <a:gd name="T59" fmla="*/ 84 h 92"/>
                  <a:gd name="T60" fmla="*/ 28 w 93"/>
                  <a:gd name="T61" fmla="*/ 89 h 92"/>
                  <a:gd name="T62" fmla="*/ 37 w 93"/>
                  <a:gd name="T63" fmla="*/ 91 h 92"/>
                  <a:gd name="T64" fmla="*/ 47 w 93"/>
                  <a:gd name="T65" fmla="*/ 9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2"/>
                  <a:gd name="T101" fmla="*/ 93 w 93"/>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2">
                    <a:moveTo>
                      <a:pt x="47" y="92"/>
                    </a:moveTo>
                    <a:lnTo>
                      <a:pt x="56" y="91"/>
                    </a:lnTo>
                    <a:lnTo>
                      <a:pt x="65" y="89"/>
                    </a:lnTo>
                    <a:lnTo>
                      <a:pt x="72" y="84"/>
                    </a:lnTo>
                    <a:lnTo>
                      <a:pt x="79" y="79"/>
                    </a:lnTo>
                    <a:lnTo>
                      <a:pt x="85" y="72"/>
                    </a:lnTo>
                    <a:lnTo>
                      <a:pt x="89" y="65"/>
                    </a:lnTo>
                    <a:lnTo>
                      <a:pt x="92" y="55"/>
                    </a:lnTo>
                    <a:lnTo>
                      <a:pt x="93" y="46"/>
                    </a:lnTo>
                    <a:lnTo>
                      <a:pt x="92" y="37"/>
                    </a:lnTo>
                    <a:lnTo>
                      <a:pt x="89" y="28"/>
                    </a:lnTo>
                    <a:lnTo>
                      <a:pt x="85" y="21"/>
                    </a:lnTo>
                    <a:lnTo>
                      <a:pt x="79" y="14"/>
                    </a:lnTo>
                    <a:lnTo>
                      <a:pt x="72" y="8"/>
                    </a:lnTo>
                    <a:lnTo>
                      <a:pt x="65" y="4"/>
                    </a:lnTo>
                    <a:lnTo>
                      <a:pt x="56" y="1"/>
                    </a:lnTo>
                    <a:lnTo>
                      <a:pt x="47" y="0"/>
                    </a:lnTo>
                    <a:lnTo>
                      <a:pt x="37" y="1"/>
                    </a:lnTo>
                    <a:lnTo>
                      <a:pt x="28" y="4"/>
                    </a:lnTo>
                    <a:lnTo>
                      <a:pt x="21" y="8"/>
                    </a:lnTo>
                    <a:lnTo>
                      <a:pt x="14" y="14"/>
                    </a:lnTo>
                    <a:lnTo>
                      <a:pt x="9" y="21"/>
                    </a:lnTo>
                    <a:lnTo>
                      <a:pt x="4" y="28"/>
                    </a:lnTo>
                    <a:lnTo>
                      <a:pt x="2" y="37"/>
                    </a:lnTo>
                    <a:lnTo>
                      <a:pt x="0" y="46"/>
                    </a:lnTo>
                    <a:lnTo>
                      <a:pt x="2" y="55"/>
                    </a:lnTo>
                    <a:lnTo>
                      <a:pt x="4" y="65"/>
                    </a:lnTo>
                    <a:lnTo>
                      <a:pt x="9" y="72"/>
                    </a:lnTo>
                    <a:lnTo>
                      <a:pt x="14" y="79"/>
                    </a:lnTo>
                    <a:lnTo>
                      <a:pt x="21" y="84"/>
                    </a:lnTo>
                    <a:lnTo>
                      <a:pt x="28" y="89"/>
                    </a:lnTo>
                    <a:lnTo>
                      <a:pt x="37" y="91"/>
                    </a:lnTo>
                    <a:lnTo>
                      <a:pt x="47" y="92"/>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0353" name="Rectangle 23"/>
            <p:cNvSpPr>
              <a:spLocks noChangeArrowheads="1"/>
            </p:cNvSpPr>
            <p:nvPr/>
          </p:nvSpPr>
          <p:spPr bwMode="auto">
            <a:xfrm>
              <a:off x="295" y="2292"/>
              <a:ext cx="662" cy="214"/>
            </a:xfrm>
            <a:prstGeom prst="rect">
              <a:avLst/>
            </a:prstGeom>
            <a:noFill/>
            <a:ln w="9525">
              <a:noFill/>
              <a:miter lim="800000"/>
            </a:ln>
          </p:spPr>
          <p:txBody>
            <a:bodyPr wrap="none">
              <a:spAutoFit/>
            </a:bodyPr>
            <a:lstStyle/>
            <a:p>
              <a:pPr algn="l" defTabSz="914400"/>
              <a:r>
                <a:rPr lang="en-US" altLang="zh-CN" sz="1800" b="1">
                  <a:solidFill>
                    <a:schemeClr val="tx1"/>
                  </a:solidFill>
                  <a:latin typeface="Arial" panose="020B0604020202020204" pitchFamily="34" charset="0"/>
                  <a:ea typeface="宋体" panose="02010600030101010101" pitchFamily="2" charset="-122"/>
                  <a:cs typeface="Arial" panose="020B0604020202020204" pitchFamily="34" charset="0"/>
                </a:rPr>
                <a:t>Attacker</a:t>
              </a:r>
            </a:p>
          </p:txBody>
        </p:sp>
        <p:grpSp>
          <p:nvGrpSpPr>
            <p:cNvPr id="5" name="Group 24"/>
            <p:cNvGrpSpPr/>
            <p:nvPr/>
          </p:nvGrpSpPr>
          <p:grpSpPr bwMode="auto">
            <a:xfrm>
              <a:off x="2472" y="734"/>
              <a:ext cx="296" cy="318"/>
              <a:chOff x="1706" y="2916"/>
              <a:chExt cx="918" cy="922"/>
            </a:xfrm>
          </p:grpSpPr>
          <p:sp>
            <p:nvSpPr>
              <p:cNvPr id="180355" name="Freeform 25"/>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6" name="Freeform 26"/>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7" name="Freeform 27"/>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8" name="Freeform 28"/>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59" name="Freeform 29"/>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0" name="Freeform 30"/>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1" name="Freeform 31"/>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2" name="Freeform 32"/>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3" name="Freeform 33"/>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4" name="Freeform 34"/>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6" name="Group 35"/>
            <p:cNvGrpSpPr/>
            <p:nvPr/>
          </p:nvGrpSpPr>
          <p:grpSpPr bwMode="auto">
            <a:xfrm>
              <a:off x="1519" y="779"/>
              <a:ext cx="499" cy="498"/>
              <a:chOff x="1706" y="2916"/>
              <a:chExt cx="918" cy="922"/>
            </a:xfrm>
          </p:grpSpPr>
          <p:sp>
            <p:nvSpPr>
              <p:cNvPr id="180366" name="Freeform 36"/>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7" name="Freeform 37"/>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8" name="Freeform 38"/>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69" name="Freeform 39"/>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0" name="Freeform 40"/>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1" name="Freeform 41"/>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2" name="Freeform 42"/>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3" name="Freeform 43"/>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4" name="Freeform 44"/>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5" name="Freeform 45"/>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7" name="Group 46"/>
            <p:cNvGrpSpPr/>
            <p:nvPr/>
          </p:nvGrpSpPr>
          <p:grpSpPr bwMode="auto">
            <a:xfrm>
              <a:off x="1519" y="1278"/>
              <a:ext cx="499" cy="498"/>
              <a:chOff x="1706" y="2916"/>
              <a:chExt cx="918" cy="922"/>
            </a:xfrm>
          </p:grpSpPr>
          <p:sp>
            <p:nvSpPr>
              <p:cNvPr id="180377" name="Freeform 47"/>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8" name="Freeform 48"/>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79" name="Freeform 49"/>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0" name="Freeform 50"/>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1" name="Freeform 51"/>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2" name="Freeform 52"/>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3" name="Freeform 53"/>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4" name="Freeform 54"/>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5" name="Freeform 55"/>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6" name="Freeform 56"/>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8" name="Group 57"/>
            <p:cNvGrpSpPr/>
            <p:nvPr/>
          </p:nvGrpSpPr>
          <p:grpSpPr bwMode="auto">
            <a:xfrm>
              <a:off x="1519" y="2140"/>
              <a:ext cx="499" cy="498"/>
              <a:chOff x="1706" y="2916"/>
              <a:chExt cx="918" cy="922"/>
            </a:xfrm>
          </p:grpSpPr>
          <p:sp>
            <p:nvSpPr>
              <p:cNvPr id="180388" name="Freeform 58"/>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89" name="Freeform 59"/>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0" name="Freeform 60"/>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1" name="Freeform 61"/>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2" name="Freeform 62"/>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3" name="Freeform 63"/>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4" name="Freeform 64"/>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5" name="Freeform 65"/>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6" name="Freeform 66"/>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397" name="Freeform 67"/>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9" name="Group 68"/>
            <p:cNvGrpSpPr/>
            <p:nvPr/>
          </p:nvGrpSpPr>
          <p:grpSpPr bwMode="auto">
            <a:xfrm>
              <a:off x="1723" y="1823"/>
              <a:ext cx="23" cy="227"/>
              <a:chOff x="1565" y="3362"/>
              <a:chExt cx="23" cy="227"/>
            </a:xfrm>
          </p:grpSpPr>
          <p:sp>
            <p:nvSpPr>
              <p:cNvPr id="180399" name="Rectangle 69"/>
              <p:cNvSpPr>
                <a:spLocks noChangeArrowheads="1"/>
              </p:cNvSpPr>
              <p:nvPr/>
            </p:nvSpPr>
            <p:spPr bwMode="auto">
              <a:xfrm flipV="1">
                <a:off x="1565" y="336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0" name="Rectangle 70"/>
              <p:cNvSpPr>
                <a:spLocks noChangeArrowheads="1"/>
              </p:cNvSpPr>
              <p:nvPr/>
            </p:nvSpPr>
            <p:spPr bwMode="auto">
              <a:xfrm flipV="1">
                <a:off x="1565" y="345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1" name="Rectangle 71"/>
              <p:cNvSpPr>
                <a:spLocks noChangeArrowheads="1"/>
              </p:cNvSpPr>
              <p:nvPr/>
            </p:nvSpPr>
            <p:spPr bwMode="auto">
              <a:xfrm flipV="1">
                <a:off x="1565" y="3566"/>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0" name="Group 72"/>
            <p:cNvGrpSpPr/>
            <p:nvPr/>
          </p:nvGrpSpPr>
          <p:grpSpPr bwMode="auto">
            <a:xfrm>
              <a:off x="2789" y="916"/>
              <a:ext cx="296" cy="318"/>
              <a:chOff x="1706" y="2916"/>
              <a:chExt cx="918" cy="922"/>
            </a:xfrm>
          </p:grpSpPr>
          <p:sp>
            <p:nvSpPr>
              <p:cNvPr id="180403" name="Freeform 73"/>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4" name="Freeform 74"/>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5" name="Freeform 75"/>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6" name="Freeform 76"/>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7" name="Freeform 77"/>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8" name="Freeform 78"/>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09" name="Freeform 79"/>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0" name="Freeform 80"/>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1" name="Freeform 81"/>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2" name="Freeform 82"/>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1" name="Group 83"/>
            <p:cNvGrpSpPr/>
            <p:nvPr/>
          </p:nvGrpSpPr>
          <p:grpSpPr bwMode="auto">
            <a:xfrm>
              <a:off x="2517" y="1097"/>
              <a:ext cx="296" cy="318"/>
              <a:chOff x="1706" y="2916"/>
              <a:chExt cx="918" cy="922"/>
            </a:xfrm>
          </p:grpSpPr>
          <p:sp>
            <p:nvSpPr>
              <p:cNvPr id="180414" name="Freeform 84"/>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5" name="Freeform 85"/>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6" name="Freeform 86"/>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7" name="Freeform 87"/>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8" name="Freeform 88"/>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19" name="Freeform 89"/>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20" name="Freeform 90"/>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21" name="Freeform 91"/>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22" name="Freeform 92"/>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23" name="Freeform 93"/>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0424" name="Line 94"/>
            <p:cNvSpPr>
              <a:spLocks noChangeShapeType="1"/>
            </p:cNvSpPr>
            <p:nvPr/>
          </p:nvSpPr>
          <p:spPr bwMode="auto">
            <a:xfrm flipV="1">
              <a:off x="2018" y="870"/>
              <a:ext cx="408" cy="91"/>
            </a:xfrm>
            <a:prstGeom prst="line">
              <a:avLst/>
            </a:prstGeom>
            <a:noFill/>
            <a:ln w="9525">
              <a:solidFill>
                <a:schemeClr val="tx1"/>
              </a:solidFill>
              <a:round/>
              <a:tailEnd type="triangle" w="med" len="med"/>
            </a:ln>
          </p:spPr>
          <p:txBody>
            <a:bodyPr/>
            <a:lstStyle/>
            <a:p>
              <a:endParaRPr lang="zh-CN" altLang="en-US"/>
            </a:p>
          </p:txBody>
        </p:sp>
        <p:sp>
          <p:nvSpPr>
            <p:cNvPr id="180425" name="Line 95"/>
            <p:cNvSpPr>
              <a:spLocks noChangeShapeType="1"/>
            </p:cNvSpPr>
            <p:nvPr/>
          </p:nvSpPr>
          <p:spPr bwMode="auto">
            <a:xfrm>
              <a:off x="2018" y="961"/>
              <a:ext cx="726" cy="136"/>
            </a:xfrm>
            <a:prstGeom prst="line">
              <a:avLst/>
            </a:prstGeom>
            <a:noFill/>
            <a:ln w="9525">
              <a:solidFill>
                <a:schemeClr val="tx1"/>
              </a:solidFill>
              <a:round/>
              <a:tailEnd type="triangle" w="med" len="med"/>
            </a:ln>
          </p:spPr>
          <p:txBody>
            <a:bodyPr/>
            <a:lstStyle/>
            <a:p>
              <a:endParaRPr lang="zh-CN" altLang="en-US"/>
            </a:p>
          </p:txBody>
        </p:sp>
        <p:sp>
          <p:nvSpPr>
            <p:cNvPr id="180426" name="Line 96"/>
            <p:cNvSpPr>
              <a:spLocks noChangeShapeType="1"/>
            </p:cNvSpPr>
            <p:nvPr/>
          </p:nvSpPr>
          <p:spPr bwMode="auto">
            <a:xfrm>
              <a:off x="2018" y="961"/>
              <a:ext cx="499" cy="227"/>
            </a:xfrm>
            <a:prstGeom prst="line">
              <a:avLst/>
            </a:prstGeom>
            <a:noFill/>
            <a:ln w="9525">
              <a:solidFill>
                <a:schemeClr val="tx1"/>
              </a:solidFill>
              <a:round/>
              <a:tailEnd type="triangle" w="med" len="med"/>
            </a:ln>
          </p:spPr>
          <p:txBody>
            <a:bodyPr/>
            <a:lstStyle/>
            <a:p>
              <a:endParaRPr lang="zh-CN" altLang="en-US"/>
            </a:p>
          </p:txBody>
        </p:sp>
        <p:grpSp>
          <p:nvGrpSpPr>
            <p:cNvPr id="12" name="Group 97"/>
            <p:cNvGrpSpPr/>
            <p:nvPr/>
          </p:nvGrpSpPr>
          <p:grpSpPr bwMode="auto">
            <a:xfrm>
              <a:off x="2608" y="1641"/>
              <a:ext cx="23" cy="227"/>
              <a:chOff x="1565" y="3362"/>
              <a:chExt cx="23" cy="227"/>
            </a:xfrm>
          </p:grpSpPr>
          <p:sp>
            <p:nvSpPr>
              <p:cNvPr id="180428" name="Rectangle 98"/>
              <p:cNvSpPr>
                <a:spLocks noChangeArrowheads="1"/>
              </p:cNvSpPr>
              <p:nvPr/>
            </p:nvSpPr>
            <p:spPr bwMode="auto">
              <a:xfrm flipV="1">
                <a:off x="1565" y="336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29" name="Rectangle 99"/>
              <p:cNvSpPr>
                <a:spLocks noChangeArrowheads="1"/>
              </p:cNvSpPr>
              <p:nvPr/>
            </p:nvSpPr>
            <p:spPr bwMode="auto">
              <a:xfrm flipV="1">
                <a:off x="1565" y="345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0" name="Rectangle 100"/>
              <p:cNvSpPr>
                <a:spLocks noChangeArrowheads="1"/>
              </p:cNvSpPr>
              <p:nvPr/>
            </p:nvSpPr>
            <p:spPr bwMode="auto">
              <a:xfrm flipV="1">
                <a:off x="1565" y="3566"/>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3" name="Group 101"/>
            <p:cNvGrpSpPr/>
            <p:nvPr/>
          </p:nvGrpSpPr>
          <p:grpSpPr bwMode="auto">
            <a:xfrm>
              <a:off x="2472" y="2077"/>
              <a:ext cx="296" cy="318"/>
              <a:chOff x="1706" y="2916"/>
              <a:chExt cx="918" cy="922"/>
            </a:xfrm>
          </p:grpSpPr>
          <p:sp>
            <p:nvSpPr>
              <p:cNvPr id="180432" name="Freeform 102"/>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3" name="Freeform 103"/>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4" name="Freeform 104"/>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5" name="Freeform 105"/>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6" name="Freeform 106"/>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7" name="Freeform 107"/>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8" name="Freeform 108"/>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39" name="Freeform 109"/>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0" name="Freeform 110"/>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1" name="Freeform 111"/>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4" name="Group 112"/>
            <p:cNvGrpSpPr/>
            <p:nvPr/>
          </p:nvGrpSpPr>
          <p:grpSpPr bwMode="auto">
            <a:xfrm>
              <a:off x="2789" y="2259"/>
              <a:ext cx="296" cy="318"/>
              <a:chOff x="1706" y="2916"/>
              <a:chExt cx="918" cy="922"/>
            </a:xfrm>
          </p:grpSpPr>
          <p:sp>
            <p:nvSpPr>
              <p:cNvPr id="180443" name="Freeform 113"/>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4" name="Freeform 114"/>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5" name="Freeform 115"/>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6" name="Freeform 116"/>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7" name="Freeform 117"/>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8" name="Freeform 118"/>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49" name="Freeform 119"/>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0" name="Freeform 120"/>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1" name="Freeform 121"/>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2" name="Freeform 122"/>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5" name="Group 123"/>
            <p:cNvGrpSpPr/>
            <p:nvPr/>
          </p:nvGrpSpPr>
          <p:grpSpPr bwMode="auto">
            <a:xfrm>
              <a:off x="2517" y="2440"/>
              <a:ext cx="296" cy="318"/>
              <a:chOff x="1706" y="2916"/>
              <a:chExt cx="918" cy="922"/>
            </a:xfrm>
          </p:grpSpPr>
          <p:sp>
            <p:nvSpPr>
              <p:cNvPr id="180454" name="Freeform 124"/>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5" name="Freeform 125"/>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6" name="Freeform 126"/>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7" name="Freeform 127"/>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8" name="Freeform 128"/>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59" name="Freeform 129"/>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60" name="Freeform 130"/>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61" name="Freeform 131"/>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62" name="Freeform 132"/>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0463" name="Freeform 133"/>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0464" name="Line 134"/>
            <p:cNvSpPr>
              <a:spLocks noChangeShapeType="1"/>
            </p:cNvSpPr>
            <p:nvPr/>
          </p:nvSpPr>
          <p:spPr bwMode="auto">
            <a:xfrm flipV="1">
              <a:off x="2018" y="2213"/>
              <a:ext cx="408" cy="91"/>
            </a:xfrm>
            <a:prstGeom prst="line">
              <a:avLst/>
            </a:prstGeom>
            <a:noFill/>
            <a:ln w="9525">
              <a:solidFill>
                <a:schemeClr val="tx1"/>
              </a:solidFill>
              <a:round/>
              <a:tailEnd type="triangle" w="med" len="med"/>
            </a:ln>
          </p:spPr>
          <p:txBody>
            <a:bodyPr/>
            <a:lstStyle/>
            <a:p>
              <a:endParaRPr lang="zh-CN" altLang="en-US"/>
            </a:p>
          </p:txBody>
        </p:sp>
        <p:sp>
          <p:nvSpPr>
            <p:cNvPr id="180465" name="Line 135"/>
            <p:cNvSpPr>
              <a:spLocks noChangeShapeType="1"/>
            </p:cNvSpPr>
            <p:nvPr/>
          </p:nvSpPr>
          <p:spPr bwMode="auto">
            <a:xfrm>
              <a:off x="2018" y="2304"/>
              <a:ext cx="726" cy="136"/>
            </a:xfrm>
            <a:prstGeom prst="line">
              <a:avLst/>
            </a:prstGeom>
            <a:noFill/>
            <a:ln w="9525">
              <a:solidFill>
                <a:schemeClr val="tx1"/>
              </a:solidFill>
              <a:round/>
              <a:tailEnd type="triangle" w="med" len="med"/>
            </a:ln>
          </p:spPr>
          <p:txBody>
            <a:bodyPr/>
            <a:lstStyle/>
            <a:p>
              <a:endParaRPr lang="zh-CN" altLang="en-US"/>
            </a:p>
          </p:txBody>
        </p:sp>
        <p:sp>
          <p:nvSpPr>
            <p:cNvPr id="180466" name="Line 136"/>
            <p:cNvSpPr>
              <a:spLocks noChangeShapeType="1"/>
            </p:cNvSpPr>
            <p:nvPr/>
          </p:nvSpPr>
          <p:spPr bwMode="auto">
            <a:xfrm>
              <a:off x="2018" y="2304"/>
              <a:ext cx="499" cy="227"/>
            </a:xfrm>
            <a:prstGeom prst="line">
              <a:avLst/>
            </a:prstGeom>
            <a:noFill/>
            <a:ln w="9525">
              <a:solidFill>
                <a:schemeClr val="tx1"/>
              </a:solidFill>
              <a:round/>
              <a:tailEnd type="triangle" w="med" len="med"/>
            </a:ln>
          </p:spPr>
          <p:txBody>
            <a:bodyPr/>
            <a:lstStyle/>
            <a:p>
              <a:endParaRPr lang="zh-CN" altLang="en-US"/>
            </a:p>
          </p:txBody>
        </p:sp>
        <p:sp>
          <p:nvSpPr>
            <p:cNvPr id="180467" name="Line 137"/>
            <p:cNvSpPr>
              <a:spLocks noChangeShapeType="1"/>
            </p:cNvSpPr>
            <p:nvPr/>
          </p:nvSpPr>
          <p:spPr bwMode="auto">
            <a:xfrm>
              <a:off x="2835" y="825"/>
              <a:ext cx="1814" cy="862"/>
            </a:xfrm>
            <a:prstGeom prst="line">
              <a:avLst/>
            </a:prstGeom>
            <a:noFill/>
            <a:ln w="9525">
              <a:solidFill>
                <a:schemeClr val="tx1"/>
              </a:solidFill>
              <a:round/>
              <a:tailEnd type="triangle" w="med" len="med"/>
            </a:ln>
          </p:spPr>
          <p:txBody>
            <a:bodyPr/>
            <a:lstStyle/>
            <a:p>
              <a:endParaRPr lang="zh-CN" altLang="en-US"/>
            </a:p>
          </p:txBody>
        </p:sp>
        <p:sp>
          <p:nvSpPr>
            <p:cNvPr id="180468" name="Line 138"/>
            <p:cNvSpPr>
              <a:spLocks noChangeShapeType="1"/>
            </p:cNvSpPr>
            <p:nvPr/>
          </p:nvSpPr>
          <p:spPr bwMode="auto">
            <a:xfrm>
              <a:off x="3107" y="1188"/>
              <a:ext cx="1472" cy="561"/>
            </a:xfrm>
            <a:prstGeom prst="line">
              <a:avLst/>
            </a:prstGeom>
            <a:noFill/>
            <a:ln w="9525">
              <a:solidFill>
                <a:schemeClr val="tx1"/>
              </a:solidFill>
              <a:round/>
              <a:tailEnd type="triangle" w="med" len="med"/>
            </a:ln>
          </p:spPr>
          <p:txBody>
            <a:bodyPr/>
            <a:lstStyle/>
            <a:p>
              <a:endParaRPr lang="zh-CN" altLang="en-US"/>
            </a:p>
          </p:txBody>
        </p:sp>
        <p:sp>
          <p:nvSpPr>
            <p:cNvPr id="180469" name="Line 139"/>
            <p:cNvSpPr>
              <a:spLocks noChangeShapeType="1"/>
            </p:cNvSpPr>
            <p:nvPr/>
          </p:nvSpPr>
          <p:spPr bwMode="auto">
            <a:xfrm>
              <a:off x="2925" y="1324"/>
              <a:ext cx="1634" cy="505"/>
            </a:xfrm>
            <a:prstGeom prst="line">
              <a:avLst/>
            </a:prstGeom>
            <a:noFill/>
            <a:ln w="9525">
              <a:solidFill>
                <a:schemeClr val="tx1"/>
              </a:solidFill>
              <a:round/>
              <a:tailEnd type="triangle" w="med" len="med"/>
            </a:ln>
          </p:spPr>
          <p:txBody>
            <a:bodyPr/>
            <a:lstStyle/>
            <a:p>
              <a:endParaRPr lang="zh-CN" altLang="en-US"/>
            </a:p>
          </p:txBody>
        </p:sp>
        <p:sp>
          <p:nvSpPr>
            <p:cNvPr id="180470" name="Line 140"/>
            <p:cNvSpPr>
              <a:spLocks noChangeShapeType="1"/>
            </p:cNvSpPr>
            <p:nvPr/>
          </p:nvSpPr>
          <p:spPr bwMode="auto">
            <a:xfrm>
              <a:off x="2925" y="1641"/>
              <a:ext cx="1620" cy="256"/>
            </a:xfrm>
            <a:prstGeom prst="line">
              <a:avLst/>
            </a:prstGeom>
            <a:noFill/>
            <a:ln w="9525">
              <a:solidFill>
                <a:schemeClr val="tx1"/>
              </a:solidFill>
              <a:round/>
              <a:tailEnd type="triangle" w="med" len="med"/>
            </a:ln>
          </p:spPr>
          <p:txBody>
            <a:bodyPr/>
            <a:lstStyle/>
            <a:p>
              <a:endParaRPr lang="zh-CN" altLang="en-US"/>
            </a:p>
          </p:txBody>
        </p:sp>
        <p:sp>
          <p:nvSpPr>
            <p:cNvPr id="180471" name="Line 141"/>
            <p:cNvSpPr>
              <a:spLocks noChangeShapeType="1"/>
            </p:cNvSpPr>
            <p:nvPr/>
          </p:nvSpPr>
          <p:spPr bwMode="auto">
            <a:xfrm>
              <a:off x="2925" y="1732"/>
              <a:ext cx="1614" cy="225"/>
            </a:xfrm>
            <a:prstGeom prst="line">
              <a:avLst/>
            </a:prstGeom>
            <a:noFill/>
            <a:ln w="9525">
              <a:solidFill>
                <a:schemeClr val="tx1"/>
              </a:solidFill>
              <a:round/>
              <a:tailEnd type="triangle" w="med" len="med"/>
            </a:ln>
          </p:spPr>
          <p:txBody>
            <a:bodyPr/>
            <a:lstStyle/>
            <a:p>
              <a:endParaRPr lang="zh-CN" altLang="en-US"/>
            </a:p>
          </p:txBody>
        </p:sp>
        <p:sp>
          <p:nvSpPr>
            <p:cNvPr id="180472" name="Line 142"/>
            <p:cNvSpPr>
              <a:spLocks noChangeShapeType="1"/>
            </p:cNvSpPr>
            <p:nvPr/>
          </p:nvSpPr>
          <p:spPr bwMode="auto">
            <a:xfrm>
              <a:off x="2925" y="1823"/>
              <a:ext cx="1634" cy="182"/>
            </a:xfrm>
            <a:prstGeom prst="line">
              <a:avLst/>
            </a:prstGeom>
            <a:noFill/>
            <a:ln w="9525">
              <a:solidFill>
                <a:schemeClr val="tx1"/>
              </a:solidFill>
              <a:round/>
              <a:tailEnd type="triangle" w="med" len="med"/>
            </a:ln>
          </p:spPr>
          <p:txBody>
            <a:bodyPr/>
            <a:lstStyle/>
            <a:p>
              <a:endParaRPr lang="zh-CN" altLang="en-US"/>
            </a:p>
          </p:txBody>
        </p:sp>
        <p:sp>
          <p:nvSpPr>
            <p:cNvPr id="180473" name="Line 143"/>
            <p:cNvSpPr>
              <a:spLocks noChangeShapeType="1"/>
            </p:cNvSpPr>
            <p:nvPr/>
          </p:nvSpPr>
          <p:spPr bwMode="auto">
            <a:xfrm>
              <a:off x="2925" y="1913"/>
              <a:ext cx="1650" cy="156"/>
            </a:xfrm>
            <a:prstGeom prst="line">
              <a:avLst/>
            </a:prstGeom>
            <a:noFill/>
            <a:ln w="9525">
              <a:solidFill>
                <a:schemeClr val="tx1"/>
              </a:solidFill>
              <a:round/>
              <a:tailEnd type="triangle" w="med" len="med"/>
            </a:ln>
          </p:spPr>
          <p:txBody>
            <a:bodyPr/>
            <a:lstStyle/>
            <a:p>
              <a:endParaRPr lang="zh-CN" altLang="en-US"/>
            </a:p>
          </p:txBody>
        </p:sp>
        <p:sp>
          <p:nvSpPr>
            <p:cNvPr id="180474" name="Line 144"/>
            <p:cNvSpPr>
              <a:spLocks noChangeShapeType="1"/>
            </p:cNvSpPr>
            <p:nvPr/>
          </p:nvSpPr>
          <p:spPr bwMode="auto">
            <a:xfrm flipV="1">
              <a:off x="2744" y="2129"/>
              <a:ext cx="1851" cy="57"/>
            </a:xfrm>
            <a:prstGeom prst="line">
              <a:avLst/>
            </a:prstGeom>
            <a:noFill/>
            <a:ln w="9525">
              <a:solidFill>
                <a:schemeClr val="tx1"/>
              </a:solidFill>
              <a:round/>
              <a:tailEnd type="triangle" w="med" len="med"/>
            </a:ln>
          </p:spPr>
          <p:txBody>
            <a:bodyPr/>
            <a:lstStyle/>
            <a:p>
              <a:endParaRPr lang="zh-CN" altLang="en-US"/>
            </a:p>
          </p:txBody>
        </p:sp>
        <p:sp>
          <p:nvSpPr>
            <p:cNvPr id="180475" name="Line 145"/>
            <p:cNvSpPr>
              <a:spLocks noChangeShapeType="1"/>
            </p:cNvSpPr>
            <p:nvPr/>
          </p:nvSpPr>
          <p:spPr bwMode="auto">
            <a:xfrm flipV="1">
              <a:off x="3061" y="2186"/>
              <a:ext cx="1588" cy="136"/>
            </a:xfrm>
            <a:prstGeom prst="line">
              <a:avLst/>
            </a:prstGeom>
            <a:noFill/>
            <a:ln w="9525">
              <a:solidFill>
                <a:schemeClr val="tx1"/>
              </a:solidFill>
              <a:round/>
              <a:tailEnd type="triangle" w="med" len="med"/>
            </a:ln>
          </p:spPr>
          <p:txBody>
            <a:bodyPr/>
            <a:lstStyle/>
            <a:p>
              <a:endParaRPr lang="zh-CN" altLang="en-US"/>
            </a:p>
          </p:txBody>
        </p:sp>
        <p:sp>
          <p:nvSpPr>
            <p:cNvPr id="180476" name="Line 146"/>
            <p:cNvSpPr>
              <a:spLocks noChangeShapeType="1"/>
            </p:cNvSpPr>
            <p:nvPr/>
          </p:nvSpPr>
          <p:spPr bwMode="auto">
            <a:xfrm flipV="1">
              <a:off x="2880" y="2231"/>
              <a:ext cx="1815" cy="408"/>
            </a:xfrm>
            <a:prstGeom prst="line">
              <a:avLst/>
            </a:prstGeom>
            <a:noFill/>
            <a:ln w="9525">
              <a:solidFill>
                <a:schemeClr val="tx1"/>
              </a:solidFill>
              <a:round/>
              <a:tailEnd type="triangle" w="med" len="med"/>
            </a:ln>
          </p:spPr>
          <p:txBody>
            <a:bodyPr/>
            <a:lstStyle/>
            <a:p>
              <a:endParaRPr lang="zh-CN" altLang="en-US"/>
            </a:p>
          </p:txBody>
        </p:sp>
        <p:sp>
          <p:nvSpPr>
            <p:cNvPr id="180477" name="Line 147"/>
            <p:cNvSpPr>
              <a:spLocks noChangeShapeType="1"/>
            </p:cNvSpPr>
            <p:nvPr/>
          </p:nvSpPr>
          <p:spPr bwMode="auto">
            <a:xfrm flipV="1">
              <a:off x="1020" y="1142"/>
              <a:ext cx="454" cy="791"/>
            </a:xfrm>
            <a:prstGeom prst="line">
              <a:avLst/>
            </a:prstGeom>
            <a:noFill/>
            <a:ln w="9525">
              <a:solidFill>
                <a:schemeClr val="tx1"/>
              </a:solidFill>
              <a:round/>
              <a:tailEnd type="triangle" w="med" len="med"/>
            </a:ln>
          </p:spPr>
          <p:txBody>
            <a:bodyPr/>
            <a:lstStyle/>
            <a:p>
              <a:endParaRPr lang="zh-CN" altLang="en-US"/>
            </a:p>
          </p:txBody>
        </p:sp>
        <p:sp>
          <p:nvSpPr>
            <p:cNvPr id="180478" name="Line 148"/>
            <p:cNvSpPr>
              <a:spLocks noChangeShapeType="1"/>
            </p:cNvSpPr>
            <p:nvPr/>
          </p:nvSpPr>
          <p:spPr bwMode="auto">
            <a:xfrm flipV="1">
              <a:off x="1020" y="1550"/>
              <a:ext cx="454" cy="383"/>
            </a:xfrm>
            <a:prstGeom prst="line">
              <a:avLst/>
            </a:prstGeom>
            <a:noFill/>
            <a:ln w="9525">
              <a:solidFill>
                <a:schemeClr val="tx1"/>
              </a:solidFill>
              <a:round/>
              <a:tailEnd type="triangle" w="med" len="med"/>
            </a:ln>
          </p:spPr>
          <p:txBody>
            <a:bodyPr/>
            <a:lstStyle/>
            <a:p>
              <a:endParaRPr lang="zh-CN" altLang="en-US"/>
            </a:p>
          </p:txBody>
        </p:sp>
        <p:sp>
          <p:nvSpPr>
            <p:cNvPr id="180479" name="Line 149"/>
            <p:cNvSpPr>
              <a:spLocks noChangeShapeType="1"/>
            </p:cNvSpPr>
            <p:nvPr/>
          </p:nvSpPr>
          <p:spPr bwMode="auto">
            <a:xfrm flipV="1">
              <a:off x="1020" y="1914"/>
              <a:ext cx="499" cy="19"/>
            </a:xfrm>
            <a:prstGeom prst="line">
              <a:avLst/>
            </a:prstGeom>
            <a:noFill/>
            <a:ln w="9525">
              <a:solidFill>
                <a:schemeClr val="tx1"/>
              </a:solidFill>
              <a:round/>
              <a:tailEnd type="triangle" w="med" len="med"/>
            </a:ln>
          </p:spPr>
          <p:txBody>
            <a:bodyPr/>
            <a:lstStyle/>
            <a:p>
              <a:endParaRPr lang="zh-CN" altLang="en-US"/>
            </a:p>
          </p:txBody>
        </p:sp>
        <p:sp>
          <p:nvSpPr>
            <p:cNvPr id="180480" name="Line 150"/>
            <p:cNvSpPr>
              <a:spLocks noChangeShapeType="1"/>
            </p:cNvSpPr>
            <p:nvPr/>
          </p:nvSpPr>
          <p:spPr bwMode="auto">
            <a:xfrm>
              <a:off x="1020" y="1933"/>
              <a:ext cx="454" cy="408"/>
            </a:xfrm>
            <a:prstGeom prst="line">
              <a:avLst/>
            </a:prstGeom>
            <a:noFill/>
            <a:ln w="9525">
              <a:solidFill>
                <a:schemeClr val="tx1"/>
              </a:solidFill>
              <a:round/>
              <a:tailEnd type="triangle" w="med" len="med"/>
            </a:ln>
          </p:spPr>
          <p:txBody>
            <a:bodyPr/>
            <a:lstStyle/>
            <a:p>
              <a:endParaRPr lang="zh-CN" altLang="en-US"/>
            </a:p>
          </p:txBody>
        </p:sp>
        <p:sp>
          <p:nvSpPr>
            <p:cNvPr id="180481" name="Rectangle 151"/>
            <p:cNvSpPr>
              <a:spLocks noChangeArrowheads="1"/>
            </p:cNvSpPr>
            <p:nvPr/>
          </p:nvSpPr>
          <p:spPr bwMode="auto">
            <a:xfrm>
              <a:off x="1429" y="2791"/>
              <a:ext cx="773" cy="214"/>
            </a:xfrm>
            <a:prstGeom prst="rect">
              <a:avLst/>
            </a:prstGeom>
            <a:noFill/>
            <a:ln w="9525">
              <a:noFill/>
              <a:miter lim="800000"/>
            </a:ln>
          </p:spPr>
          <p:txBody>
            <a:bodyPr wrap="none">
              <a:spAutoFit/>
            </a:bodyPr>
            <a:lstStyle/>
            <a:p>
              <a:pPr algn="l" defTabSz="91440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Masters M</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p>
          </p:txBody>
        </p:sp>
        <p:sp>
          <p:nvSpPr>
            <p:cNvPr id="180482" name="Text Box 152"/>
            <p:cNvSpPr txBox="1">
              <a:spLocks noChangeArrowheads="1"/>
            </p:cNvSpPr>
            <p:nvPr/>
          </p:nvSpPr>
          <p:spPr bwMode="auto">
            <a:xfrm>
              <a:off x="3634" y="3108"/>
              <a:ext cx="1512" cy="539"/>
            </a:xfrm>
            <a:prstGeom prst="rect">
              <a:avLst/>
            </a:prstGeom>
            <a:noFill/>
            <a:ln w="38100" algn="ctr">
              <a:solidFill>
                <a:srgbClr val="FF0000"/>
              </a:solidFill>
              <a:miter lim="800000"/>
            </a:ln>
          </p:spPr>
          <p:txBody>
            <a:bodyPr wrap="square">
              <a:spAutoFit/>
            </a:bodyPr>
            <a:lstStyle/>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From:	X</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 (spoofed)</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To:	Victim </a:t>
              </a:r>
              <a:r>
                <a:rPr lang="en-US" altLang="zh-CN" sz="1800" dirty="0">
                  <a:solidFill>
                    <a:srgbClr val="FF0000"/>
                  </a:solidFill>
                  <a:latin typeface="Arial" panose="020B0604020202020204" pitchFamily="34" charset="0"/>
                  <a:ea typeface="宋体" panose="02010600030101010101" pitchFamily="2" charset="-122"/>
                  <a:cs typeface="Arial" panose="020B0604020202020204" pitchFamily="34" charset="0"/>
                </a:rPr>
                <a:t>V</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0483" name="Text Box 153"/>
            <p:cNvSpPr txBox="1">
              <a:spLocks noChangeArrowheads="1"/>
            </p:cNvSpPr>
            <p:nvPr/>
          </p:nvSpPr>
          <p:spPr bwMode="auto">
            <a:xfrm>
              <a:off x="3993" y="3674"/>
              <a:ext cx="992" cy="215"/>
            </a:xfrm>
            <a:prstGeom prst="rect">
              <a:avLst/>
            </a:prstGeom>
            <a:noFill/>
            <a:ln w="9525">
              <a:noFill/>
              <a:miter lim="800000"/>
            </a:ln>
          </p:spPr>
          <p:txBody>
            <a:bodyPr wrap="none">
              <a:spAutoFit/>
            </a:bodyPr>
            <a:lstStyle/>
            <a:p>
              <a:pPr algn="l" defTabSz="914400" eaLnBrk="0" hangingPunct="0"/>
              <a:r>
                <a:rPr lang="en-US" altLang="zh-CN" sz="1800" dirty="0">
                  <a:solidFill>
                    <a:srgbClr val="FF0000"/>
                  </a:solidFill>
                  <a:latin typeface="Arial" panose="020B0604020202020204" pitchFamily="34" charset="0"/>
                  <a:ea typeface="宋体" panose="02010600030101010101" pitchFamily="2" charset="-122"/>
                  <a:cs typeface="Arial" panose="020B0604020202020204" pitchFamily="34" charset="0"/>
                </a:rPr>
                <a:t>attack packet</a:t>
              </a:r>
            </a:p>
          </p:txBody>
        </p:sp>
        <p:sp>
          <p:nvSpPr>
            <p:cNvPr id="180484" name="Text Box 154"/>
            <p:cNvSpPr txBox="1">
              <a:spLocks noChangeArrowheads="1"/>
            </p:cNvSpPr>
            <p:nvPr/>
          </p:nvSpPr>
          <p:spPr bwMode="auto">
            <a:xfrm>
              <a:off x="1953" y="3119"/>
              <a:ext cx="1496" cy="545"/>
            </a:xfrm>
            <a:prstGeom prst="rect">
              <a:avLst/>
            </a:prstGeom>
            <a:noFill/>
            <a:ln w="28575">
              <a:solidFill>
                <a:schemeClr val="tx1"/>
              </a:solidFill>
              <a:miter lim="800000"/>
            </a:ln>
          </p:spPr>
          <p:txBody>
            <a:bodyPr wrap="square">
              <a:spAutoFit/>
            </a:bodyPr>
            <a:lstStyle/>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From:	 X</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 (spoofed)</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To:	Agent A</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0485" name="Text Box 155"/>
            <p:cNvSpPr txBox="1">
              <a:spLocks noChangeArrowheads="1"/>
            </p:cNvSpPr>
            <p:nvPr/>
          </p:nvSpPr>
          <p:spPr bwMode="auto">
            <a:xfrm>
              <a:off x="2071" y="3702"/>
              <a:ext cx="968" cy="214"/>
            </a:xfrm>
            <a:prstGeom prst="rect">
              <a:avLst/>
            </a:prstGeom>
            <a:noFill/>
            <a:ln w="9525">
              <a:noFill/>
              <a:miter lim="800000"/>
            </a:ln>
          </p:spPr>
          <p:txBody>
            <a:bodyPr wrap="none">
              <a:spAutoFit/>
            </a:bodyPr>
            <a:lstStyle/>
            <a:p>
              <a:pPr algn="l" defTabSz="914400" eaLnBrk="0" hangingPunct="0"/>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control packet</a:t>
              </a:r>
            </a:p>
          </p:txBody>
        </p:sp>
        <p:sp>
          <p:nvSpPr>
            <p:cNvPr id="180486" name="Text Box 156"/>
            <p:cNvSpPr txBox="1">
              <a:spLocks noChangeArrowheads="1"/>
            </p:cNvSpPr>
            <p:nvPr/>
          </p:nvSpPr>
          <p:spPr bwMode="auto">
            <a:xfrm>
              <a:off x="242" y="3102"/>
              <a:ext cx="1618" cy="539"/>
            </a:xfrm>
            <a:prstGeom prst="rect">
              <a:avLst/>
            </a:prstGeom>
            <a:noFill/>
            <a:ln w="28575">
              <a:solidFill>
                <a:schemeClr val="tx1"/>
              </a:solidFill>
              <a:miter lim="800000"/>
            </a:ln>
          </p:spPr>
          <p:txBody>
            <a:bodyPr wrap="square">
              <a:spAutoFit/>
            </a:bodyPr>
            <a:lstStyle/>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From:	X</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 </a:t>
              </a: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(spoofed)</a:t>
              </a:r>
            </a:p>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To:	Master M</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p>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0487" name="Text Box 157"/>
            <p:cNvSpPr txBox="1">
              <a:spLocks noChangeArrowheads="1"/>
            </p:cNvSpPr>
            <p:nvPr/>
          </p:nvSpPr>
          <p:spPr bwMode="auto">
            <a:xfrm>
              <a:off x="731" y="3703"/>
              <a:ext cx="968" cy="214"/>
            </a:xfrm>
            <a:prstGeom prst="rect">
              <a:avLst/>
            </a:prstGeom>
            <a:noFill/>
            <a:ln w="9525">
              <a:noFill/>
              <a:miter lim="800000"/>
            </a:ln>
          </p:spPr>
          <p:txBody>
            <a:bodyPr wrap="none">
              <a:spAutoFit/>
            </a:bodyPr>
            <a:lstStyle/>
            <a:p>
              <a:pPr algn="l" defTabSz="914400" eaLnBrk="0" hangingPunct="0"/>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control packet</a:t>
              </a:r>
            </a:p>
          </p:txBody>
        </p:sp>
        <p:sp>
          <p:nvSpPr>
            <p:cNvPr id="180488" name="Line 158"/>
            <p:cNvSpPr>
              <a:spLocks noChangeShapeType="1"/>
            </p:cNvSpPr>
            <p:nvPr/>
          </p:nvSpPr>
          <p:spPr bwMode="auto">
            <a:xfrm>
              <a:off x="3435" y="2523"/>
              <a:ext cx="273" cy="590"/>
            </a:xfrm>
            <a:prstGeom prst="line">
              <a:avLst/>
            </a:prstGeom>
            <a:noFill/>
            <a:ln w="38100">
              <a:solidFill>
                <a:srgbClr val="FF0000"/>
              </a:solidFill>
              <a:round/>
            </a:ln>
          </p:spPr>
          <p:txBody>
            <a:bodyPr/>
            <a:lstStyle/>
            <a:p>
              <a:endParaRPr lang="zh-CN" altLang="en-US"/>
            </a:p>
          </p:txBody>
        </p:sp>
        <p:sp>
          <p:nvSpPr>
            <p:cNvPr id="180489" name="Line 159"/>
            <p:cNvSpPr>
              <a:spLocks noChangeShapeType="1"/>
            </p:cNvSpPr>
            <p:nvPr/>
          </p:nvSpPr>
          <p:spPr bwMode="auto">
            <a:xfrm flipH="1">
              <a:off x="2245" y="2443"/>
              <a:ext cx="27" cy="670"/>
            </a:xfrm>
            <a:prstGeom prst="line">
              <a:avLst/>
            </a:prstGeom>
            <a:noFill/>
            <a:ln w="28575">
              <a:solidFill>
                <a:schemeClr val="tx1"/>
              </a:solidFill>
              <a:round/>
            </a:ln>
          </p:spPr>
          <p:txBody>
            <a:bodyPr/>
            <a:lstStyle/>
            <a:p>
              <a:endParaRPr lang="zh-CN" altLang="en-US"/>
            </a:p>
          </p:txBody>
        </p:sp>
        <p:sp>
          <p:nvSpPr>
            <p:cNvPr id="180490" name="Line 160"/>
            <p:cNvSpPr>
              <a:spLocks noChangeShapeType="1"/>
            </p:cNvSpPr>
            <p:nvPr/>
          </p:nvSpPr>
          <p:spPr bwMode="auto">
            <a:xfrm flipH="1">
              <a:off x="975" y="2115"/>
              <a:ext cx="236" cy="998"/>
            </a:xfrm>
            <a:prstGeom prst="line">
              <a:avLst/>
            </a:prstGeom>
            <a:noFill/>
            <a:ln w="28575">
              <a:solidFill>
                <a:schemeClr val="tx1"/>
              </a:solidFill>
              <a:round/>
            </a:ln>
          </p:spPr>
          <p:txBody>
            <a:bodyPr/>
            <a:lstStyle/>
            <a:p>
              <a:endParaRPr lang="zh-CN" altLang="en-US"/>
            </a:p>
          </p:txBody>
        </p:sp>
        <p:sp>
          <p:nvSpPr>
            <p:cNvPr id="180491" name="Rectangle 161"/>
            <p:cNvSpPr>
              <a:spLocks noChangeArrowheads="1"/>
            </p:cNvSpPr>
            <p:nvPr/>
          </p:nvSpPr>
          <p:spPr bwMode="auto">
            <a:xfrm>
              <a:off x="4785" y="2296"/>
              <a:ext cx="735" cy="214"/>
            </a:xfrm>
            <a:prstGeom prst="rect">
              <a:avLst/>
            </a:prstGeom>
            <a:noFill/>
            <a:ln w="9525">
              <a:noFill/>
              <a:miter lim="800000"/>
            </a:ln>
          </p:spPr>
          <p:txBody>
            <a:bodyPr>
              <a:spAutoFit/>
            </a:bodyPr>
            <a:lstStyle/>
            <a:p>
              <a:pPr algn="l" defTabSz="914400"/>
              <a:r>
                <a:rPr lang="en-US" altLang="zh-CN" sz="1800" b="1">
                  <a:solidFill>
                    <a:schemeClr val="tx1"/>
                  </a:solidFill>
                  <a:latin typeface="Arial" panose="020B0604020202020204" pitchFamily="34" charset="0"/>
                  <a:ea typeface="宋体" panose="02010600030101010101" pitchFamily="2" charset="-122"/>
                  <a:cs typeface="Arial" panose="020B0604020202020204" pitchFamily="34" charset="0"/>
                </a:rPr>
                <a:t>Victim </a:t>
              </a:r>
              <a:r>
                <a:rPr lang="en-US" altLang="zh-CN" sz="1800">
                  <a:solidFill>
                    <a:srgbClr val="FF0000"/>
                  </a:solidFill>
                  <a:latin typeface="Arial" panose="020B0604020202020204" pitchFamily="34" charset="0"/>
                  <a:ea typeface="宋体" panose="02010600030101010101" pitchFamily="2" charset="-122"/>
                  <a:cs typeface="Arial" panose="020B0604020202020204" pitchFamily="34" charset="0"/>
                </a:rPr>
                <a:t>V</a:t>
              </a:r>
            </a:p>
          </p:txBody>
        </p:sp>
        <p:sp>
          <p:nvSpPr>
            <p:cNvPr id="180492" name="Rectangle 162"/>
            <p:cNvSpPr>
              <a:spLocks noChangeArrowheads="1"/>
            </p:cNvSpPr>
            <p:nvPr/>
          </p:nvSpPr>
          <p:spPr bwMode="auto">
            <a:xfrm>
              <a:off x="2472" y="2791"/>
              <a:ext cx="689" cy="214"/>
            </a:xfrm>
            <a:prstGeom prst="rect">
              <a:avLst/>
            </a:prstGeom>
            <a:noFill/>
            <a:ln w="9525">
              <a:noFill/>
              <a:miter lim="800000"/>
            </a:ln>
          </p:spPr>
          <p:txBody>
            <a:bodyPr wrap="none">
              <a:spAutoFit/>
            </a:bodyPr>
            <a:lstStyle/>
            <a:p>
              <a:pPr algn="l" defTabSz="91440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Agents A</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p>
          </p:txBody>
        </p:sp>
        <p:sp>
          <p:nvSpPr>
            <p:cNvPr id="180493" name="AutoShape 163"/>
            <p:cNvSpPr/>
            <p:nvPr/>
          </p:nvSpPr>
          <p:spPr bwMode="auto">
            <a:xfrm>
              <a:off x="4030" y="572"/>
              <a:ext cx="532" cy="384"/>
            </a:xfrm>
            <a:prstGeom prst="borderCallout1">
              <a:avLst>
                <a:gd name="adj1" fmla="val 18750"/>
                <a:gd name="adj2" fmla="val -9023"/>
                <a:gd name="adj3" fmla="val 56773"/>
                <a:gd name="adj4" fmla="val -244361"/>
              </a:avLst>
            </a:prstGeom>
            <a:solidFill>
              <a:schemeClr val="accent1"/>
            </a:solidFill>
            <a:ln w="9525">
              <a:solidFill>
                <a:schemeClr val="tx1"/>
              </a:solidFill>
              <a:miter lim="800000"/>
            </a:ln>
          </p:spPr>
          <p:txBody>
            <a:bodyPr lIns="45720" rIns="45720" anchor="ctr"/>
            <a:lstStyle/>
            <a:p>
              <a:pPr algn="ctr" defTabSz="914400" eaLnBrk="0" hangingPunct="0"/>
              <a:r>
                <a:rPr lang="zh-CN" altLang="en-US" sz="2400" b="1">
                  <a:solidFill>
                    <a:srgbClr val="333333"/>
                  </a:solidFill>
                  <a:latin typeface="Arial" panose="020B0604020202020204" pitchFamily="34" charset="0"/>
                  <a:ea typeface="Osaka"/>
                  <a:cs typeface="Osaka"/>
                </a:rPr>
                <a:t>控制</a:t>
              </a:r>
            </a:p>
          </p:txBody>
        </p:sp>
      </p:grpSp>
      <p:sp>
        <p:nvSpPr>
          <p:cNvPr id="165" name="矩形 164"/>
          <p:cNvSpPr/>
          <p:nvPr/>
        </p:nvSpPr>
        <p:spPr bwMode="auto">
          <a:xfrm>
            <a:off x="3657600" y="1050588"/>
            <a:ext cx="1439693" cy="3677055"/>
          </a:xfrm>
          <a:prstGeom prst="rect">
            <a:avLst/>
          </a:prstGeom>
          <a:solidFill>
            <a:srgbClr val="FF0000">
              <a:alpha val="24000"/>
            </a:srgbClr>
          </a:solidFill>
          <a:ln w="28575"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1000" fill="hold"/>
                                        <p:tgtEl>
                                          <p:spTgt spid="165"/>
                                        </p:tgtEl>
                                        <p:attrNameLst>
                                          <p:attrName>ppt_w</p:attrName>
                                        </p:attrNameLst>
                                      </p:cBhvr>
                                      <p:tavLst>
                                        <p:tav tm="0">
                                          <p:val>
                                            <p:strVal val="#ppt_w*0.70"/>
                                          </p:val>
                                        </p:tav>
                                        <p:tav tm="100000">
                                          <p:val>
                                            <p:strVal val="#ppt_w"/>
                                          </p:val>
                                        </p:tav>
                                      </p:tavLst>
                                    </p:anim>
                                    <p:anim calcmode="lin" valueType="num">
                                      <p:cBhvr>
                                        <p:cTn id="8" dur="1000" fill="hold"/>
                                        <p:tgtEl>
                                          <p:spTgt spid="165"/>
                                        </p:tgtEl>
                                        <p:attrNameLst>
                                          <p:attrName>ppt_h</p:attrName>
                                        </p:attrNameLst>
                                      </p:cBhvr>
                                      <p:tavLst>
                                        <p:tav tm="0">
                                          <p:val>
                                            <p:strVal val="#ppt_h"/>
                                          </p:val>
                                        </p:tav>
                                        <p:tav tm="100000">
                                          <p:val>
                                            <p:strVal val="#ppt_h"/>
                                          </p:val>
                                        </p:tav>
                                      </p:tavLst>
                                    </p:anim>
                                    <p:animEffect transition="in" filter="fade">
                                      <p:cBhvr>
                                        <p:cTn id="9"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idx="4294967295"/>
          </p:nvPr>
        </p:nvSpPr>
        <p:spPr>
          <a:xfrm>
            <a:off x="1204913" y="361950"/>
            <a:ext cx="7500937" cy="685800"/>
          </a:xfrm>
        </p:spPr>
        <p:txBody>
          <a:bodyPr/>
          <a:lstStyle/>
          <a:p>
            <a:pPr eaLnBrk="1" hangingPunct="1"/>
            <a:r>
              <a:rPr lang="zh-CN" altLang="en-US" b="1" dirty="0">
                <a:solidFill>
                  <a:srgbClr val="3366FF"/>
                </a:solidFill>
              </a:rPr>
              <a:t>反射式</a:t>
            </a:r>
            <a:r>
              <a:rPr lang="en-US" altLang="zh-CN" b="1" dirty="0" err="1">
                <a:solidFill>
                  <a:srgbClr val="3366FF"/>
                </a:solidFill>
              </a:rPr>
              <a:t>DDoS</a:t>
            </a:r>
            <a:r>
              <a:rPr lang="zh-CN" altLang="en-US" b="1" dirty="0">
                <a:solidFill>
                  <a:srgbClr val="3366FF"/>
                </a:solidFill>
              </a:rPr>
              <a:t>攻击原理</a:t>
            </a:r>
          </a:p>
        </p:txBody>
      </p:sp>
      <p:grpSp>
        <p:nvGrpSpPr>
          <p:cNvPr id="2" name="Group 272"/>
          <p:cNvGrpSpPr/>
          <p:nvPr/>
        </p:nvGrpSpPr>
        <p:grpSpPr bwMode="auto">
          <a:xfrm>
            <a:off x="187328" y="1030813"/>
            <a:ext cx="8720300" cy="5557312"/>
            <a:chOff x="256" y="517"/>
            <a:chExt cx="5356" cy="3410"/>
          </a:xfrm>
        </p:grpSpPr>
        <p:grpSp>
          <p:nvGrpSpPr>
            <p:cNvPr id="3" name="Group 2"/>
            <p:cNvGrpSpPr/>
            <p:nvPr/>
          </p:nvGrpSpPr>
          <p:grpSpPr bwMode="auto">
            <a:xfrm>
              <a:off x="308" y="655"/>
              <a:ext cx="4114" cy="2367"/>
              <a:chOff x="308" y="655"/>
              <a:chExt cx="4114" cy="2367"/>
            </a:xfrm>
          </p:grpSpPr>
          <p:sp>
            <p:nvSpPr>
              <p:cNvPr id="182439" name="Rectangle 3"/>
              <p:cNvSpPr>
                <a:spLocks noChangeArrowheads="1"/>
              </p:cNvSpPr>
              <p:nvPr/>
            </p:nvSpPr>
            <p:spPr bwMode="auto">
              <a:xfrm>
                <a:off x="1156" y="663"/>
                <a:ext cx="3266" cy="2359"/>
              </a:xfrm>
              <a:prstGeom prst="rect">
                <a:avLst/>
              </a:prstGeom>
              <a:solidFill>
                <a:srgbClr val="C0C0C0">
                  <a:alpha val="39999"/>
                </a:srgbClr>
              </a:solidFill>
              <a:ln w="9525">
                <a:solidFill>
                  <a:schemeClr val="tx1"/>
                </a:solidFill>
                <a:miter lim="800000"/>
              </a:ln>
            </p:spPr>
            <p:txBody>
              <a:bodyPr wrap="none" anchor="ctr"/>
              <a:lstStyle/>
              <a:p>
                <a:pPr algn="ctr" defTabSz="914400"/>
                <a:endParaRPr lang="zh-CN" altLang="en-US" sz="14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82440" name="Text Box 4"/>
              <p:cNvSpPr txBox="1">
                <a:spLocks noChangeArrowheads="1"/>
              </p:cNvSpPr>
              <p:nvPr/>
            </p:nvSpPr>
            <p:spPr bwMode="auto">
              <a:xfrm>
                <a:off x="308" y="655"/>
                <a:ext cx="749" cy="318"/>
              </a:xfrm>
              <a:prstGeom prst="rect">
                <a:avLst/>
              </a:prstGeom>
              <a:noFill/>
              <a:ln w="9525">
                <a:noFill/>
                <a:miter lim="800000"/>
              </a:ln>
            </p:spPr>
            <p:txBody>
              <a:bodyPr wrap="none">
                <a:spAutoFit/>
              </a:bodyPr>
              <a:lstStyle/>
              <a:p>
                <a:pPr algn="ctr" defTabSz="914400"/>
                <a:r>
                  <a:rPr lang="de-CH" altLang="zh-CN" sz="1400">
                    <a:solidFill>
                      <a:schemeClr val="tx1"/>
                    </a:solidFill>
                    <a:latin typeface="Arial" panose="020B0604020202020204" pitchFamily="34" charset="0"/>
                    <a:ea typeface="Osaka"/>
                    <a:cs typeface="Arial" panose="020B0604020202020204" pitchFamily="34" charset="0"/>
                  </a:rPr>
                  <a:t>amplification </a:t>
                </a:r>
                <a:br>
                  <a:rPr lang="de-CH" altLang="zh-CN" sz="1400">
                    <a:solidFill>
                      <a:schemeClr val="tx1"/>
                    </a:solidFill>
                    <a:latin typeface="Arial" panose="020B0604020202020204" pitchFamily="34" charset="0"/>
                    <a:ea typeface="Osaka"/>
                    <a:cs typeface="Arial" panose="020B0604020202020204" pitchFamily="34" charset="0"/>
                  </a:rPr>
                </a:br>
                <a:r>
                  <a:rPr lang="de-CH" altLang="zh-CN" sz="1400">
                    <a:solidFill>
                      <a:schemeClr val="tx1"/>
                    </a:solidFill>
                    <a:latin typeface="Arial" panose="020B0604020202020204" pitchFamily="34" charset="0"/>
                    <a:ea typeface="Osaka"/>
                    <a:cs typeface="Arial" panose="020B0604020202020204" pitchFamily="34" charset="0"/>
                  </a:rPr>
                  <a:t>network</a:t>
                </a:r>
                <a:endParaRPr lang="en-US" altLang="zh-CN" sz="1400">
                  <a:solidFill>
                    <a:schemeClr val="tx1"/>
                  </a:solidFill>
                  <a:latin typeface="Arial" panose="020B0604020202020204" pitchFamily="34" charset="0"/>
                  <a:ea typeface="Osaka"/>
                  <a:cs typeface="Arial" panose="020B0604020202020204" pitchFamily="34" charset="0"/>
                </a:endParaRPr>
              </a:p>
            </p:txBody>
          </p:sp>
          <p:sp>
            <p:nvSpPr>
              <p:cNvPr id="182441" name="Line 5"/>
              <p:cNvSpPr>
                <a:spLocks noChangeShapeType="1"/>
              </p:cNvSpPr>
              <p:nvPr/>
            </p:nvSpPr>
            <p:spPr bwMode="auto">
              <a:xfrm>
                <a:off x="703" y="981"/>
                <a:ext cx="453" cy="226"/>
              </a:xfrm>
              <a:prstGeom prst="line">
                <a:avLst/>
              </a:prstGeom>
              <a:noFill/>
              <a:ln w="19050">
                <a:solidFill>
                  <a:schemeClr val="bg2"/>
                </a:solidFill>
                <a:round/>
              </a:ln>
            </p:spPr>
            <p:txBody>
              <a:bodyPr/>
              <a:lstStyle/>
              <a:p>
                <a:endParaRPr lang="zh-CN" altLang="en-US"/>
              </a:p>
            </p:txBody>
          </p:sp>
        </p:grpSp>
        <p:grpSp>
          <p:nvGrpSpPr>
            <p:cNvPr id="4" name="Group 6"/>
            <p:cNvGrpSpPr/>
            <p:nvPr/>
          </p:nvGrpSpPr>
          <p:grpSpPr bwMode="auto">
            <a:xfrm>
              <a:off x="2789" y="731"/>
              <a:ext cx="1905" cy="2282"/>
              <a:chOff x="2744" y="731"/>
              <a:chExt cx="1905" cy="2282"/>
            </a:xfrm>
          </p:grpSpPr>
          <p:sp>
            <p:nvSpPr>
              <p:cNvPr id="182443" name="Line 7"/>
              <p:cNvSpPr>
                <a:spLocks noChangeShapeType="1"/>
              </p:cNvSpPr>
              <p:nvPr/>
            </p:nvSpPr>
            <p:spPr bwMode="auto">
              <a:xfrm>
                <a:off x="2790" y="822"/>
                <a:ext cx="771" cy="0"/>
              </a:xfrm>
              <a:prstGeom prst="line">
                <a:avLst/>
              </a:prstGeom>
              <a:noFill/>
              <a:ln w="9525">
                <a:solidFill>
                  <a:schemeClr val="tx1"/>
                </a:solidFill>
                <a:round/>
                <a:tailEnd type="triangle" w="med" len="med"/>
              </a:ln>
            </p:spPr>
            <p:txBody>
              <a:bodyPr/>
              <a:lstStyle/>
              <a:p>
                <a:endParaRPr lang="zh-CN" altLang="en-US"/>
              </a:p>
            </p:txBody>
          </p:sp>
          <p:sp>
            <p:nvSpPr>
              <p:cNvPr id="182444" name="Line 8"/>
              <p:cNvSpPr>
                <a:spLocks noChangeShapeType="1"/>
              </p:cNvSpPr>
              <p:nvPr/>
            </p:nvSpPr>
            <p:spPr bwMode="auto">
              <a:xfrm>
                <a:off x="3697" y="1593"/>
                <a:ext cx="907" cy="181"/>
              </a:xfrm>
              <a:prstGeom prst="line">
                <a:avLst/>
              </a:prstGeom>
              <a:noFill/>
              <a:ln w="9525">
                <a:solidFill>
                  <a:schemeClr val="tx1"/>
                </a:solidFill>
                <a:round/>
                <a:tailEnd type="triangle" w="med" len="med"/>
              </a:ln>
            </p:spPr>
            <p:txBody>
              <a:bodyPr/>
              <a:lstStyle/>
              <a:p>
                <a:endParaRPr lang="zh-CN" altLang="en-US"/>
              </a:p>
            </p:txBody>
          </p:sp>
          <p:sp>
            <p:nvSpPr>
              <p:cNvPr id="182445" name="Line 9"/>
              <p:cNvSpPr>
                <a:spLocks noChangeShapeType="1"/>
              </p:cNvSpPr>
              <p:nvPr/>
            </p:nvSpPr>
            <p:spPr bwMode="auto">
              <a:xfrm>
                <a:off x="3833" y="1729"/>
                <a:ext cx="758" cy="120"/>
              </a:xfrm>
              <a:prstGeom prst="line">
                <a:avLst/>
              </a:prstGeom>
              <a:noFill/>
              <a:ln w="9525">
                <a:solidFill>
                  <a:schemeClr val="tx1"/>
                </a:solidFill>
                <a:round/>
                <a:tailEnd type="triangle" w="med" len="med"/>
              </a:ln>
            </p:spPr>
            <p:txBody>
              <a:bodyPr/>
              <a:lstStyle/>
              <a:p>
                <a:endParaRPr lang="zh-CN" altLang="en-US"/>
              </a:p>
            </p:txBody>
          </p:sp>
          <p:sp>
            <p:nvSpPr>
              <p:cNvPr id="182446" name="Line 10"/>
              <p:cNvSpPr>
                <a:spLocks noChangeShapeType="1"/>
              </p:cNvSpPr>
              <p:nvPr/>
            </p:nvSpPr>
            <p:spPr bwMode="auto">
              <a:xfrm>
                <a:off x="3833" y="1865"/>
                <a:ext cx="753" cy="44"/>
              </a:xfrm>
              <a:prstGeom prst="line">
                <a:avLst/>
              </a:prstGeom>
              <a:noFill/>
              <a:ln w="9525">
                <a:solidFill>
                  <a:schemeClr val="tx1"/>
                </a:solidFill>
                <a:round/>
                <a:tailEnd type="triangle" w="med" len="med"/>
              </a:ln>
            </p:spPr>
            <p:txBody>
              <a:bodyPr/>
              <a:lstStyle/>
              <a:p>
                <a:endParaRPr lang="zh-CN" altLang="en-US"/>
              </a:p>
            </p:txBody>
          </p:sp>
          <p:sp>
            <p:nvSpPr>
              <p:cNvPr id="182447" name="Line 11"/>
              <p:cNvSpPr>
                <a:spLocks noChangeShapeType="1"/>
              </p:cNvSpPr>
              <p:nvPr/>
            </p:nvSpPr>
            <p:spPr bwMode="auto">
              <a:xfrm>
                <a:off x="3833" y="1956"/>
                <a:ext cx="726" cy="45"/>
              </a:xfrm>
              <a:prstGeom prst="line">
                <a:avLst/>
              </a:prstGeom>
              <a:noFill/>
              <a:ln w="9525">
                <a:solidFill>
                  <a:schemeClr val="tx1"/>
                </a:solidFill>
                <a:round/>
                <a:tailEnd type="triangle" w="med" len="med"/>
              </a:ln>
            </p:spPr>
            <p:txBody>
              <a:bodyPr/>
              <a:lstStyle/>
              <a:p>
                <a:endParaRPr lang="zh-CN" altLang="en-US"/>
              </a:p>
            </p:txBody>
          </p:sp>
          <p:sp>
            <p:nvSpPr>
              <p:cNvPr id="182448" name="Line 12"/>
              <p:cNvSpPr>
                <a:spLocks noChangeShapeType="1"/>
              </p:cNvSpPr>
              <p:nvPr/>
            </p:nvSpPr>
            <p:spPr bwMode="auto">
              <a:xfrm>
                <a:off x="3878" y="2194"/>
                <a:ext cx="726" cy="34"/>
              </a:xfrm>
              <a:prstGeom prst="line">
                <a:avLst/>
              </a:prstGeom>
              <a:noFill/>
              <a:ln w="9525">
                <a:solidFill>
                  <a:schemeClr val="tx1"/>
                </a:solidFill>
                <a:round/>
                <a:tailEnd type="triangle" w="med" len="med"/>
              </a:ln>
            </p:spPr>
            <p:txBody>
              <a:bodyPr/>
              <a:lstStyle/>
              <a:p>
                <a:endParaRPr lang="zh-CN" altLang="en-US"/>
              </a:p>
            </p:txBody>
          </p:sp>
          <p:sp>
            <p:nvSpPr>
              <p:cNvPr id="182449" name="Line 13"/>
              <p:cNvSpPr>
                <a:spLocks noChangeShapeType="1"/>
              </p:cNvSpPr>
              <p:nvPr/>
            </p:nvSpPr>
            <p:spPr bwMode="auto">
              <a:xfrm flipV="1">
                <a:off x="4196" y="2319"/>
                <a:ext cx="408" cy="45"/>
              </a:xfrm>
              <a:prstGeom prst="line">
                <a:avLst/>
              </a:prstGeom>
              <a:noFill/>
              <a:ln w="9525">
                <a:solidFill>
                  <a:schemeClr val="tx1"/>
                </a:solidFill>
                <a:round/>
                <a:tailEnd type="triangle" w="med" len="med"/>
              </a:ln>
            </p:spPr>
            <p:txBody>
              <a:bodyPr/>
              <a:lstStyle/>
              <a:p>
                <a:endParaRPr lang="zh-CN" altLang="en-US"/>
              </a:p>
            </p:txBody>
          </p:sp>
          <p:sp>
            <p:nvSpPr>
              <p:cNvPr id="182450" name="Line 14"/>
              <p:cNvSpPr>
                <a:spLocks noChangeShapeType="1"/>
              </p:cNvSpPr>
              <p:nvPr/>
            </p:nvSpPr>
            <p:spPr bwMode="auto">
              <a:xfrm flipV="1">
                <a:off x="3742" y="2500"/>
                <a:ext cx="862" cy="272"/>
              </a:xfrm>
              <a:prstGeom prst="line">
                <a:avLst/>
              </a:prstGeom>
              <a:noFill/>
              <a:ln w="9525">
                <a:solidFill>
                  <a:schemeClr val="tx1"/>
                </a:solidFill>
                <a:round/>
                <a:tailEnd type="triangle" w="med" len="med"/>
              </a:ln>
            </p:spPr>
            <p:txBody>
              <a:bodyPr/>
              <a:lstStyle/>
              <a:p>
                <a:endParaRPr lang="zh-CN" altLang="en-US"/>
              </a:p>
            </p:txBody>
          </p:sp>
          <p:grpSp>
            <p:nvGrpSpPr>
              <p:cNvPr id="5" name="Group 15"/>
              <p:cNvGrpSpPr/>
              <p:nvPr/>
            </p:nvGrpSpPr>
            <p:grpSpPr bwMode="auto">
              <a:xfrm>
                <a:off x="3561" y="731"/>
                <a:ext cx="296" cy="318"/>
                <a:chOff x="1706" y="2916"/>
                <a:chExt cx="918" cy="922"/>
              </a:xfrm>
            </p:grpSpPr>
            <p:sp>
              <p:nvSpPr>
                <p:cNvPr id="182452" name="Freeform 16"/>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339966"/>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3" name="Freeform 17"/>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4" name="Freeform 18"/>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5" name="Freeform 19"/>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6" name="Freeform 20"/>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7" name="Freeform 21"/>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8" name="Freeform 22"/>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59" name="Freeform 23"/>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0" name="Freeform 24"/>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1" name="Freeform 25"/>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6" name="Group 26"/>
              <p:cNvGrpSpPr/>
              <p:nvPr/>
            </p:nvGrpSpPr>
            <p:grpSpPr bwMode="auto">
              <a:xfrm>
                <a:off x="3833" y="1003"/>
                <a:ext cx="296" cy="318"/>
                <a:chOff x="1706" y="2916"/>
                <a:chExt cx="918" cy="922"/>
              </a:xfrm>
            </p:grpSpPr>
            <p:sp>
              <p:nvSpPr>
                <p:cNvPr id="182463" name="Freeform 27"/>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008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4" name="Freeform 28"/>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5" name="Freeform 29"/>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6" name="Freeform 30"/>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7" name="Freeform 31"/>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8" name="Freeform 32"/>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69" name="Freeform 33"/>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0" name="Freeform 34"/>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1" name="Freeform 35"/>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2" name="Freeform 36"/>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7" name="Group 37"/>
              <p:cNvGrpSpPr/>
              <p:nvPr/>
            </p:nvGrpSpPr>
            <p:grpSpPr bwMode="auto">
              <a:xfrm>
                <a:off x="3651" y="1230"/>
                <a:ext cx="296" cy="318"/>
                <a:chOff x="1706" y="2916"/>
                <a:chExt cx="918" cy="922"/>
              </a:xfrm>
            </p:grpSpPr>
            <p:sp>
              <p:nvSpPr>
                <p:cNvPr id="182474" name="Freeform 38"/>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339966"/>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5" name="Freeform 39"/>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6" name="Freeform 40"/>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7" name="Freeform 41"/>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8" name="Freeform 42"/>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79" name="Freeform 43"/>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0" name="Freeform 44"/>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1" name="Freeform 45"/>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2" name="Freeform 46"/>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3" name="Freeform 47"/>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8" name="Group 48"/>
              <p:cNvGrpSpPr/>
              <p:nvPr/>
            </p:nvGrpSpPr>
            <p:grpSpPr bwMode="auto">
              <a:xfrm>
                <a:off x="3379" y="1321"/>
                <a:ext cx="296" cy="318"/>
                <a:chOff x="1706" y="2916"/>
                <a:chExt cx="918" cy="922"/>
              </a:xfrm>
            </p:grpSpPr>
            <p:sp>
              <p:nvSpPr>
                <p:cNvPr id="182485" name="Freeform 49"/>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339966"/>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6" name="Freeform 50"/>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7" name="Freeform 51"/>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8" name="Freeform 52"/>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89" name="Freeform 53"/>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90" name="Freeform 54"/>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91" name="Freeform 55"/>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92" name="Freeform 56"/>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93" name="Freeform 57"/>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494" name="Freeform 58"/>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495" name="Line 59"/>
              <p:cNvSpPr>
                <a:spLocks noChangeShapeType="1"/>
              </p:cNvSpPr>
              <p:nvPr/>
            </p:nvSpPr>
            <p:spPr bwMode="auto">
              <a:xfrm>
                <a:off x="3062" y="1049"/>
                <a:ext cx="771" cy="45"/>
              </a:xfrm>
              <a:prstGeom prst="line">
                <a:avLst/>
              </a:prstGeom>
              <a:noFill/>
              <a:ln w="9525">
                <a:solidFill>
                  <a:schemeClr val="tx1"/>
                </a:solidFill>
                <a:round/>
                <a:tailEnd type="triangle" w="med" len="med"/>
              </a:ln>
            </p:spPr>
            <p:txBody>
              <a:bodyPr/>
              <a:lstStyle/>
              <a:p>
                <a:endParaRPr lang="zh-CN" altLang="en-US"/>
              </a:p>
            </p:txBody>
          </p:sp>
          <p:sp>
            <p:nvSpPr>
              <p:cNvPr id="182496" name="Line 60"/>
              <p:cNvSpPr>
                <a:spLocks noChangeShapeType="1"/>
              </p:cNvSpPr>
              <p:nvPr/>
            </p:nvSpPr>
            <p:spPr bwMode="auto">
              <a:xfrm>
                <a:off x="3062" y="1049"/>
                <a:ext cx="589" cy="181"/>
              </a:xfrm>
              <a:prstGeom prst="line">
                <a:avLst/>
              </a:prstGeom>
              <a:noFill/>
              <a:ln w="9525">
                <a:solidFill>
                  <a:schemeClr val="tx1"/>
                </a:solidFill>
                <a:round/>
                <a:tailEnd type="triangle" w="med" len="med"/>
              </a:ln>
            </p:spPr>
            <p:txBody>
              <a:bodyPr/>
              <a:lstStyle/>
              <a:p>
                <a:endParaRPr lang="zh-CN" altLang="en-US"/>
              </a:p>
            </p:txBody>
          </p:sp>
          <p:sp>
            <p:nvSpPr>
              <p:cNvPr id="182497" name="Line 61"/>
              <p:cNvSpPr>
                <a:spLocks noChangeShapeType="1"/>
              </p:cNvSpPr>
              <p:nvPr/>
            </p:nvSpPr>
            <p:spPr bwMode="auto">
              <a:xfrm>
                <a:off x="3969" y="1548"/>
                <a:ext cx="635" cy="136"/>
              </a:xfrm>
              <a:prstGeom prst="line">
                <a:avLst/>
              </a:prstGeom>
              <a:noFill/>
              <a:ln w="9525">
                <a:solidFill>
                  <a:schemeClr val="tx1"/>
                </a:solidFill>
                <a:round/>
                <a:tailEnd type="triangle" w="med" len="med"/>
              </a:ln>
            </p:spPr>
            <p:txBody>
              <a:bodyPr/>
              <a:lstStyle/>
              <a:p>
                <a:endParaRPr lang="zh-CN" altLang="en-US"/>
              </a:p>
            </p:txBody>
          </p:sp>
          <p:sp>
            <p:nvSpPr>
              <p:cNvPr id="182498" name="Line 62"/>
              <p:cNvSpPr>
                <a:spLocks noChangeShapeType="1"/>
              </p:cNvSpPr>
              <p:nvPr/>
            </p:nvSpPr>
            <p:spPr bwMode="auto">
              <a:xfrm>
                <a:off x="2835" y="1365"/>
                <a:ext cx="544" cy="46"/>
              </a:xfrm>
              <a:prstGeom prst="line">
                <a:avLst/>
              </a:prstGeom>
              <a:noFill/>
              <a:ln w="9525">
                <a:solidFill>
                  <a:schemeClr val="tx1"/>
                </a:solidFill>
                <a:round/>
                <a:tailEnd type="triangle" w="med" len="med"/>
              </a:ln>
            </p:spPr>
            <p:txBody>
              <a:bodyPr/>
              <a:lstStyle/>
              <a:p>
                <a:endParaRPr lang="zh-CN" altLang="en-US"/>
              </a:p>
            </p:txBody>
          </p:sp>
          <p:sp>
            <p:nvSpPr>
              <p:cNvPr id="182499" name="Line 63"/>
              <p:cNvSpPr>
                <a:spLocks noChangeShapeType="1"/>
              </p:cNvSpPr>
              <p:nvPr/>
            </p:nvSpPr>
            <p:spPr bwMode="auto">
              <a:xfrm>
                <a:off x="3833" y="822"/>
                <a:ext cx="816" cy="680"/>
              </a:xfrm>
              <a:prstGeom prst="line">
                <a:avLst/>
              </a:prstGeom>
              <a:noFill/>
              <a:ln w="9525">
                <a:solidFill>
                  <a:schemeClr val="tx1"/>
                </a:solidFill>
                <a:round/>
                <a:tailEnd type="triangle" w="med" len="med"/>
              </a:ln>
            </p:spPr>
            <p:txBody>
              <a:bodyPr/>
              <a:lstStyle/>
              <a:p>
                <a:endParaRPr lang="zh-CN" altLang="en-US"/>
              </a:p>
            </p:txBody>
          </p:sp>
          <p:sp>
            <p:nvSpPr>
              <p:cNvPr id="182500" name="Line 64"/>
              <p:cNvSpPr>
                <a:spLocks noChangeShapeType="1"/>
              </p:cNvSpPr>
              <p:nvPr/>
            </p:nvSpPr>
            <p:spPr bwMode="auto">
              <a:xfrm>
                <a:off x="4105" y="1275"/>
                <a:ext cx="544" cy="318"/>
              </a:xfrm>
              <a:prstGeom prst="line">
                <a:avLst/>
              </a:prstGeom>
              <a:noFill/>
              <a:ln w="9525">
                <a:solidFill>
                  <a:schemeClr val="tx1"/>
                </a:solidFill>
                <a:round/>
                <a:tailEnd type="triangle" w="med" len="med"/>
              </a:ln>
            </p:spPr>
            <p:txBody>
              <a:bodyPr/>
              <a:lstStyle/>
              <a:p>
                <a:endParaRPr lang="zh-CN" altLang="en-US"/>
              </a:p>
            </p:txBody>
          </p:sp>
          <p:grpSp>
            <p:nvGrpSpPr>
              <p:cNvPr id="9" name="Group 65"/>
              <p:cNvGrpSpPr/>
              <p:nvPr/>
            </p:nvGrpSpPr>
            <p:grpSpPr bwMode="auto">
              <a:xfrm>
                <a:off x="3470" y="1638"/>
                <a:ext cx="23" cy="227"/>
                <a:chOff x="1565" y="3362"/>
                <a:chExt cx="23" cy="227"/>
              </a:xfrm>
            </p:grpSpPr>
            <p:sp>
              <p:nvSpPr>
                <p:cNvPr id="182502" name="Rectangle 66"/>
                <p:cNvSpPr>
                  <a:spLocks noChangeArrowheads="1"/>
                </p:cNvSpPr>
                <p:nvPr/>
              </p:nvSpPr>
              <p:spPr bwMode="auto">
                <a:xfrm flipV="1">
                  <a:off x="1565" y="336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03" name="Rectangle 67"/>
                <p:cNvSpPr>
                  <a:spLocks noChangeArrowheads="1"/>
                </p:cNvSpPr>
                <p:nvPr/>
              </p:nvSpPr>
              <p:spPr bwMode="auto">
                <a:xfrm flipV="1">
                  <a:off x="1565" y="345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04" name="Rectangle 68"/>
                <p:cNvSpPr>
                  <a:spLocks noChangeArrowheads="1"/>
                </p:cNvSpPr>
                <p:nvPr/>
              </p:nvSpPr>
              <p:spPr bwMode="auto">
                <a:xfrm flipV="1">
                  <a:off x="1565" y="3566"/>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505" name="Line 69"/>
              <p:cNvSpPr>
                <a:spLocks noChangeShapeType="1"/>
              </p:cNvSpPr>
              <p:nvPr/>
            </p:nvSpPr>
            <p:spPr bwMode="auto">
              <a:xfrm>
                <a:off x="2744" y="2137"/>
                <a:ext cx="771" cy="0"/>
              </a:xfrm>
              <a:prstGeom prst="line">
                <a:avLst/>
              </a:prstGeom>
              <a:noFill/>
              <a:ln w="9525">
                <a:solidFill>
                  <a:schemeClr val="tx1"/>
                </a:solidFill>
                <a:round/>
                <a:tailEnd type="triangle" w="med" len="med"/>
              </a:ln>
            </p:spPr>
            <p:txBody>
              <a:bodyPr/>
              <a:lstStyle/>
              <a:p>
                <a:endParaRPr lang="zh-CN" altLang="en-US"/>
              </a:p>
            </p:txBody>
          </p:sp>
          <p:grpSp>
            <p:nvGrpSpPr>
              <p:cNvPr id="10" name="Group 70"/>
              <p:cNvGrpSpPr/>
              <p:nvPr/>
            </p:nvGrpSpPr>
            <p:grpSpPr bwMode="auto">
              <a:xfrm>
                <a:off x="3561" y="2001"/>
                <a:ext cx="296" cy="318"/>
                <a:chOff x="1706" y="2916"/>
                <a:chExt cx="918" cy="922"/>
              </a:xfrm>
            </p:grpSpPr>
            <p:sp>
              <p:nvSpPr>
                <p:cNvPr id="182507" name="Freeform 71"/>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339966"/>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08" name="Freeform 72"/>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09" name="Freeform 73"/>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0" name="Freeform 74"/>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1" name="Freeform 75"/>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2" name="Freeform 76"/>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3" name="Freeform 77"/>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4" name="Freeform 78"/>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5" name="Freeform 79"/>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6" name="Freeform 80"/>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1" name="Group 81"/>
              <p:cNvGrpSpPr/>
              <p:nvPr/>
            </p:nvGrpSpPr>
            <p:grpSpPr bwMode="auto">
              <a:xfrm>
                <a:off x="3924" y="2228"/>
                <a:ext cx="296" cy="318"/>
                <a:chOff x="1706" y="2916"/>
                <a:chExt cx="918" cy="922"/>
              </a:xfrm>
            </p:grpSpPr>
            <p:sp>
              <p:nvSpPr>
                <p:cNvPr id="182518" name="Freeform 82"/>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008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19" name="Freeform 83"/>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0" name="Freeform 84"/>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1" name="Freeform 85"/>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2" name="Freeform 86"/>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3" name="Freeform 87"/>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4" name="Freeform 88"/>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5" name="Freeform 89"/>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6" name="Freeform 90"/>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27" name="Freeform 91"/>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2" name="Group 92"/>
              <p:cNvGrpSpPr/>
              <p:nvPr/>
            </p:nvGrpSpPr>
            <p:grpSpPr bwMode="auto">
              <a:xfrm>
                <a:off x="3425" y="2500"/>
                <a:ext cx="296" cy="318"/>
                <a:chOff x="1706" y="2916"/>
                <a:chExt cx="918" cy="922"/>
              </a:xfrm>
            </p:grpSpPr>
            <p:sp>
              <p:nvSpPr>
                <p:cNvPr id="182529" name="Freeform 93"/>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339966"/>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0" name="Freeform 94"/>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1" name="Freeform 95"/>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2" name="Freeform 96"/>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3" name="Freeform 97"/>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4" name="Freeform 98"/>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5" name="Freeform 99"/>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6" name="Freeform 100"/>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7" name="Freeform 101"/>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38" name="Freeform 102"/>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539" name="Line 103"/>
              <p:cNvSpPr>
                <a:spLocks noChangeShapeType="1"/>
              </p:cNvSpPr>
              <p:nvPr/>
            </p:nvSpPr>
            <p:spPr bwMode="auto">
              <a:xfrm flipV="1">
                <a:off x="3107" y="2364"/>
                <a:ext cx="771" cy="45"/>
              </a:xfrm>
              <a:prstGeom prst="line">
                <a:avLst/>
              </a:prstGeom>
              <a:noFill/>
              <a:ln w="9525">
                <a:solidFill>
                  <a:schemeClr val="tx1"/>
                </a:solidFill>
                <a:round/>
                <a:tailEnd type="triangle" w="med" len="med"/>
              </a:ln>
            </p:spPr>
            <p:txBody>
              <a:bodyPr/>
              <a:lstStyle/>
              <a:p>
                <a:endParaRPr lang="zh-CN" altLang="en-US"/>
              </a:p>
            </p:txBody>
          </p:sp>
          <p:sp>
            <p:nvSpPr>
              <p:cNvPr id="182540" name="Line 104"/>
              <p:cNvSpPr>
                <a:spLocks noChangeShapeType="1"/>
              </p:cNvSpPr>
              <p:nvPr/>
            </p:nvSpPr>
            <p:spPr bwMode="auto">
              <a:xfrm>
                <a:off x="2881" y="2636"/>
                <a:ext cx="544" cy="0"/>
              </a:xfrm>
              <a:prstGeom prst="line">
                <a:avLst/>
              </a:prstGeom>
              <a:noFill/>
              <a:ln w="9525">
                <a:solidFill>
                  <a:schemeClr val="tx1"/>
                </a:solidFill>
                <a:round/>
                <a:tailEnd type="triangle" w="med" len="med"/>
              </a:ln>
            </p:spPr>
            <p:txBody>
              <a:bodyPr/>
              <a:lstStyle/>
              <a:p>
                <a:endParaRPr lang="zh-CN" altLang="en-US"/>
              </a:p>
            </p:txBody>
          </p:sp>
          <p:grpSp>
            <p:nvGrpSpPr>
              <p:cNvPr id="13" name="Group 105"/>
              <p:cNvGrpSpPr/>
              <p:nvPr/>
            </p:nvGrpSpPr>
            <p:grpSpPr bwMode="auto">
              <a:xfrm>
                <a:off x="3688" y="2392"/>
                <a:ext cx="296" cy="318"/>
                <a:chOff x="1706" y="2916"/>
                <a:chExt cx="918" cy="922"/>
              </a:xfrm>
            </p:grpSpPr>
            <p:sp>
              <p:nvSpPr>
                <p:cNvPr id="182542" name="Freeform 106"/>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008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3" name="Freeform 107"/>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4" name="Freeform 108"/>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5" name="Freeform 109"/>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6" name="Freeform 110"/>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7" name="Freeform 111"/>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8" name="Freeform 112"/>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49" name="Freeform 113"/>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50" name="Freeform 114"/>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51" name="Freeform 115"/>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552" name="Line 116"/>
              <p:cNvSpPr>
                <a:spLocks noChangeShapeType="1"/>
              </p:cNvSpPr>
              <p:nvPr/>
            </p:nvSpPr>
            <p:spPr bwMode="auto">
              <a:xfrm flipV="1">
                <a:off x="4014" y="2409"/>
                <a:ext cx="590" cy="227"/>
              </a:xfrm>
              <a:prstGeom prst="line">
                <a:avLst/>
              </a:prstGeom>
              <a:noFill/>
              <a:ln w="9525">
                <a:solidFill>
                  <a:schemeClr val="tx1"/>
                </a:solidFill>
                <a:round/>
                <a:tailEnd type="triangle" w="med" len="med"/>
              </a:ln>
            </p:spPr>
            <p:txBody>
              <a:bodyPr/>
              <a:lstStyle/>
              <a:p>
                <a:endParaRPr lang="zh-CN" altLang="en-US"/>
              </a:p>
            </p:txBody>
          </p:sp>
          <p:sp>
            <p:nvSpPr>
              <p:cNvPr id="182553" name="Line 117"/>
              <p:cNvSpPr>
                <a:spLocks noChangeShapeType="1"/>
              </p:cNvSpPr>
              <p:nvPr/>
            </p:nvSpPr>
            <p:spPr bwMode="auto">
              <a:xfrm>
                <a:off x="3107" y="2409"/>
                <a:ext cx="590" cy="46"/>
              </a:xfrm>
              <a:prstGeom prst="line">
                <a:avLst/>
              </a:prstGeom>
              <a:noFill/>
              <a:ln w="9525">
                <a:solidFill>
                  <a:schemeClr val="tx1"/>
                </a:solidFill>
                <a:round/>
                <a:tailEnd type="triangle" w="med" len="med"/>
              </a:ln>
            </p:spPr>
            <p:txBody>
              <a:bodyPr/>
              <a:lstStyle/>
              <a:p>
                <a:endParaRPr lang="zh-CN" altLang="en-US"/>
              </a:p>
            </p:txBody>
          </p:sp>
          <p:sp>
            <p:nvSpPr>
              <p:cNvPr id="182554" name="Line 118"/>
              <p:cNvSpPr>
                <a:spLocks noChangeShapeType="1"/>
              </p:cNvSpPr>
              <p:nvPr/>
            </p:nvSpPr>
            <p:spPr bwMode="auto">
              <a:xfrm>
                <a:off x="3833" y="2047"/>
                <a:ext cx="726" cy="45"/>
              </a:xfrm>
              <a:prstGeom prst="line">
                <a:avLst/>
              </a:prstGeom>
              <a:noFill/>
              <a:ln w="9525">
                <a:solidFill>
                  <a:schemeClr val="tx1"/>
                </a:solidFill>
                <a:round/>
                <a:tailEnd type="triangle" w="med" len="med"/>
              </a:ln>
            </p:spPr>
            <p:txBody>
              <a:bodyPr/>
              <a:lstStyle/>
              <a:p>
                <a:endParaRPr lang="zh-CN" altLang="en-US"/>
              </a:p>
            </p:txBody>
          </p:sp>
          <p:sp>
            <p:nvSpPr>
              <p:cNvPr id="182555" name="Rectangle 119"/>
              <p:cNvSpPr>
                <a:spLocks noChangeArrowheads="1"/>
              </p:cNvSpPr>
              <p:nvPr/>
            </p:nvSpPr>
            <p:spPr bwMode="auto">
              <a:xfrm>
                <a:off x="3425" y="2788"/>
                <a:ext cx="906" cy="225"/>
              </a:xfrm>
              <a:prstGeom prst="rect">
                <a:avLst/>
              </a:prstGeom>
              <a:noFill/>
              <a:ln w="9525">
                <a:noFill/>
                <a:miter lim="800000"/>
              </a:ln>
            </p:spPr>
            <p:txBody>
              <a:bodyPr wrap="none">
                <a:spAutoFit/>
              </a:bodyPr>
              <a:lstStyle/>
              <a:p>
                <a:pPr algn="l" defTabSz="914400"/>
                <a:r>
                  <a:rPr lang="de-CH" altLang="zh-CN" sz="1800">
                    <a:solidFill>
                      <a:schemeClr val="tx1"/>
                    </a:solidFill>
                    <a:latin typeface="Arial" panose="020B0604020202020204" pitchFamily="34" charset="0"/>
                    <a:ea typeface="Osaka"/>
                    <a:cs typeface="Arial" panose="020B0604020202020204" pitchFamily="34" charset="0"/>
                  </a:rPr>
                  <a:t>Reflectors </a:t>
                </a:r>
                <a:r>
                  <a:rPr lang="en-US" altLang="zh-CN" sz="1800">
                    <a:solidFill>
                      <a:schemeClr val="tx1"/>
                    </a:solidFill>
                    <a:latin typeface="Arial" panose="020B0604020202020204" pitchFamily="34" charset="0"/>
                    <a:ea typeface="Osaka"/>
                    <a:cs typeface="Arial" panose="020B0604020202020204" pitchFamily="34" charset="0"/>
                  </a:rPr>
                  <a:t>R</a:t>
                </a:r>
                <a:r>
                  <a:rPr lang="en-US" altLang="zh-CN" sz="1800" baseline="-25000">
                    <a:solidFill>
                      <a:schemeClr val="tx1"/>
                    </a:solidFill>
                    <a:latin typeface="Arial" panose="020B0604020202020204" pitchFamily="34" charset="0"/>
                    <a:ea typeface="Osaka"/>
                    <a:cs typeface="Arial" panose="020B0604020202020204" pitchFamily="34" charset="0"/>
                  </a:rPr>
                  <a:t>i</a:t>
                </a:r>
                <a:endParaRPr lang="de-CH" altLang="zh-CN" sz="1800" baseline="-25000">
                  <a:solidFill>
                    <a:schemeClr val="tx1"/>
                  </a:solidFill>
                  <a:latin typeface="Arial" panose="020B0604020202020204" pitchFamily="34" charset="0"/>
                  <a:ea typeface="Osaka"/>
                  <a:cs typeface="Arial" panose="020B0604020202020204" pitchFamily="34" charset="0"/>
                </a:endParaRPr>
              </a:p>
            </p:txBody>
          </p:sp>
        </p:grpSp>
        <p:pic>
          <p:nvPicPr>
            <p:cNvPr id="182556" name="Picture 121" descr="j0199965[1]"/>
            <p:cNvPicPr>
              <a:picLocks noChangeAspect="1" noChangeArrowheads="1"/>
            </p:cNvPicPr>
            <p:nvPr/>
          </p:nvPicPr>
          <p:blipFill>
            <a:blip r:embed="rId3" cstate="print"/>
            <a:srcRect/>
            <a:stretch>
              <a:fillRect/>
            </a:stretch>
          </p:blipFill>
          <p:spPr bwMode="auto">
            <a:xfrm>
              <a:off x="431" y="1750"/>
              <a:ext cx="499" cy="455"/>
            </a:xfrm>
            <a:prstGeom prst="rect">
              <a:avLst/>
            </a:prstGeom>
            <a:noFill/>
            <a:ln w="9525">
              <a:noFill/>
              <a:miter lim="800000"/>
              <a:headEnd/>
              <a:tailEnd/>
            </a:ln>
          </p:spPr>
        </p:pic>
        <p:grpSp>
          <p:nvGrpSpPr>
            <p:cNvPr id="14" name="Group 122"/>
            <p:cNvGrpSpPr/>
            <p:nvPr/>
          </p:nvGrpSpPr>
          <p:grpSpPr bwMode="auto">
            <a:xfrm>
              <a:off x="4740" y="1596"/>
              <a:ext cx="713" cy="703"/>
              <a:chOff x="4662" y="2605"/>
              <a:chExt cx="867" cy="802"/>
            </a:xfrm>
          </p:grpSpPr>
          <p:sp>
            <p:nvSpPr>
              <p:cNvPr id="182558" name="Freeform 123"/>
              <p:cNvSpPr/>
              <p:nvPr/>
            </p:nvSpPr>
            <p:spPr bwMode="auto">
              <a:xfrm>
                <a:off x="4662" y="2605"/>
                <a:ext cx="867" cy="535"/>
              </a:xfrm>
              <a:custGeom>
                <a:avLst/>
                <a:gdLst>
                  <a:gd name="T0" fmla="*/ 0 w 1733"/>
                  <a:gd name="T1" fmla="*/ 0 h 1069"/>
                  <a:gd name="T2" fmla="*/ 401 w 1733"/>
                  <a:gd name="T3" fmla="*/ 1069 h 1069"/>
                  <a:gd name="T4" fmla="*/ 1400 w 1733"/>
                  <a:gd name="T5" fmla="*/ 1069 h 1069"/>
                  <a:gd name="T6" fmla="*/ 1733 w 1733"/>
                  <a:gd name="T7" fmla="*/ 0 h 1069"/>
                  <a:gd name="T8" fmla="*/ 0 w 1733"/>
                  <a:gd name="T9" fmla="*/ 0 h 1069"/>
                  <a:gd name="T10" fmla="*/ 0 60000 65536"/>
                  <a:gd name="T11" fmla="*/ 0 60000 65536"/>
                  <a:gd name="T12" fmla="*/ 0 60000 65536"/>
                  <a:gd name="T13" fmla="*/ 0 60000 65536"/>
                  <a:gd name="T14" fmla="*/ 0 60000 65536"/>
                  <a:gd name="T15" fmla="*/ 0 w 1733"/>
                  <a:gd name="T16" fmla="*/ 0 h 1069"/>
                  <a:gd name="T17" fmla="*/ 1733 w 1733"/>
                  <a:gd name="T18" fmla="*/ 1069 h 1069"/>
                </a:gdLst>
                <a:ahLst/>
                <a:cxnLst>
                  <a:cxn ang="T10">
                    <a:pos x="T0" y="T1"/>
                  </a:cxn>
                  <a:cxn ang="T11">
                    <a:pos x="T2" y="T3"/>
                  </a:cxn>
                  <a:cxn ang="T12">
                    <a:pos x="T4" y="T5"/>
                  </a:cxn>
                  <a:cxn ang="T13">
                    <a:pos x="T6" y="T7"/>
                  </a:cxn>
                  <a:cxn ang="T14">
                    <a:pos x="T8" y="T9"/>
                  </a:cxn>
                </a:cxnLst>
                <a:rect l="T15" t="T16" r="T17" b="T18"/>
                <a:pathLst>
                  <a:path w="1733" h="1069">
                    <a:moveTo>
                      <a:pt x="0" y="0"/>
                    </a:moveTo>
                    <a:lnTo>
                      <a:pt x="401" y="1069"/>
                    </a:lnTo>
                    <a:lnTo>
                      <a:pt x="1400" y="1069"/>
                    </a:lnTo>
                    <a:lnTo>
                      <a:pt x="1733" y="0"/>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59" name="Freeform 124"/>
              <p:cNvSpPr/>
              <p:nvPr/>
            </p:nvSpPr>
            <p:spPr bwMode="auto">
              <a:xfrm>
                <a:off x="4712" y="2637"/>
                <a:ext cx="773" cy="471"/>
              </a:xfrm>
              <a:custGeom>
                <a:avLst/>
                <a:gdLst>
                  <a:gd name="T0" fmla="*/ 0 w 1547"/>
                  <a:gd name="T1" fmla="*/ 0 h 943"/>
                  <a:gd name="T2" fmla="*/ 346 w 1547"/>
                  <a:gd name="T3" fmla="*/ 943 h 943"/>
                  <a:gd name="T4" fmla="*/ 1253 w 1547"/>
                  <a:gd name="T5" fmla="*/ 943 h 943"/>
                  <a:gd name="T6" fmla="*/ 1547 w 1547"/>
                  <a:gd name="T7" fmla="*/ 0 h 943"/>
                  <a:gd name="T8" fmla="*/ 0 w 1547"/>
                  <a:gd name="T9" fmla="*/ 0 h 943"/>
                  <a:gd name="T10" fmla="*/ 0 60000 65536"/>
                  <a:gd name="T11" fmla="*/ 0 60000 65536"/>
                  <a:gd name="T12" fmla="*/ 0 60000 65536"/>
                  <a:gd name="T13" fmla="*/ 0 60000 65536"/>
                  <a:gd name="T14" fmla="*/ 0 60000 65536"/>
                  <a:gd name="T15" fmla="*/ 0 w 1547"/>
                  <a:gd name="T16" fmla="*/ 0 h 943"/>
                  <a:gd name="T17" fmla="*/ 1547 w 1547"/>
                  <a:gd name="T18" fmla="*/ 943 h 943"/>
                </a:gdLst>
                <a:ahLst/>
                <a:cxnLst>
                  <a:cxn ang="T10">
                    <a:pos x="T0" y="T1"/>
                  </a:cxn>
                  <a:cxn ang="T11">
                    <a:pos x="T2" y="T3"/>
                  </a:cxn>
                  <a:cxn ang="T12">
                    <a:pos x="T4" y="T5"/>
                  </a:cxn>
                  <a:cxn ang="T13">
                    <a:pos x="T6" y="T7"/>
                  </a:cxn>
                  <a:cxn ang="T14">
                    <a:pos x="T8" y="T9"/>
                  </a:cxn>
                </a:cxnLst>
                <a:rect l="T15" t="T16" r="T17" b="T18"/>
                <a:pathLst>
                  <a:path w="1547" h="943">
                    <a:moveTo>
                      <a:pt x="0" y="0"/>
                    </a:moveTo>
                    <a:lnTo>
                      <a:pt x="346" y="943"/>
                    </a:lnTo>
                    <a:lnTo>
                      <a:pt x="1253" y="943"/>
                    </a:lnTo>
                    <a:lnTo>
                      <a:pt x="1547" y="0"/>
                    </a:lnTo>
                    <a:lnTo>
                      <a:pt x="0" y="0"/>
                    </a:lnTo>
                    <a:close/>
                  </a:path>
                </a:pathLst>
              </a:custGeom>
              <a:solidFill>
                <a:srgbClr val="C4B59E"/>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0" name="Freeform 125"/>
              <p:cNvSpPr/>
              <p:nvPr/>
            </p:nvSpPr>
            <p:spPr bwMode="auto">
              <a:xfrm>
                <a:off x="4829" y="2687"/>
                <a:ext cx="545" cy="350"/>
              </a:xfrm>
              <a:custGeom>
                <a:avLst/>
                <a:gdLst>
                  <a:gd name="T0" fmla="*/ 196 w 1089"/>
                  <a:gd name="T1" fmla="*/ 699 h 699"/>
                  <a:gd name="T2" fmla="*/ 900 w 1089"/>
                  <a:gd name="T3" fmla="*/ 699 h 699"/>
                  <a:gd name="T4" fmla="*/ 1089 w 1089"/>
                  <a:gd name="T5" fmla="*/ 0 h 699"/>
                  <a:gd name="T6" fmla="*/ 0 w 1089"/>
                  <a:gd name="T7" fmla="*/ 0 h 699"/>
                  <a:gd name="T8" fmla="*/ 196 w 1089"/>
                  <a:gd name="T9" fmla="*/ 699 h 699"/>
                  <a:gd name="T10" fmla="*/ 0 60000 65536"/>
                  <a:gd name="T11" fmla="*/ 0 60000 65536"/>
                  <a:gd name="T12" fmla="*/ 0 60000 65536"/>
                  <a:gd name="T13" fmla="*/ 0 60000 65536"/>
                  <a:gd name="T14" fmla="*/ 0 60000 65536"/>
                  <a:gd name="T15" fmla="*/ 0 w 1089"/>
                  <a:gd name="T16" fmla="*/ 0 h 699"/>
                  <a:gd name="T17" fmla="*/ 1089 w 1089"/>
                  <a:gd name="T18" fmla="*/ 699 h 699"/>
                </a:gdLst>
                <a:ahLst/>
                <a:cxnLst>
                  <a:cxn ang="T10">
                    <a:pos x="T0" y="T1"/>
                  </a:cxn>
                  <a:cxn ang="T11">
                    <a:pos x="T2" y="T3"/>
                  </a:cxn>
                  <a:cxn ang="T12">
                    <a:pos x="T4" y="T5"/>
                  </a:cxn>
                  <a:cxn ang="T13">
                    <a:pos x="T6" y="T7"/>
                  </a:cxn>
                  <a:cxn ang="T14">
                    <a:pos x="T8" y="T9"/>
                  </a:cxn>
                </a:cxnLst>
                <a:rect l="T15" t="T16" r="T17" b="T18"/>
                <a:pathLst>
                  <a:path w="1089" h="699">
                    <a:moveTo>
                      <a:pt x="196" y="699"/>
                    </a:moveTo>
                    <a:lnTo>
                      <a:pt x="900" y="699"/>
                    </a:lnTo>
                    <a:lnTo>
                      <a:pt x="1089" y="0"/>
                    </a:lnTo>
                    <a:lnTo>
                      <a:pt x="0" y="0"/>
                    </a:lnTo>
                    <a:lnTo>
                      <a:pt x="196" y="69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1" name="Freeform 126"/>
              <p:cNvSpPr/>
              <p:nvPr/>
            </p:nvSpPr>
            <p:spPr bwMode="auto">
              <a:xfrm>
                <a:off x="4875" y="2719"/>
                <a:ext cx="456" cy="286"/>
              </a:xfrm>
              <a:custGeom>
                <a:avLst/>
                <a:gdLst>
                  <a:gd name="T0" fmla="*/ 0 w 912"/>
                  <a:gd name="T1" fmla="*/ 0 h 573"/>
                  <a:gd name="T2" fmla="*/ 150 w 912"/>
                  <a:gd name="T3" fmla="*/ 573 h 573"/>
                  <a:gd name="T4" fmla="*/ 758 w 912"/>
                  <a:gd name="T5" fmla="*/ 573 h 573"/>
                  <a:gd name="T6" fmla="*/ 912 w 912"/>
                  <a:gd name="T7" fmla="*/ 0 h 573"/>
                  <a:gd name="T8" fmla="*/ 0 w 912"/>
                  <a:gd name="T9" fmla="*/ 0 h 573"/>
                  <a:gd name="T10" fmla="*/ 0 60000 65536"/>
                  <a:gd name="T11" fmla="*/ 0 60000 65536"/>
                  <a:gd name="T12" fmla="*/ 0 60000 65536"/>
                  <a:gd name="T13" fmla="*/ 0 60000 65536"/>
                  <a:gd name="T14" fmla="*/ 0 60000 65536"/>
                  <a:gd name="T15" fmla="*/ 0 w 912"/>
                  <a:gd name="T16" fmla="*/ 0 h 573"/>
                  <a:gd name="T17" fmla="*/ 912 w 912"/>
                  <a:gd name="T18" fmla="*/ 573 h 573"/>
                </a:gdLst>
                <a:ahLst/>
                <a:cxnLst>
                  <a:cxn ang="T10">
                    <a:pos x="T0" y="T1"/>
                  </a:cxn>
                  <a:cxn ang="T11">
                    <a:pos x="T2" y="T3"/>
                  </a:cxn>
                  <a:cxn ang="T12">
                    <a:pos x="T4" y="T5"/>
                  </a:cxn>
                  <a:cxn ang="T13">
                    <a:pos x="T6" y="T7"/>
                  </a:cxn>
                  <a:cxn ang="T14">
                    <a:pos x="T8" y="T9"/>
                  </a:cxn>
                </a:cxnLst>
                <a:rect l="T15" t="T16" r="T17" b="T18"/>
                <a:pathLst>
                  <a:path w="912" h="573">
                    <a:moveTo>
                      <a:pt x="0" y="0"/>
                    </a:moveTo>
                    <a:lnTo>
                      <a:pt x="150" y="573"/>
                    </a:lnTo>
                    <a:lnTo>
                      <a:pt x="758" y="573"/>
                    </a:lnTo>
                    <a:lnTo>
                      <a:pt x="912" y="0"/>
                    </a:lnTo>
                    <a:lnTo>
                      <a:pt x="0" y="0"/>
                    </a:lnTo>
                    <a:close/>
                  </a:path>
                </a:pathLst>
              </a:custGeom>
              <a:solidFill>
                <a:srgbClr val="0FFF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2" name="Rectangle 127"/>
              <p:cNvSpPr>
                <a:spLocks noChangeArrowheads="1"/>
              </p:cNvSpPr>
              <p:nvPr/>
            </p:nvSpPr>
            <p:spPr bwMode="auto">
              <a:xfrm>
                <a:off x="5007" y="3118"/>
                <a:ext cx="202" cy="136"/>
              </a:xfrm>
              <a:prstGeom prst="rect">
                <a:avLst/>
              </a:prstGeom>
              <a:solidFill>
                <a:srgbClr val="000000"/>
              </a:solidFill>
              <a:ln w="9525">
                <a:noFill/>
                <a:miter lim="800000"/>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3" name="Freeform 128"/>
              <p:cNvSpPr/>
              <p:nvPr/>
            </p:nvSpPr>
            <p:spPr bwMode="auto">
              <a:xfrm>
                <a:off x="4772" y="3217"/>
                <a:ext cx="697" cy="190"/>
              </a:xfrm>
              <a:custGeom>
                <a:avLst/>
                <a:gdLst>
                  <a:gd name="T0" fmla="*/ 1394 w 1394"/>
                  <a:gd name="T1" fmla="*/ 0 h 381"/>
                  <a:gd name="T2" fmla="*/ 1335 w 1394"/>
                  <a:gd name="T3" fmla="*/ 381 h 381"/>
                  <a:gd name="T4" fmla="*/ 0 w 1394"/>
                  <a:gd name="T5" fmla="*/ 381 h 381"/>
                  <a:gd name="T6" fmla="*/ 5 w 1394"/>
                  <a:gd name="T7" fmla="*/ 0 h 381"/>
                  <a:gd name="T8" fmla="*/ 1394 w 1394"/>
                  <a:gd name="T9" fmla="*/ 0 h 381"/>
                  <a:gd name="T10" fmla="*/ 0 60000 65536"/>
                  <a:gd name="T11" fmla="*/ 0 60000 65536"/>
                  <a:gd name="T12" fmla="*/ 0 60000 65536"/>
                  <a:gd name="T13" fmla="*/ 0 60000 65536"/>
                  <a:gd name="T14" fmla="*/ 0 60000 65536"/>
                  <a:gd name="T15" fmla="*/ 0 w 1394"/>
                  <a:gd name="T16" fmla="*/ 0 h 381"/>
                  <a:gd name="T17" fmla="*/ 1394 w 1394"/>
                  <a:gd name="T18" fmla="*/ 381 h 381"/>
                </a:gdLst>
                <a:ahLst/>
                <a:cxnLst>
                  <a:cxn ang="T10">
                    <a:pos x="T0" y="T1"/>
                  </a:cxn>
                  <a:cxn ang="T11">
                    <a:pos x="T2" y="T3"/>
                  </a:cxn>
                  <a:cxn ang="T12">
                    <a:pos x="T4" y="T5"/>
                  </a:cxn>
                  <a:cxn ang="T13">
                    <a:pos x="T6" y="T7"/>
                  </a:cxn>
                  <a:cxn ang="T14">
                    <a:pos x="T8" y="T9"/>
                  </a:cxn>
                </a:cxnLst>
                <a:rect l="T15" t="T16" r="T17" b="T18"/>
                <a:pathLst>
                  <a:path w="1394" h="381">
                    <a:moveTo>
                      <a:pt x="1394" y="0"/>
                    </a:moveTo>
                    <a:lnTo>
                      <a:pt x="1335" y="381"/>
                    </a:lnTo>
                    <a:lnTo>
                      <a:pt x="0" y="381"/>
                    </a:lnTo>
                    <a:lnTo>
                      <a:pt x="5" y="0"/>
                    </a:lnTo>
                    <a:lnTo>
                      <a:pt x="1394"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4" name="Freeform 129"/>
              <p:cNvSpPr/>
              <p:nvPr/>
            </p:nvSpPr>
            <p:spPr bwMode="auto">
              <a:xfrm>
                <a:off x="4797" y="3239"/>
                <a:ext cx="638" cy="147"/>
              </a:xfrm>
              <a:custGeom>
                <a:avLst/>
                <a:gdLst>
                  <a:gd name="T0" fmla="*/ 2 w 1276"/>
                  <a:gd name="T1" fmla="*/ 0 h 294"/>
                  <a:gd name="T2" fmla="*/ 0 w 1276"/>
                  <a:gd name="T3" fmla="*/ 294 h 294"/>
                  <a:gd name="T4" fmla="*/ 1231 w 1276"/>
                  <a:gd name="T5" fmla="*/ 294 h 294"/>
                  <a:gd name="T6" fmla="*/ 1276 w 1276"/>
                  <a:gd name="T7" fmla="*/ 0 h 294"/>
                  <a:gd name="T8" fmla="*/ 2 w 1276"/>
                  <a:gd name="T9" fmla="*/ 0 h 294"/>
                  <a:gd name="T10" fmla="*/ 0 60000 65536"/>
                  <a:gd name="T11" fmla="*/ 0 60000 65536"/>
                  <a:gd name="T12" fmla="*/ 0 60000 65536"/>
                  <a:gd name="T13" fmla="*/ 0 60000 65536"/>
                  <a:gd name="T14" fmla="*/ 0 60000 65536"/>
                  <a:gd name="T15" fmla="*/ 0 w 1276"/>
                  <a:gd name="T16" fmla="*/ 0 h 294"/>
                  <a:gd name="T17" fmla="*/ 1276 w 1276"/>
                  <a:gd name="T18" fmla="*/ 294 h 294"/>
                </a:gdLst>
                <a:ahLst/>
                <a:cxnLst>
                  <a:cxn ang="T10">
                    <a:pos x="T0" y="T1"/>
                  </a:cxn>
                  <a:cxn ang="T11">
                    <a:pos x="T2" y="T3"/>
                  </a:cxn>
                  <a:cxn ang="T12">
                    <a:pos x="T4" y="T5"/>
                  </a:cxn>
                  <a:cxn ang="T13">
                    <a:pos x="T6" y="T7"/>
                  </a:cxn>
                  <a:cxn ang="T14">
                    <a:pos x="T8" y="T9"/>
                  </a:cxn>
                </a:cxnLst>
                <a:rect l="T15" t="T16" r="T17" b="T18"/>
                <a:pathLst>
                  <a:path w="1276" h="294">
                    <a:moveTo>
                      <a:pt x="2" y="0"/>
                    </a:moveTo>
                    <a:lnTo>
                      <a:pt x="0" y="294"/>
                    </a:lnTo>
                    <a:lnTo>
                      <a:pt x="1231" y="294"/>
                    </a:lnTo>
                    <a:lnTo>
                      <a:pt x="1276" y="0"/>
                    </a:lnTo>
                    <a:lnTo>
                      <a:pt x="2" y="0"/>
                    </a:lnTo>
                    <a:close/>
                  </a:path>
                </a:pathLst>
              </a:custGeom>
              <a:solidFill>
                <a:srgbClr val="A5A5A5"/>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5" name="Rectangle 130"/>
              <p:cNvSpPr>
                <a:spLocks noChangeArrowheads="1"/>
              </p:cNvSpPr>
              <p:nvPr/>
            </p:nvSpPr>
            <p:spPr bwMode="auto">
              <a:xfrm>
                <a:off x="5179" y="3284"/>
                <a:ext cx="200" cy="36"/>
              </a:xfrm>
              <a:prstGeom prst="rect">
                <a:avLst/>
              </a:prstGeom>
              <a:solidFill>
                <a:srgbClr val="000000"/>
              </a:solidFill>
              <a:ln w="9525">
                <a:noFill/>
                <a:miter lim="800000"/>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6" name="Freeform 131"/>
              <p:cNvSpPr/>
              <p:nvPr/>
            </p:nvSpPr>
            <p:spPr bwMode="auto">
              <a:xfrm>
                <a:off x="4960" y="2852"/>
                <a:ext cx="283" cy="118"/>
              </a:xfrm>
              <a:custGeom>
                <a:avLst/>
                <a:gdLst>
                  <a:gd name="T0" fmla="*/ 565 w 565"/>
                  <a:gd name="T1" fmla="*/ 195 h 236"/>
                  <a:gd name="T2" fmla="*/ 561 w 565"/>
                  <a:gd name="T3" fmla="*/ 178 h 236"/>
                  <a:gd name="T4" fmla="*/ 551 w 565"/>
                  <a:gd name="T5" fmla="*/ 150 h 236"/>
                  <a:gd name="T6" fmla="*/ 534 w 565"/>
                  <a:gd name="T7" fmla="*/ 116 h 236"/>
                  <a:gd name="T8" fmla="*/ 505 w 565"/>
                  <a:gd name="T9" fmla="*/ 80 h 236"/>
                  <a:gd name="T10" fmla="*/ 463 w 565"/>
                  <a:gd name="T11" fmla="*/ 45 h 236"/>
                  <a:gd name="T12" fmla="*/ 407 w 565"/>
                  <a:gd name="T13" fmla="*/ 19 h 236"/>
                  <a:gd name="T14" fmla="*/ 332 w 565"/>
                  <a:gd name="T15" fmla="*/ 2 h 236"/>
                  <a:gd name="T16" fmla="*/ 242 w 565"/>
                  <a:gd name="T17" fmla="*/ 2 h 236"/>
                  <a:gd name="T18" fmla="*/ 167 w 565"/>
                  <a:gd name="T19" fmla="*/ 17 h 236"/>
                  <a:gd name="T20" fmla="*/ 108 w 565"/>
                  <a:gd name="T21" fmla="*/ 44 h 236"/>
                  <a:gd name="T22" fmla="*/ 66 w 565"/>
                  <a:gd name="T23" fmla="*/ 77 h 236"/>
                  <a:gd name="T24" fmla="*/ 36 w 565"/>
                  <a:gd name="T25" fmla="*/ 112 h 236"/>
                  <a:gd name="T26" fmla="*/ 16 w 565"/>
                  <a:gd name="T27" fmla="*/ 145 h 236"/>
                  <a:gd name="T28" fmla="*/ 5 w 565"/>
                  <a:gd name="T29" fmla="*/ 172 h 236"/>
                  <a:gd name="T30" fmla="*/ 0 w 565"/>
                  <a:gd name="T31" fmla="*/ 188 h 236"/>
                  <a:gd name="T32" fmla="*/ 0 w 565"/>
                  <a:gd name="T33" fmla="*/ 204 h 236"/>
                  <a:gd name="T34" fmla="*/ 15 w 565"/>
                  <a:gd name="T35" fmla="*/ 226 h 236"/>
                  <a:gd name="T36" fmla="*/ 35 w 565"/>
                  <a:gd name="T37" fmla="*/ 232 h 236"/>
                  <a:gd name="T38" fmla="*/ 48 w 565"/>
                  <a:gd name="T39" fmla="*/ 229 h 236"/>
                  <a:gd name="T40" fmla="*/ 60 w 565"/>
                  <a:gd name="T41" fmla="*/ 221 h 236"/>
                  <a:gd name="T42" fmla="*/ 67 w 565"/>
                  <a:gd name="T43" fmla="*/ 210 h 236"/>
                  <a:gd name="T44" fmla="*/ 68 w 565"/>
                  <a:gd name="T45" fmla="*/ 203 h 236"/>
                  <a:gd name="T46" fmla="*/ 70 w 565"/>
                  <a:gd name="T47" fmla="*/ 196 h 236"/>
                  <a:gd name="T48" fmla="*/ 76 w 565"/>
                  <a:gd name="T49" fmla="*/ 180 h 236"/>
                  <a:gd name="T50" fmla="*/ 88 w 565"/>
                  <a:gd name="T51" fmla="*/ 159 h 236"/>
                  <a:gd name="T52" fmla="*/ 106 w 565"/>
                  <a:gd name="T53" fmla="*/ 135 h 236"/>
                  <a:gd name="T54" fmla="*/ 134 w 565"/>
                  <a:gd name="T55" fmla="*/ 112 h 236"/>
                  <a:gd name="T56" fmla="*/ 172 w 565"/>
                  <a:gd name="T57" fmla="*/ 91 h 236"/>
                  <a:gd name="T58" fmla="*/ 222 w 565"/>
                  <a:gd name="T59" fmla="*/ 77 h 236"/>
                  <a:gd name="T60" fmla="*/ 287 w 565"/>
                  <a:gd name="T61" fmla="*/ 72 h 236"/>
                  <a:gd name="T62" fmla="*/ 350 w 565"/>
                  <a:gd name="T63" fmla="*/ 77 h 236"/>
                  <a:gd name="T64" fmla="*/ 399 w 565"/>
                  <a:gd name="T65" fmla="*/ 91 h 236"/>
                  <a:gd name="T66" fmla="*/ 436 w 565"/>
                  <a:gd name="T67" fmla="*/ 112 h 236"/>
                  <a:gd name="T68" fmla="*/ 462 w 565"/>
                  <a:gd name="T69" fmla="*/ 136 h 236"/>
                  <a:gd name="T70" fmla="*/ 479 w 565"/>
                  <a:gd name="T71" fmla="*/ 160 h 236"/>
                  <a:gd name="T72" fmla="*/ 489 w 565"/>
                  <a:gd name="T73" fmla="*/ 182 h 236"/>
                  <a:gd name="T74" fmla="*/ 494 w 565"/>
                  <a:gd name="T75" fmla="*/ 198 h 236"/>
                  <a:gd name="T76" fmla="*/ 496 w 565"/>
                  <a:gd name="T77" fmla="*/ 205 h 236"/>
                  <a:gd name="T78" fmla="*/ 497 w 565"/>
                  <a:gd name="T79" fmla="*/ 212 h 236"/>
                  <a:gd name="T80" fmla="*/ 502 w 565"/>
                  <a:gd name="T81" fmla="*/ 225 h 236"/>
                  <a:gd name="T82" fmla="*/ 513 w 565"/>
                  <a:gd name="T83" fmla="*/ 233 h 236"/>
                  <a:gd name="T84" fmla="*/ 527 w 565"/>
                  <a:gd name="T85" fmla="*/ 236 h 236"/>
                  <a:gd name="T86" fmla="*/ 547 w 565"/>
                  <a:gd name="T87" fmla="*/ 232 h 236"/>
                  <a:gd name="T88" fmla="*/ 564 w 565"/>
                  <a:gd name="T89" fmla="*/ 211 h 2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65"/>
                  <a:gd name="T136" fmla="*/ 0 h 236"/>
                  <a:gd name="T137" fmla="*/ 565 w 565"/>
                  <a:gd name="T138" fmla="*/ 236 h 2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65" h="236">
                    <a:moveTo>
                      <a:pt x="565" y="197"/>
                    </a:moveTo>
                    <a:lnTo>
                      <a:pt x="565" y="195"/>
                    </a:lnTo>
                    <a:lnTo>
                      <a:pt x="564" y="188"/>
                    </a:lnTo>
                    <a:lnTo>
                      <a:pt x="561" y="178"/>
                    </a:lnTo>
                    <a:lnTo>
                      <a:pt x="557" y="165"/>
                    </a:lnTo>
                    <a:lnTo>
                      <a:pt x="551" y="150"/>
                    </a:lnTo>
                    <a:lnTo>
                      <a:pt x="543" y="134"/>
                    </a:lnTo>
                    <a:lnTo>
                      <a:pt x="534" y="116"/>
                    </a:lnTo>
                    <a:lnTo>
                      <a:pt x="521" y="98"/>
                    </a:lnTo>
                    <a:lnTo>
                      <a:pt x="505" y="80"/>
                    </a:lnTo>
                    <a:lnTo>
                      <a:pt x="485" y="62"/>
                    </a:lnTo>
                    <a:lnTo>
                      <a:pt x="463" y="45"/>
                    </a:lnTo>
                    <a:lnTo>
                      <a:pt x="437" y="30"/>
                    </a:lnTo>
                    <a:lnTo>
                      <a:pt x="407" y="19"/>
                    </a:lnTo>
                    <a:lnTo>
                      <a:pt x="371" y="8"/>
                    </a:lnTo>
                    <a:lnTo>
                      <a:pt x="332" y="2"/>
                    </a:lnTo>
                    <a:lnTo>
                      <a:pt x="287" y="0"/>
                    </a:lnTo>
                    <a:lnTo>
                      <a:pt x="242" y="2"/>
                    </a:lnTo>
                    <a:lnTo>
                      <a:pt x="202" y="8"/>
                    </a:lnTo>
                    <a:lnTo>
                      <a:pt x="167" y="17"/>
                    </a:lnTo>
                    <a:lnTo>
                      <a:pt x="136" y="30"/>
                    </a:lnTo>
                    <a:lnTo>
                      <a:pt x="108" y="44"/>
                    </a:lnTo>
                    <a:lnTo>
                      <a:pt x="85" y="60"/>
                    </a:lnTo>
                    <a:lnTo>
                      <a:pt x="66" y="77"/>
                    </a:lnTo>
                    <a:lnTo>
                      <a:pt x="48" y="95"/>
                    </a:lnTo>
                    <a:lnTo>
                      <a:pt x="36" y="112"/>
                    </a:lnTo>
                    <a:lnTo>
                      <a:pt x="24" y="129"/>
                    </a:lnTo>
                    <a:lnTo>
                      <a:pt x="16" y="145"/>
                    </a:lnTo>
                    <a:lnTo>
                      <a:pt x="9" y="160"/>
                    </a:lnTo>
                    <a:lnTo>
                      <a:pt x="5" y="172"/>
                    </a:lnTo>
                    <a:lnTo>
                      <a:pt x="2" y="182"/>
                    </a:lnTo>
                    <a:lnTo>
                      <a:pt x="0" y="188"/>
                    </a:lnTo>
                    <a:lnTo>
                      <a:pt x="0" y="190"/>
                    </a:lnTo>
                    <a:lnTo>
                      <a:pt x="0" y="204"/>
                    </a:lnTo>
                    <a:lnTo>
                      <a:pt x="6" y="217"/>
                    </a:lnTo>
                    <a:lnTo>
                      <a:pt x="15" y="226"/>
                    </a:lnTo>
                    <a:lnTo>
                      <a:pt x="28" y="232"/>
                    </a:lnTo>
                    <a:lnTo>
                      <a:pt x="35" y="232"/>
                    </a:lnTo>
                    <a:lnTo>
                      <a:pt x="41" y="232"/>
                    </a:lnTo>
                    <a:lnTo>
                      <a:pt x="48" y="229"/>
                    </a:lnTo>
                    <a:lnTo>
                      <a:pt x="54" y="226"/>
                    </a:lnTo>
                    <a:lnTo>
                      <a:pt x="60" y="221"/>
                    </a:lnTo>
                    <a:lnTo>
                      <a:pt x="63" y="216"/>
                    </a:lnTo>
                    <a:lnTo>
                      <a:pt x="67" y="210"/>
                    </a:lnTo>
                    <a:lnTo>
                      <a:pt x="68" y="203"/>
                    </a:lnTo>
                    <a:lnTo>
                      <a:pt x="68" y="201"/>
                    </a:lnTo>
                    <a:lnTo>
                      <a:pt x="70" y="196"/>
                    </a:lnTo>
                    <a:lnTo>
                      <a:pt x="73" y="189"/>
                    </a:lnTo>
                    <a:lnTo>
                      <a:pt x="76" y="180"/>
                    </a:lnTo>
                    <a:lnTo>
                      <a:pt x="81" y="169"/>
                    </a:lnTo>
                    <a:lnTo>
                      <a:pt x="88" y="159"/>
                    </a:lnTo>
                    <a:lnTo>
                      <a:pt x="96" y="148"/>
                    </a:lnTo>
                    <a:lnTo>
                      <a:pt x="106" y="135"/>
                    </a:lnTo>
                    <a:lnTo>
                      <a:pt x="119" y="123"/>
                    </a:lnTo>
                    <a:lnTo>
                      <a:pt x="134" y="112"/>
                    </a:lnTo>
                    <a:lnTo>
                      <a:pt x="152" y="100"/>
                    </a:lnTo>
                    <a:lnTo>
                      <a:pt x="172" y="91"/>
                    </a:lnTo>
                    <a:lnTo>
                      <a:pt x="196" y="83"/>
                    </a:lnTo>
                    <a:lnTo>
                      <a:pt x="222" y="77"/>
                    </a:lnTo>
                    <a:lnTo>
                      <a:pt x="254" y="73"/>
                    </a:lnTo>
                    <a:lnTo>
                      <a:pt x="287" y="72"/>
                    </a:lnTo>
                    <a:lnTo>
                      <a:pt x="320" y="73"/>
                    </a:lnTo>
                    <a:lnTo>
                      <a:pt x="350" y="77"/>
                    </a:lnTo>
                    <a:lnTo>
                      <a:pt x="377" y="83"/>
                    </a:lnTo>
                    <a:lnTo>
                      <a:pt x="399" y="91"/>
                    </a:lnTo>
                    <a:lnTo>
                      <a:pt x="418" y="101"/>
                    </a:lnTo>
                    <a:lnTo>
                      <a:pt x="436" y="112"/>
                    </a:lnTo>
                    <a:lnTo>
                      <a:pt x="449" y="125"/>
                    </a:lnTo>
                    <a:lnTo>
                      <a:pt x="462" y="136"/>
                    </a:lnTo>
                    <a:lnTo>
                      <a:pt x="471" y="149"/>
                    </a:lnTo>
                    <a:lnTo>
                      <a:pt x="479" y="160"/>
                    </a:lnTo>
                    <a:lnTo>
                      <a:pt x="485" y="172"/>
                    </a:lnTo>
                    <a:lnTo>
                      <a:pt x="489" y="182"/>
                    </a:lnTo>
                    <a:lnTo>
                      <a:pt x="492" y="190"/>
                    </a:lnTo>
                    <a:lnTo>
                      <a:pt x="494" y="198"/>
                    </a:lnTo>
                    <a:lnTo>
                      <a:pt x="496" y="203"/>
                    </a:lnTo>
                    <a:lnTo>
                      <a:pt x="496" y="205"/>
                    </a:lnTo>
                    <a:lnTo>
                      <a:pt x="497" y="212"/>
                    </a:lnTo>
                    <a:lnTo>
                      <a:pt x="499" y="219"/>
                    </a:lnTo>
                    <a:lnTo>
                      <a:pt x="502" y="225"/>
                    </a:lnTo>
                    <a:lnTo>
                      <a:pt x="508" y="229"/>
                    </a:lnTo>
                    <a:lnTo>
                      <a:pt x="513" y="233"/>
                    </a:lnTo>
                    <a:lnTo>
                      <a:pt x="520" y="235"/>
                    </a:lnTo>
                    <a:lnTo>
                      <a:pt x="527" y="236"/>
                    </a:lnTo>
                    <a:lnTo>
                      <a:pt x="534" y="236"/>
                    </a:lnTo>
                    <a:lnTo>
                      <a:pt x="547" y="232"/>
                    </a:lnTo>
                    <a:lnTo>
                      <a:pt x="558" y="224"/>
                    </a:lnTo>
                    <a:lnTo>
                      <a:pt x="564" y="211"/>
                    </a:lnTo>
                    <a:lnTo>
                      <a:pt x="565" y="19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7" name="Freeform 132"/>
              <p:cNvSpPr/>
              <p:nvPr/>
            </p:nvSpPr>
            <p:spPr bwMode="auto">
              <a:xfrm>
                <a:off x="4981" y="2744"/>
                <a:ext cx="72" cy="70"/>
              </a:xfrm>
              <a:custGeom>
                <a:avLst/>
                <a:gdLst>
                  <a:gd name="T0" fmla="*/ 73 w 145"/>
                  <a:gd name="T1" fmla="*/ 139 h 139"/>
                  <a:gd name="T2" fmla="*/ 87 w 145"/>
                  <a:gd name="T3" fmla="*/ 138 h 139"/>
                  <a:gd name="T4" fmla="*/ 101 w 145"/>
                  <a:gd name="T5" fmla="*/ 133 h 139"/>
                  <a:gd name="T6" fmla="*/ 113 w 145"/>
                  <a:gd name="T7" fmla="*/ 128 h 139"/>
                  <a:gd name="T8" fmla="*/ 124 w 145"/>
                  <a:gd name="T9" fmla="*/ 118 h 139"/>
                  <a:gd name="T10" fmla="*/ 132 w 145"/>
                  <a:gd name="T11" fmla="*/ 108 h 139"/>
                  <a:gd name="T12" fmla="*/ 139 w 145"/>
                  <a:gd name="T13" fmla="*/ 97 h 139"/>
                  <a:gd name="T14" fmla="*/ 143 w 145"/>
                  <a:gd name="T15" fmla="*/ 84 h 139"/>
                  <a:gd name="T16" fmla="*/ 145 w 145"/>
                  <a:gd name="T17" fmla="*/ 70 h 139"/>
                  <a:gd name="T18" fmla="*/ 143 w 145"/>
                  <a:gd name="T19" fmla="*/ 56 h 139"/>
                  <a:gd name="T20" fmla="*/ 139 w 145"/>
                  <a:gd name="T21" fmla="*/ 42 h 139"/>
                  <a:gd name="T22" fmla="*/ 132 w 145"/>
                  <a:gd name="T23" fmla="*/ 31 h 139"/>
                  <a:gd name="T24" fmla="*/ 124 w 145"/>
                  <a:gd name="T25" fmla="*/ 21 h 139"/>
                  <a:gd name="T26" fmla="*/ 113 w 145"/>
                  <a:gd name="T27" fmla="*/ 11 h 139"/>
                  <a:gd name="T28" fmla="*/ 101 w 145"/>
                  <a:gd name="T29" fmla="*/ 6 h 139"/>
                  <a:gd name="T30" fmla="*/ 87 w 145"/>
                  <a:gd name="T31" fmla="*/ 1 h 139"/>
                  <a:gd name="T32" fmla="*/ 73 w 145"/>
                  <a:gd name="T33" fmla="*/ 0 h 139"/>
                  <a:gd name="T34" fmla="*/ 58 w 145"/>
                  <a:gd name="T35" fmla="*/ 1 h 139"/>
                  <a:gd name="T36" fmla="*/ 44 w 145"/>
                  <a:gd name="T37" fmla="*/ 6 h 139"/>
                  <a:gd name="T38" fmla="*/ 33 w 145"/>
                  <a:gd name="T39" fmla="*/ 11 h 139"/>
                  <a:gd name="T40" fmla="*/ 21 w 145"/>
                  <a:gd name="T41" fmla="*/ 21 h 139"/>
                  <a:gd name="T42" fmla="*/ 13 w 145"/>
                  <a:gd name="T43" fmla="*/ 31 h 139"/>
                  <a:gd name="T44" fmla="*/ 6 w 145"/>
                  <a:gd name="T45" fmla="*/ 42 h 139"/>
                  <a:gd name="T46" fmla="*/ 2 w 145"/>
                  <a:gd name="T47" fmla="*/ 56 h 139"/>
                  <a:gd name="T48" fmla="*/ 0 w 145"/>
                  <a:gd name="T49" fmla="*/ 70 h 139"/>
                  <a:gd name="T50" fmla="*/ 2 w 145"/>
                  <a:gd name="T51" fmla="*/ 84 h 139"/>
                  <a:gd name="T52" fmla="*/ 6 w 145"/>
                  <a:gd name="T53" fmla="*/ 97 h 139"/>
                  <a:gd name="T54" fmla="*/ 13 w 145"/>
                  <a:gd name="T55" fmla="*/ 108 h 139"/>
                  <a:gd name="T56" fmla="*/ 21 w 145"/>
                  <a:gd name="T57" fmla="*/ 118 h 139"/>
                  <a:gd name="T58" fmla="*/ 33 w 145"/>
                  <a:gd name="T59" fmla="*/ 128 h 139"/>
                  <a:gd name="T60" fmla="*/ 44 w 145"/>
                  <a:gd name="T61" fmla="*/ 133 h 139"/>
                  <a:gd name="T62" fmla="*/ 58 w 145"/>
                  <a:gd name="T63" fmla="*/ 138 h 139"/>
                  <a:gd name="T64" fmla="*/ 73 w 145"/>
                  <a:gd name="T65" fmla="*/ 13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39"/>
                  <a:gd name="T101" fmla="*/ 145 w 145"/>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39">
                    <a:moveTo>
                      <a:pt x="73" y="139"/>
                    </a:moveTo>
                    <a:lnTo>
                      <a:pt x="87" y="138"/>
                    </a:lnTo>
                    <a:lnTo>
                      <a:pt x="101" y="133"/>
                    </a:lnTo>
                    <a:lnTo>
                      <a:pt x="113" y="128"/>
                    </a:lnTo>
                    <a:lnTo>
                      <a:pt x="124" y="118"/>
                    </a:lnTo>
                    <a:lnTo>
                      <a:pt x="132" y="108"/>
                    </a:lnTo>
                    <a:lnTo>
                      <a:pt x="139" y="97"/>
                    </a:lnTo>
                    <a:lnTo>
                      <a:pt x="143" y="84"/>
                    </a:lnTo>
                    <a:lnTo>
                      <a:pt x="145" y="70"/>
                    </a:lnTo>
                    <a:lnTo>
                      <a:pt x="143" y="56"/>
                    </a:lnTo>
                    <a:lnTo>
                      <a:pt x="139" y="42"/>
                    </a:lnTo>
                    <a:lnTo>
                      <a:pt x="132" y="31"/>
                    </a:lnTo>
                    <a:lnTo>
                      <a:pt x="124" y="21"/>
                    </a:lnTo>
                    <a:lnTo>
                      <a:pt x="113" y="11"/>
                    </a:lnTo>
                    <a:lnTo>
                      <a:pt x="101" y="6"/>
                    </a:lnTo>
                    <a:lnTo>
                      <a:pt x="87" y="1"/>
                    </a:lnTo>
                    <a:lnTo>
                      <a:pt x="73" y="0"/>
                    </a:lnTo>
                    <a:lnTo>
                      <a:pt x="58" y="1"/>
                    </a:lnTo>
                    <a:lnTo>
                      <a:pt x="44" y="6"/>
                    </a:lnTo>
                    <a:lnTo>
                      <a:pt x="33" y="11"/>
                    </a:lnTo>
                    <a:lnTo>
                      <a:pt x="21" y="21"/>
                    </a:lnTo>
                    <a:lnTo>
                      <a:pt x="13" y="31"/>
                    </a:lnTo>
                    <a:lnTo>
                      <a:pt x="6" y="42"/>
                    </a:lnTo>
                    <a:lnTo>
                      <a:pt x="2" y="56"/>
                    </a:lnTo>
                    <a:lnTo>
                      <a:pt x="0" y="70"/>
                    </a:lnTo>
                    <a:lnTo>
                      <a:pt x="2" y="84"/>
                    </a:lnTo>
                    <a:lnTo>
                      <a:pt x="6" y="97"/>
                    </a:lnTo>
                    <a:lnTo>
                      <a:pt x="13" y="108"/>
                    </a:lnTo>
                    <a:lnTo>
                      <a:pt x="21" y="118"/>
                    </a:lnTo>
                    <a:lnTo>
                      <a:pt x="33" y="128"/>
                    </a:lnTo>
                    <a:lnTo>
                      <a:pt x="44" y="133"/>
                    </a:lnTo>
                    <a:lnTo>
                      <a:pt x="58" y="138"/>
                    </a:lnTo>
                    <a:lnTo>
                      <a:pt x="73" y="1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8" name="Freeform 133"/>
              <p:cNvSpPr/>
              <p:nvPr/>
            </p:nvSpPr>
            <p:spPr bwMode="auto">
              <a:xfrm>
                <a:off x="5165" y="2744"/>
                <a:ext cx="72" cy="70"/>
              </a:xfrm>
              <a:custGeom>
                <a:avLst/>
                <a:gdLst>
                  <a:gd name="T0" fmla="*/ 73 w 144"/>
                  <a:gd name="T1" fmla="*/ 139 h 139"/>
                  <a:gd name="T2" fmla="*/ 87 w 144"/>
                  <a:gd name="T3" fmla="*/ 138 h 139"/>
                  <a:gd name="T4" fmla="*/ 100 w 144"/>
                  <a:gd name="T5" fmla="*/ 133 h 139"/>
                  <a:gd name="T6" fmla="*/ 113 w 144"/>
                  <a:gd name="T7" fmla="*/ 128 h 139"/>
                  <a:gd name="T8" fmla="*/ 123 w 144"/>
                  <a:gd name="T9" fmla="*/ 118 h 139"/>
                  <a:gd name="T10" fmla="*/ 132 w 144"/>
                  <a:gd name="T11" fmla="*/ 108 h 139"/>
                  <a:gd name="T12" fmla="*/ 138 w 144"/>
                  <a:gd name="T13" fmla="*/ 97 h 139"/>
                  <a:gd name="T14" fmla="*/ 143 w 144"/>
                  <a:gd name="T15" fmla="*/ 84 h 139"/>
                  <a:gd name="T16" fmla="*/ 144 w 144"/>
                  <a:gd name="T17" fmla="*/ 70 h 139"/>
                  <a:gd name="T18" fmla="*/ 143 w 144"/>
                  <a:gd name="T19" fmla="*/ 56 h 139"/>
                  <a:gd name="T20" fmla="*/ 138 w 144"/>
                  <a:gd name="T21" fmla="*/ 42 h 139"/>
                  <a:gd name="T22" fmla="*/ 132 w 144"/>
                  <a:gd name="T23" fmla="*/ 31 h 139"/>
                  <a:gd name="T24" fmla="*/ 123 w 144"/>
                  <a:gd name="T25" fmla="*/ 21 h 139"/>
                  <a:gd name="T26" fmla="*/ 113 w 144"/>
                  <a:gd name="T27" fmla="*/ 11 h 139"/>
                  <a:gd name="T28" fmla="*/ 100 w 144"/>
                  <a:gd name="T29" fmla="*/ 6 h 139"/>
                  <a:gd name="T30" fmla="*/ 87 w 144"/>
                  <a:gd name="T31" fmla="*/ 1 h 139"/>
                  <a:gd name="T32" fmla="*/ 73 w 144"/>
                  <a:gd name="T33" fmla="*/ 0 h 139"/>
                  <a:gd name="T34" fmla="*/ 58 w 144"/>
                  <a:gd name="T35" fmla="*/ 1 h 139"/>
                  <a:gd name="T36" fmla="*/ 44 w 144"/>
                  <a:gd name="T37" fmla="*/ 6 h 139"/>
                  <a:gd name="T38" fmla="*/ 32 w 144"/>
                  <a:gd name="T39" fmla="*/ 11 h 139"/>
                  <a:gd name="T40" fmla="*/ 21 w 144"/>
                  <a:gd name="T41" fmla="*/ 21 h 139"/>
                  <a:gd name="T42" fmla="*/ 13 w 144"/>
                  <a:gd name="T43" fmla="*/ 31 h 139"/>
                  <a:gd name="T44" fmla="*/ 6 w 144"/>
                  <a:gd name="T45" fmla="*/ 42 h 139"/>
                  <a:gd name="T46" fmla="*/ 1 w 144"/>
                  <a:gd name="T47" fmla="*/ 56 h 139"/>
                  <a:gd name="T48" fmla="*/ 0 w 144"/>
                  <a:gd name="T49" fmla="*/ 70 h 139"/>
                  <a:gd name="T50" fmla="*/ 1 w 144"/>
                  <a:gd name="T51" fmla="*/ 84 h 139"/>
                  <a:gd name="T52" fmla="*/ 6 w 144"/>
                  <a:gd name="T53" fmla="*/ 97 h 139"/>
                  <a:gd name="T54" fmla="*/ 13 w 144"/>
                  <a:gd name="T55" fmla="*/ 108 h 139"/>
                  <a:gd name="T56" fmla="*/ 21 w 144"/>
                  <a:gd name="T57" fmla="*/ 118 h 139"/>
                  <a:gd name="T58" fmla="*/ 32 w 144"/>
                  <a:gd name="T59" fmla="*/ 128 h 139"/>
                  <a:gd name="T60" fmla="*/ 44 w 144"/>
                  <a:gd name="T61" fmla="*/ 133 h 139"/>
                  <a:gd name="T62" fmla="*/ 58 w 144"/>
                  <a:gd name="T63" fmla="*/ 138 h 139"/>
                  <a:gd name="T64" fmla="*/ 73 w 144"/>
                  <a:gd name="T65" fmla="*/ 13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39"/>
                  <a:gd name="T101" fmla="*/ 144 w 14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39">
                    <a:moveTo>
                      <a:pt x="73" y="139"/>
                    </a:moveTo>
                    <a:lnTo>
                      <a:pt x="87" y="138"/>
                    </a:lnTo>
                    <a:lnTo>
                      <a:pt x="100" y="133"/>
                    </a:lnTo>
                    <a:lnTo>
                      <a:pt x="113" y="128"/>
                    </a:lnTo>
                    <a:lnTo>
                      <a:pt x="123" y="118"/>
                    </a:lnTo>
                    <a:lnTo>
                      <a:pt x="132" y="108"/>
                    </a:lnTo>
                    <a:lnTo>
                      <a:pt x="138" y="97"/>
                    </a:lnTo>
                    <a:lnTo>
                      <a:pt x="143" y="84"/>
                    </a:lnTo>
                    <a:lnTo>
                      <a:pt x="144" y="70"/>
                    </a:lnTo>
                    <a:lnTo>
                      <a:pt x="143" y="56"/>
                    </a:lnTo>
                    <a:lnTo>
                      <a:pt x="138" y="42"/>
                    </a:lnTo>
                    <a:lnTo>
                      <a:pt x="132" y="31"/>
                    </a:lnTo>
                    <a:lnTo>
                      <a:pt x="123" y="21"/>
                    </a:lnTo>
                    <a:lnTo>
                      <a:pt x="113" y="11"/>
                    </a:lnTo>
                    <a:lnTo>
                      <a:pt x="100" y="6"/>
                    </a:lnTo>
                    <a:lnTo>
                      <a:pt x="87" y="1"/>
                    </a:lnTo>
                    <a:lnTo>
                      <a:pt x="73" y="0"/>
                    </a:lnTo>
                    <a:lnTo>
                      <a:pt x="58" y="1"/>
                    </a:lnTo>
                    <a:lnTo>
                      <a:pt x="44" y="6"/>
                    </a:lnTo>
                    <a:lnTo>
                      <a:pt x="32" y="11"/>
                    </a:lnTo>
                    <a:lnTo>
                      <a:pt x="21" y="21"/>
                    </a:lnTo>
                    <a:lnTo>
                      <a:pt x="13" y="31"/>
                    </a:lnTo>
                    <a:lnTo>
                      <a:pt x="6" y="42"/>
                    </a:lnTo>
                    <a:lnTo>
                      <a:pt x="1" y="56"/>
                    </a:lnTo>
                    <a:lnTo>
                      <a:pt x="0" y="70"/>
                    </a:lnTo>
                    <a:lnTo>
                      <a:pt x="1" y="84"/>
                    </a:lnTo>
                    <a:lnTo>
                      <a:pt x="6" y="97"/>
                    </a:lnTo>
                    <a:lnTo>
                      <a:pt x="13" y="108"/>
                    </a:lnTo>
                    <a:lnTo>
                      <a:pt x="21" y="118"/>
                    </a:lnTo>
                    <a:lnTo>
                      <a:pt x="32" y="128"/>
                    </a:lnTo>
                    <a:lnTo>
                      <a:pt x="44" y="133"/>
                    </a:lnTo>
                    <a:lnTo>
                      <a:pt x="58" y="138"/>
                    </a:lnTo>
                    <a:lnTo>
                      <a:pt x="73" y="1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69" name="Freeform 134"/>
              <p:cNvSpPr/>
              <p:nvPr/>
            </p:nvSpPr>
            <p:spPr bwMode="auto">
              <a:xfrm>
                <a:off x="5218" y="3266"/>
                <a:ext cx="130" cy="75"/>
              </a:xfrm>
              <a:custGeom>
                <a:avLst/>
                <a:gdLst>
                  <a:gd name="T0" fmla="*/ 130 w 260"/>
                  <a:gd name="T1" fmla="*/ 148 h 148"/>
                  <a:gd name="T2" fmla="*/ 157 w 260"/>
                  <a:gd name="T3" fmla="*/ 147 h 148"/>
                  <a:gd name="T4" fmla="*/ 181 w 260"/>
                  <a:gd name="T5" fmla="*/ 143 h 148"/>
                  <a:gd name="T6" fmla="*/ 203 w 260"/>
                  <a:gd name="T7" fmla="*/ 136 h 148"/>
                  <a:gd name="T8" fmla="*/ 222 w 260"/>
                  <a:gd name="T9" fmla="*/ 126 h 148"/>
                  <a:gd name="T10" fmla="*/ 239 w 260"/>
                  <a:gd name="T11" fmla="*/ 115 h 148"/>
                  <a:gd name="T12" fmla="*/ 250 w 260"/>
                  <a:gd name="T13" fmla="*/ 102 h 148"/>
                  <a:gd name="T14" fmla="*/ 258 w 260"/>
                  <a:gd name="T15" fmla="*/ 88 h 148"/>
                  <a:gd name="T16" fmla="*/ 260 w 260"/>
                  <a:gd name="T17" fmla="*/ 73 h 148"/>
                  <a:gd name="T18" fmla="*/ 258 w 260"/>
                  <a:gd name="T19" fmla="*/ 58 h 148"/>
                  <a:gd name="T20" fmla="*/ 250 w 260"/>
                  <a:gd name="T21" fmla="*/ 45 h 148"/>
                  <a:gd name="T22" fmla="*/ 239 w 260"/>
                  <a:gd name="T23" fmla="*/ 32 h 148"/>
                  <a:gd name="T24" fmla="*/ 222 w 260"/>
                  <a:gd name="T25" fmla="*/ 22 h 148"/>
                  <a:gd name="T26" fmla="*/ 203 w 260"/>
                  <a:gd name="T27" fmla="*/ 12 h 148"/>
                  <a:gd name="T28" fmla="*/ 181 w 260"/>
                  <a:gd name="T29" fmla="*/ 5 h 148"/>
                  <a:gd name="T30" fmla="*/ 157 w 260"/>
                  <a:gd name="T31" fmla="*/ 1 h 148"/>
                  <a:gd name="T32" fmla="*/ 130 w 260"/>
                  <a:gd name="T33" fmla="*/ 0 h 148"/>
                  <a:gd name="T34" fmla="*/ 104 w 260"/>
                  <a:gd name="T35" fmla="*/ 1 h 148"/>
                  <a:gd name="T36" fmla="*/ 80 w 260"/>
                  <a:gd name="T37" fmla="*/ 5 h 148"/>
                  <a:gd name="T38" fmla="*/ 58 w 260"/>
                  <a:gd name="T39" fmla="*/ 12 h 148"/>
                  <a:gd name="T40" fmla="*/ 38 w 260"/>
                  <a:gd name="T41" fmla="*/ 22 h 148"/>
                  <a:gd name="T42" fmla="*/ 22 w 260"/>
                  <a:gd name="T43" fmla="*/ 32 h 148"/>
                  <a:gd name="T44" fmla="*/ 10 w 260"/>
                  <a:gd name="T45" fmla="*/ 45 h 148"/>
                  <a:gd name="T46" fmla="*/ 2 w 260"/>
                  <a:gd name="T47" fmla="*/ 58 h 148"/>
                  <a:gd name="T48" fmla="*/ 0 w 260"/>
                  <a:gd name="T49" fmla="*/ 73 h 148"/>
                  <a:gd name="T50" fmla="*/ 2 w 260"/>
                  <a:gd name="T51" fmla="*/ 88 h 148"/>
                  <a:gd name="T52" fmla="*/ 10 w 260"/>
                  <a:gd name="T53" fmla="*/ 102 h 148"/>
                  <a:gd name="T54" fmla="*/ 22 w 260"/>
                  <a:gd name="T55" fmla="*/ 115 h 148"/>
                  <a:gd name="T56" fmla="*/ 38 w 260"/>
                  <a:gd name="T57" fmla="*/ 126 h 148"/>
                  <a:gd name="T58" fmla="*/ 58 w 260"/>
                  <a:gd name="T59" fmla="*/ 136 h 148"/>
                  <a:gd name="T60" fmla="*/ 80 w 260"/>
                  <a:gd name="T61" fmla="*/ 143 h 148"/>
                  <a:gd name="T62" fmla="*/ 104 w 260"/>
                  <a:gd name="T63" fmla="*/ 147 h 148"/>
                  <a:gd name="T64" fmla="*/ 130 w 260"/>
                  <a:gd name="T65" fmla="*/ 148 h 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0"/>
                  <a:gd name="T100" fmla="*/ 0 h 148"/>
                  <a:gd name="T101" fmla="*/ 260 w 260"/>
                  <a:gd name="T102" fmla="*/ 148 h 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0" h="148">
                    <a:moveTo>
                      <a:pt x="130" y="148"/>
                    </a:moveTo>
                    <a:lnTo>
                      <a:pt x="157" y="147"/>
                    </a:lnTo>
                    <a:lnTo>
                      <a:pt x="181" y="143"/>
                    </a:lnTo>
                    <a:lnTo>
                      <a:pt x="203" y="136"/>
                    </a:lnTo>
                    <a:lnTo>
                      <a:pt x="222" y="126"/>
                    </a:lnTo>
                    <a:lnTo>
                      <a:pt x="239" y="115"/>
                    </a:lnTo>
                    <a:lnTo>
                      <a:pt x="250" y="102"/>
                    </a:lnTo>
                    <a:lnTo>
                      <a:pt x="258" y="88"/>
                    </a:lnTo>
                    <a:lnTo>
                      <a:pt x="260" y="73"/>
                    </a:lnTo>
                    <a:lnTo>
                      <a:pt x="258" y="58"/>
                    </a:lnTo>
                    <a:lnTo>
                      <a:pt x="250" y="45"/>
                    </a:lnTo>
                    <a:lnTo>
                      <a:pt x="239" y="32"/>
                    </a:lnTo>
                    <a:lnTo>
                      <a:pt x="222" y="22"/>
                    </a:lnTo>
                    <a:lnTo>
                      <a:pt x="203" y="12"/>
                    </a:lnTo>
                    <a:lnTo>
                      <a:pt x="181" y="5"/>
                    </a:lnTo>
                    <a:lnTo>
                      <a:pt x="157" y="1"/>
                    </a:lnTo>
                    <a:lnTo>
                      <a:pt x="130" y="0"/>
                    </a:lnTo>
                    <a:lnTo>
                      <a:pt x="104" y="1"/>
                    </a:lnTo>
                    <a:lnTo>
                      <a:pt x="80" y="5"/>
                    </a:lnTo>
                    <a:lnTo>
                      <a:pt x="58" y="12"/>
                    </a:lnTo>
                    <a:lnTo>
                      <a:pt x="38" y="22"/>
                    </a:lnTo>
                    <a:lnTo>
                      <a:pt x="22" y="32"/>
                    </a:lnTo>
                    <a:lnTo>
                      <a:pt x="10" y="45"/>
                    </a:lnTo>
                    <a:lnTo>
                      <a:pt x="2" y="58"/>
                    </a:lnTo>
                    <a:lnTo>
                      <a:pt x="0" y="73"/>
                    </a:lnTo>
                    <a:lnTo>
                      <a:pt x="2" y="88"/>
                    </a:lnTo>
                    <a:lnTo>
                      <a:pt x="10" y="102"/>
                    </a:lnTo>
                    <a:lnTo>
                      <a:pt x="22" y="115"/>
                    </a:lnTo>
                    <a:lnTo>
                      <a:pt x="38" y="126"/>
                    </a:lnTo>
                    <a:lnTo>
                      <a:pt x="58" y="136"/>
                    </a:lnTo>
                    <a:lnTo>
                      <a:pt x="80" y="143"/>
                    </a:lnTo>
                    <a:lnTo>
                      <a:pt x="104" y="147"/>
                    </a:lnTo>
                    <a:lnTo>
                      <a:pt x="130" y="148"/>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0" name="Freeform 135"/>
              <p:cNvSpPr/>
              <p:nvPr/>
            </p:nvSpPr>
            <p:spPr bwMode="auto">
              <a:xfrm>
                <a:off x="5043" y="3280"/>
                <a:ext cx="47" cy="46"/>
              </a:xfrm>
              <a:custGeom>
                <a:avLst/>
                <a:gdLst>
                  <a:gd name="T0" fmla="*/ 46 w 93"/>
                  <a:gd name="T1" fmla="*/ 92 h 92"/>
                  <a:gd name="T2" fmla="*/ 55 w 93"/>
                  <a:gd name="T3" fmla="*/ 91 h 92"/>
                  <a:gd name="T4" fmla="*/ 64 w 93"/>
                  <a:gd name="T5" fmla="*/ 89 h 92"/>
                  <a:gd name="T6" fmla="*/ 72 w 93"/>
                  <a:gd name="T7" fmla="*/ 84 h 92"/>
                  <a:gd name="T8" fmla="*/ 79 w 93"/>
                  <a:gd name="T9" fmla="*/ 79 h 92"/>
                  <a:gd name="T10" fmla="*/ 85 w 93"/>
                  <a:gd name="T11" fmla="*/ 72 h 92"/>
                  <a:gd name="T12" fmla="*/ 90 w 93"/>
                  <a:gd name="T13" fmla="*/ 65 h 92"/>
                  <a:gd name="T14" fmla="*/ 92 w 93"/>
                  <a:gd name="T15" fmla="*/ 55 h 92"/>
                  <a:gd name="T16" fmla="*/ 93 w 93"/>
                  <a:gd name="T17" fmla="*/ 46 h 92"/>
                  <a:gd name="T18" fmla="*/ 92 w 93"/>
                  <a:gd name="T19" fmla="*/ 37 h 92"/>
                  <a:gd name="T20" fmla="*/ 90 w 93"/>
                  <a:gd name="T21" fmla="*/ 28 h 92"/>
                  <a:gd name="T22" fmla="*/ 85 w 93"/>
                  <a:gd name="T23" fmla="*/ 21 h 92"/>
                  <a:gd name="T24" fmla="*/ 79 w 93"/>
                  <a:gd name="T25" fmla="*/ 14 h 92"/>
                  <a:gd name="T26" fmla="*/ 72 w 93"/>
                  <a:gd name="T27" fmla="*/ 8 h 92"/>
                  <a:gd name="T28" fmla="*/ 64 w 93"/>
                  <a:gd name="T29" fmla="*/ 4 h 92"/>
                  <a:gd name="T30" fmla="*/ 55 w 93"/>
                  <a:gd name="T31" fmla="*/ 1 h 92"/>
                  <a:gd name="T32" fmla="*/ 46 w 93"/>
                  <a:gd name="T33" fmla="*/ 0 h 92"/>
                  <a:gd name="T34" fmla="*/ 37 w 93"/>
                  <a:gd name="T35" fmla="*/ 1 h 92"/>
                  <a:gd name="T36" fmla="*/ 27 w 93"/>
                  <a:gd name="T37" fmla="*/ 4 h 92"/>
                  <a:gd name="T38" fmla="*/ 21 w 93"/>
                  <a:gd name="T39" fmla="*/ 8 h 92"/>
                  <a:gd name="T40" fmla="*/ 14 w 93"/>
                  <a:gd name="T41" fmla="*/ 14 h 92"/>
                  <a:gd name="T42" fmla="*/ 8 w 93"/>
                  <a:gd name="T43" fmla="*/ 21 h 92"/>
                  <a:gd name="T44" fmla="*/ 3 w 93"/>
                  <a:gd name="T45" fmla="*/ 28 h 92"/>
                  <a:gd name="T46" fmla="*/ 1 w 93"/>
                  <a:gd name="T47" fmla="*/ 37 h 92"/>
                  <a:gd name="T48" fmla="*/ 0 w 93"/>
                  <a:gd name="T49" fmla="*/ 46 h 92"/>
                  <a:gd name="T50" fmla="*/ 1 w 93"/>
                  <a:gd name="T51" fmla="*/ 55 h 92"/>
                  <a:gd name="T52" fmla="*/ 3 w 93"/>
                  <a:gd name="T53" fmla="*/ 65 h 92"/>
                  <a:gd name="T54" fmla="*/ 8 w 93"/>
                  <a:gd name="T55" fmla="*/ 72 h 92"/>
                  <a:gd name="T56" fmla="*/ 14 w 93"/>
                  <a:gd name="T57" fmla="*/ 79 h 92"/>
                  <a:gd name="T58" fmla="*/ 21 w 93"/>
                  <a:gd name="T59" fmla="*/ 84 h 92"/>
                  <a:gd name="T60" fmla="*/ 27 w 93"/>
                  <a:gd name="T61" fmla="*/ 89 h 92"/>
                  <a:gd name="T62" fmla="*/ 37 w 93"/>
                  <a:gd name="T63" fmla="*/ 91 h 92"/>
                  <a:gd name="T64" fmla="*/ 46 w 93"/>
                  <a:gd name="T65" fmla="*/ 9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2"/>
                  <a:gd name="T101" fmla="*/ 93 w 93"/>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2">
                    <a:moveTo>
                      <a:pt x="46" y="92"/>
                    </a:moveTo>
                    <a:lnTo>
                      <a:pt x="55" y="91"/>
                    </a:lnTo>
                    <a:lnTo>
                      <a:pt x="64" y="89"/>
                    </a:lnTo>
                    <a:lnTo>
                      <a:pt x="72" y="84"/>
                    </a:lnTo>
                    <a:lnTo>
                      <a:pt x="79" y="79"/>
                    </a:lnTo>
                    <a:lnTo>
                      <a:pt x="85" y="72"/>
                    </a:lnTo>
                    <a:lnTo>
                      <a:pt x="90" y="65"/>
                    </a:lnTo>
                    <a:lnTo>
                      <a:pt x="92" y="55"/>
                    </a:lnTo>
                    <a:lnTo>
                      <a:pt x="93" y="46"/>
                    </a:lnTo>
                    <a:lnTo>
                      <a:pt x="92" y="37"/>
                    </a:lnTo>
                    <a:lnTo>
                      <a:pt x="90" y="28"/>
                    </a:lnTo>
                    <a:lnTo>
                      <a:pt x="85" y="21"/>
                    </a:lnTo>
                    <a:lnTo>
                      <a:pt x="79" y="14"/>
                    </a:lnTo>
                    <a:lnTo>
                      <a:pt x="72" y="8"/>
                    </a:lnTo>
                    <a:lnTo>
                      <a:pt x="64" y="4"/>
                    </a:lnTo>
                    <a:lnTo>
                      <a:pt x="55" y="1"/>
                    </a:lnTo>
                    <a:lnTo>
                      <a:pt x="46" y="0"/>
                    </a:lnTo>
                    <a:lnTo>
                      <a:pt x="37" y="1"/>
                    </a:lnTo>
                    <a:lnTo>
                      <a:pt x="27" y="4"/>
                    </a:lnTo>
                    <a:lnTo>
                      <a:pt x="21" y="8"/>
                    </a:lnTo>
                    <a:lnTo>
                      <a:pt x="14" y="14"/>
                    </a:lnTo>
                    <a:lnTo>
                      <a:pt x="8" y="21"/>
                    </a:lnTo>
                    <a:lnTo>
                      <a:pt x="3" y="28"/>
                    </a:lnTo>
                    <a:lnTo>
                      <a:pt x="1" y="37"/>
                    </a:lnTo>
                    <a:lnTo>
                      <a:pt x="0" y="46"/>
                    </a:lnTo>
                    <a:lnTo>
                      <a:pt x="1" y="55"/>
                    </a:lnTo>
                    <a:lnTo>
                      <a:pt x="3" y="65"/>
                    </a:lnTo>
                    <a:lnTo>
                      <a:pt x="8" y="72"/>
                    </a:lnTo>
                    <a:lnTo>
                      <a:pt x="14" y="79"/>
                    </a:lnTo>
                    <a:lnTo>
                      <a:pt x="21" y="84"/>
                    </a:lnTo>
                    <a:lnTo>
                      <a:pt x="27" y="89"/>
                    </a:lnTo>
                    <a:lnTo>
                      <a:pt x="37" y="91"/>
                    </a:lnTo>
                    <a:lnTo>
                      <a:pt x="46" y="92"/>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1" name="Freeform 136"/>
              <p:cNvSpPr/>
              <p:nvPr/>
            </p:nvSpPr>
            <p:spPr bwMode="auto">
              <a:xfrm>
                <a:off x="4887" y="3280"/>
                <a:ext cx="46" cy="46"/>
              </a:xfrm>
              <a:custGeom>
                <a:avLst/>
                <a:gdLst>
                  <a:gd name="T0" fmla="*/ 47 w 93"/>
                  <a:gd name="T1" fmla="*/ 92 h 92"/>
                  <a:gd name="T2" fmla="*/ 56 w 93"/>
                  <a:gd name="T3" fmla="*/ 91 h 92"/>
                  <a:gd name="T4" fmla="*/ 65 w 93"/>
                  <a:gd name="T5" fmla="*/ 89 h 92"/>
                  <a:gd name="T6" fmla="*/ 72 w 93"/>
                  <a:gd name="T7" fmla="*/ 84 h 92"/>
                  <a:gd name="T8" fmla="*/ 79 w 93"/>
                  <a:gd name="T9" fmla="*/ 79 h 92"/>
                  <a:gd name="T10" fmla="*/ 85 w 93"/>
                  <a:gd name="T11" fmla="*/ 72 h 92"/>
                  <a:gd name="T12" fmla="*/ 89 w 93"/>
                  <a:gd name="T13" fmla="*/ 65 h 92"/>
                  <a:gd name="T14" fmla="*/ 92 w 93"/>
                  <a:gd name="T15" fmla="*/ 55 h 92"/>
                  <a:gd name="T16" fmla="*/ 93 w 93"/>
                  <a:gd name="T17" fmla="*/ 46 h 92"/>
                  <a:gd name="T18" fmla="*/ 92 w 93"/>
                  <a:gd name="T19" fmla="*/ 37 h 92"/>
                  <a:gd name="T20" fmla="*/ 89 w 93"/>
                  <a:gd name="T21" fmla="*/ 28 h 92"/>
                  <a:gd name="T22" fmla="*/ 85 w 93"/>
                  <a:gd name="T23" fmla="*/ 21 h 92"/>
                  <a:gd name="T24" fmla="*/ 79 w 93"/>
                  <a:gd name="T25" fmla="*/ 14 h 92"/>
                  <a:gd name="T26" fmla="*/ 72 w 93"/>
                  <a:gd name="T27" fmla="*/ 8 h 92"/>
                  <a:gd name="T28" fmla="*/ 65 w 93"/>
                  <a:gd name="T29" fmla="*/ 4 h 92"/>
                  <a:gd name="T30" fmla="*/ 56 w 93"/>
                  <a:gd name="T31" fmla="*/ 1 h 92"/>
                  <a:gd name="T32" fmla="*/ 47 w 93"/>
                  <a:gd name="T33" fmla="*/ 0 h 92"/>
                  <a:gd name="T34" fmla="*/ 37 w 93"/>
                  <a:gd name="T35" fmla="*/ 1 h 92"/>
                  <a:gd name="T36" fmla="*/ 28 w 93"/>
                  <a:gd name="T37" fmla="*/ 4 h 92"/>
                  <a:gd name="T38" fmla="*/ 21 w 93"/>
                  <a:gd name="T39" fmla="*/ 8 h 92"/>
                  <a:gd name="T40" fmla="*/ 14 w 93"/>
                  <a:gd name="T41" fmla="*/ 14 h 92"/>
                  <a:gd name="T42" fmla="*/ 9 w 93"/>
                  <a:gd name="T43" fmla="*/ 21 h 92"/>
                  <a:gd name="T44" fmla="*/ 4 w 93"/>
                  <a:gd name="T45" fmla="*/ 28 h 92"/>
                  <a:gd name="T46" fmla="*/ 2 w 93"/>
                  <a:gd name="T47" fmla="*/ 37 h 92"/>
                  <a:gd name="T48" fmla="*/ 0 w 93"/>
                  <a:gd name="T49" fmla="*/ 46 h 92"/>
                  <a:gd name="T50" fmla="*/ 2 w 93"/>
                  <a:gd name="T51" fmla="*/ 55 h 92"/>
                  <a:gd name="T52" fmla="*/ 4 w 93"/>
                  <a:gd name="T53" fmla="*/ 65 h 92"/>
                  <a:gd name="T54" fmla="*/ 9 w 93"/>
                  <a:gd name="T55" fmla="*/ 72 h 92"/>
                  <a:gd name="T56" fmla="*/ 14 w 93"/>
                  <a:gd name="T57" fmla="*/ 79 h 92"/>
                  <a:gd name="T58" fmla="*/ 21 w 93"/>
                  <a:gd name="T59" fmla="*/ 84 h 92"/>
                  <a:gd name="T60" fmla="*/ 28 w 93"/>
                  <a:gd name="T61" fmla="*/ 89 h 92"/>
                  <a:gd name="T62" fmla="*/ 37 w 93"/>
                  <a:gd name="T63" fmla="*/ 91 h 92"/>
                  <a:gd name="T64" fmla="*/ 47 w 93"/>
                  <a:gd name="T65" fmla="*/ 9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2"/>
                  <a:gd name="T101" fmla="*/ 93 w 93"/>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2">
                    <a:moveTo>
                      <a:pt x="47" y="92"/>
                    </a:moveTo>
                    <a:lnTo>
                      <a:pt x="56" y="91"/>
                    </a:lnTo>
                    <a:lnTo>
                      <a:pt x="65" y="89"/>
                    </a:lnTo>
                    <a:lnTo>
                      <a:pt x="72" y="84"/>
                    </a:lnTo>
                    <a:lnTo>
                      <a:pt x="79" y="79"/>
                    </a:lnTo>
                    <a:lnTo>
                      <a:pt x="85" y="72"/>
                    </a:lnTo>
                    <a:lnTo>
                      <a:pt x="89" y="65"/>
                    </a:lnTo>
                    <a:lnTo>
                      <a:pt x="92" y="55"/>
                    </a:lnTo>
                    <a:lnTo>
                      <a:pt x="93" y="46"/>
                    </a:lnTo>
                    <a:lnTo>
                      <a:pt x="92" y="37"/>
                    </a:lnTo>
                    <a:lnTo>
                      <a:pt x="89" y="28"/>
                    </a:lnTo>
                    <a:lnTo>
                      <a:pt x="85" y="21"/>
                    </a:lnTo>
                    <a:lnTo>
                      <a:pt x="79" y="14"/>
                    </a:lnTo>
                    <a:lnTo>
                      <a:pt x="72" y="8"/>
                    </a:lnTo>
                    <a:lnTo>
                      <a:pt x="65" y="4"/>
                    </a:lnTo>
                    <a:lnTo>
                      <a:pt x="56" y="1"/>
                    </a:lnTo>
                    <a:lnTo>
                      <a:pt x="47" y="0"/>
                    </a:lnTo>
                    <a:lnTo>
                      <a:pt x="37" y="1"/>
                    </a:lnTo>
                    <a:lnTo>
                      <a:pt x="28" y="4"/>
                    </a:lnTo>
                    <a:lnTo>
                      <a:pt x="21" y="8"/>
                    </a:lnTo>
                    <a:lnTo>
                      <a:pt x="14" y="14"/>
                    </a:lnTo>
                    <a:lnTo>
                      <a:pt x="9" y="21"/>
                    </a:lnTo>
                    <a:lnTo>
                      <a:pt x="4" y="28"/>
                    </a:lnTo>
                    <a:lnTo>
                      <a:pt x="2" y="37"/>
                    </a:lnTo>
                    <a:lnTo>
                      <a:pt x="0" y="46"/>
                    </a:lnTo>
                    <a:lnTo>
                      <a:pt x="2" y="55"/>
                    </a:lnTo>
                    <a:lnTo>
                      <a:pt x="4" y="65"/>
                    </a:lnTo>
                    <a:lnTo>
                      <a:pt x="9" y="72"/>
                    </a:lnTo>
                    <a:lnTo>
                      <a:pt x="14" y="79"/>
                    </a:lnTo>
                    <a:lnTo>
                      <a:pt x="21" y="84"/>
                    </a:lnTo>
                    <a:lnTo>
                      <a:pt x="28" y="89"/>
                    </a:lnTo>
                    <a:lnTo>
                      <a:pt x="37" y="91"/>
                    </a:lnTo>
                    <a:lnTo>
                      <a:pt x="47" y="92"/>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572" name="Rectangle 137"/>
            <p:cNvSpPr>
              <a:spLocks noChangeArrowheads="1"/>
            </p:cNvSpPr>
            <p:nvPr/>
          </p:nvSpPr>
          <p:spPr bwMode="auto">
            <a:xfrm>
              <a:off x="295" y="2292"/>
              <a:ext cx="675" cy="225"/>
            </a:xfrm>
            <a:prstGeom prst="rect">
              <a:avLst/>
            </a:prstGeom>
            <a:noFill/>
            <a:ln w="9525">
              <a:noFill/>
              <a:miter lim="800000"/>
            </a:ln>
          </p:spPr>
          <p:txBody>
            <a:bodyPr wrap="none">
              <a:spAutoFit/>
            </a:bodyPr>
            <a:lstStyle/>
            <a:p>
              <a:pPr algn="l" defTabSz="914400"/>
              <a:r>
                <a:rPr lang="en-US" altLang="zh-CN" sz="1800" b="1">
                  <a:solidFill>
                    <a:schemeClr val="tx1"/>
                  </a:solidFill>
                  <a:latin typeface="Arial" panose="020B0604020202020204" pitchFamily="34" charset="0"/>
                  <a:ea typeface="宋体" panose="02010600030101010101" pitchFamily="2" charset="-122"/>
                  <a:cs typeface="Arial" panose="020B0604020202020204" pitchFamily="34" charset="0"/>
                </a:rPr>
                <a:t>Attacker</a:t>
              </a:r>
            </a:p>
          </p:txBody>
        </p:sp>
        <p:sp>
          <p:nvSpPr>
            <p:cNvPr id="182573" name="Rectangle 138"/>
            <p:cNvSpPr>
              <a:spLocks noChangeArrowheads="1"/>
            </p:cNvSpPr>
            <p:nvPr/>
          </p:nvSpPr>
          <p:spPr bwMode="auto">
            <a:xfrm>
              <a:off x="4785" y="2296"/>
              <a:ext cx="735" cy="225"/>
            </a:xfrm>
            <a:prstGeom prst="rect">
              <a:avLst/>
            </a:prstGeom>
            <a:noFill/>
            <a:ln w="9525">
              <a:noFill/>
              <a:miter lim="800000"/>
            </a:ln>
          </p:spPr>
          <p:txBody>
            <a:bodyPr>
              <a:spAutoFit/>
            </a:bodyPr>
            <a:lstStyle/>
            <a:p>
              <a:pPr algn="l" defTabSz="914400"/>
              <a:r>
                <a:rPr lang="en-US" altLang="zh-CN" sz="1800" b="1">
                  <a:solidFill>
                    <a:schemeClr val="tx1"/>
                  </a:solidFill>
                  <a:latin typeface="Arial" panose="020B0604020202020204" pitchFamily="34" charset="0"/>
                  <a:ea typeface="宋体" panose="02010600030101010101" pitchFamily="2" charset="-122"/>
                  <a:cs typeface="Arial" panose="020B0604020202020204" pitchFamily="34" charset="0"/>
                </a:rPr>
                <a:t>Victim </a:t>
              </a:r>
              <a:r>
                <a:rPr lang="en-US" altLang="zh-CN" sz="1800">
                  <a:solidFill>
                    <a:srgbClr val="FF0000"/>
                  </a:solidFill>
                  <a:latin typeface="Arial" panose="020B0604020202020204" pitchFamily="34" charset="0"/>
                  <a:ea typeface="宋体" panose="02010600030101010101" pitchFamily="2" charset="-122"/>
                  <a:cs typeface="Arial" panose="020B0604020202020204" pitchFamily="34" charset="0"/>
                </a:rPr>
                <a:t>V</a:t>
              </a:r>
            </a:p>
          </p:txBody>
        </p:sp>
        <p:grpSp>
          <p:nvGrpSpPr>
            <p:cNvPr id="15" name="Group 139"/>
            <p:cNvGrpSpPr/>
            <p:nvPr/>
          </p:nvGrpSpPr>
          <p:grpSpPr bwMode="auto">
            <a:xfrm>
              <a:off x="2472" y="734"/>
              <a:ext cx="296" cy="318"/>
              <a:chOff x="1706" y="2916"/>
              <a:chExt cx="918" cy="922"/>
            </a:xfrm>
          </p:grpSpPr>
          <p:sp>
            <p:nvSpPr>
              <p:cNvPr id="182575" name="Freeform 140"/>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6" name="Freeform 141"/>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7" name="Freeform 142"/>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8" name="Freeform 143"/>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79" name="Freeform 144"/>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0" name="Freeform 145"/>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1" name="Freeform 146"/>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2" name="Freeform 147"/>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3" name="Freeform 148"/>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4" name="Freeform 149"/>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6" name="Group 150"/>
            <p:cNvGrpSpPr/>
            <p:nvPr/>
          </p:nvGrpSpPr>
          <p:grpSpPr bwMode="auto">
            <a:xfrm>
              <a:off x="1519" y="779"/>
              <a:ext cx="499" cy="498"/>
              <a:chOff x="1706" y="2916"/>
              <a:chExt cx="918" cy="922"/>
            </a:xfrm>
          </p:grpSpPr>
          <p:sp>
            <p:nvSpPr>
              <p:cNvPr id="182586" name="Freeform 151"/>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7" name="Freeform 152"/>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8" name="Freeform 153"/>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89" name="Freeform 154"/>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0" name="Freeform 155"/>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1" name="Freeform 156"/>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2" name="Freeform 157"/>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3" name="Freeform 158"/>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4" name="Freeform 159"/>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5" name="Freeform 160"/>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7" name="Group 161"/>
            <p:cNvGrpSpPr/>
            <p:nvPr/>
          </p:nvGrpSpPr>
          <p:grpSpPr bwMode="auto">
            <a:xfrm>
              <a:off x="1519" y="1278"/>
              <a:ext cx="499" cy="498"/>
              <a:chOff x="1706" y="2916"/>
              <a:chExt cx="918" cy="922"/>
            </a:xfrm>
          </p:grpSpPr>
          <p:sp>
            <p:nvSpPr>
              <p:cNvPr id="182597" name="Freeform 162"/>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8" name="Freeform 163"/>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599" name="Freeform 164"/>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0" name="Freeform 165"/>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1" name="Freeform 166"/>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2" name="Freeform 167"/>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3" name="Freeform 168"/>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4" name="Freeform 169"/>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5" name="Freeform 170"/>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6" name="Freeform 171"/>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8" name="Group 172"/>
            <p:cNvGrpSpPr/>
            <p:nvPr/>
          </p:nvGrpSpPr>
          <p:grpSpPr bwMode="auto">
            <a:xfrm>
              <a:off x="1519" y="2140"/>
              <a:ext cx="499" cy="498"/>
              <a:chOff x="1706" y="2916"/>
              <a:chExt cx="918" cy="922"/>
            </a:xfrm>
          </p:grpSpPr>
          <p:sp>
            <p:nvSpPr>
              <p:cNvPr id="182608" name="Freeform 173"/>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09" name="Freeform 174"/>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0" name="Freeform 175"/>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1" name="Freeform 176"/>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2" name="Freeform 177"/>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3" name="Freeform 178"/>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4" name="Freeform 179"/>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5" name="Freeform 180"/>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6" name="Freeform 181"/>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17" name="Freeform 182"/>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19" name="Group 183"/>
            <p:cNvGrpSpPr/>
            <p:nvPr/>
          </p:nvGrpSpPr>
          <p:grpSpPr bwMode="auto">
            <a:xfrm>
              <a:off x="1723" y="1823"/>
              <a:ext cx="23" cy="227"/>
              <a:chOff x="1565" y="3362"/>
              <a:chExt cx="23" cy="227"/>
            </a:xfrm>
          </p:grpSpPr>
          <p:sp>
            <p:nvSpPr>
              <p:cNvPr id="182619" name="Rectangle 184"/>
              <p:cNvSpPr>
                <a:spLocks noChangeArrowheads="1"/>
              </p:cNvSpPr>
              <p:nvPr/>
            </p:nvSpPr>
            <p:spPr bwMode="auto">
              <a:xfrm flipV="1">
                <a:off x="1565" y="336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0" name="Rectangle 185"/>
              <p:cNvSpPr>
                <a:spLocks noChangeArrowheads="1"/>
              </p:cNvSpPr>
              <p:nvPr/>
            </p:nvSpPr>
            <p:spPr bwMode="auto">
              <a:xfrm flipV="1">
                <a:off x="1565" y="345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1" name="Rectangle 186"/>
              <p:cNvSpPr>
                <a:spLocks noChangeArrowheads="1"/>
              </p:cNvSpPr>
              <p:nvPr/>
            </p:nvSpPr>
            <p:spPr bwMode="auto">
              <a:xfrm flipV="1">
                <a:off x="1565" y="3566"/>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20" name="Group 187"/>
            <p:cNvGrpSpPr/>
            <p:nvPr/>
          </p:nvGrpSpPr>
          <p:grpSpPr bwMode="auto">
            <a:xfrm>
              <a:off x="2789" y="916"/>
              <a:ext cx="296" cy="318"/>
              <a:chOff x="1706" y="2916"/>
              <a:chExt cx="918" cy="922"/>
            </a:xfrm>
          </p:grpSpPr>
          <p:sp>
            <p:nvSpPr>
              <p:cNvPr id="182623" name="Freeform 188"/>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4" name="Freeform 189"/>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5" name="Freeform 190"/>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6" name="Freeform 191"/>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7" name="Freeform 192"/>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8" name="Freeform 193"/>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29" name="Freeform 194"/>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0" name="Freeform 195"/>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1" name="Freeform 196"/>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2" name="Freeform 197"/>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21" name="Group 198"/>
            <p:cNvGrpSpPr/>
            <p:nvPr/>
          </p:nvGrpSpPr>
          <p:grpSpPr bwMode="auto">
            <a:xfrm>
              <a:off x="2517" y="1097"/>
              <a:ext cx="296" cy="318"/>
              <a:chOff x="1706" y="2916"/>
              <a:chExt cx="918" cy="922"/>
            </a:xfrm>
          </p:grpSpPr>
          <p:sp>
            <p:nvSpPr>
              <p:cNvPr id="182634" name="Freeform 199"/>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5" name="Freeform 200"/>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6" name="Freeform 201"/>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7" name="Freeform 202"/>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8" name="Freeform 203"/>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39" name="Freeform 204"/>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40" name="Freeform 205"/>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41" name="Freeform 206"/>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42" name="Freeform 207"/>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43" name="Freeform 208"/>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644" name="Line 209"/>
            <p:cNvSpPr>
              <a:spLocks noChangeShapeType="1"/>
            </p:cNvSpPr>
            <p:nvPr/>
          </p:nvSpPr>
          <p:spPr bwMode="auto">
            <a:xfrm flipV="1">
              <a:off x="2018" y="870"/>
              <a:ext cx="408" cy="91"/>
            </a:xfrm>
            <a:prstGeom prst="line">
              <a:avLst/>
            </a:prstGeom>
            <a:noFill/>
            <a:ln w="9525">
              <a:solidFill>
                <a:schemeClr val="tx1"/>
              </a:solidFill>
              <a:round/>
              <a:tailEnd type="triangle" w="med" len="med"/>
            </a:ln>
          </p:spPr>
          <p:txBody>
            <a:bodyPr/>
            <a:lstStyle/>
            <a:p>
              <a:endParaRPr lang="zh-CN" altLang="en-US"/>
            </a:p>
          </p:txBody>
        </p:sp>
        <p:sp>
          <p:nvSpPr>
            <p:cNvPr id="182645" name="Line 210"/>
            <p:cNvSpPr>
              <a:spLocks noChangeShapeType="1"/>
            </p:cNvSpPr>
            <p:nvPr/>
          </p:nvSpPr>
          <p:spPr bwMode="auto">
            <a:xfrm>
              <a:off x="2018" y="961"/>
              <a:ext cx="726" cy="136"/>
            </a:xfrm>
            <a:prstGeom prst="line">
              <a:avLst/>
            </a:prstGeom>
            <a:noFill/>
            <a:ln w="9525">
              <a:solidFill>
                <a:schemeClr val="tx1"/>
              </a:solidFill>
              <a:round/>
              <a:tailEnd type="triangle" w="med" len="med"/>
            </a:ln>
          </p:spPr>
          <p:txBody>
            <a:bodyPr/>
            <a:lstStyle/>
            <a:p>
              <a:endParaRPr lang="zh-CN" altLang="en-US"/>
            </a:p>
          </p:txBody>
        </p:sp>
        <p:sp>
          <p:nvSpPr>
            <p:cNvPr id="182646" name="Line 211"/>
            <p:cNvSpPr>
              <a:spLocks noChangeShapeType="1"/>
            </p:cNvSpPr>
            <p:nvPr/>
          </p:nvSpPr>
          <p:spPr bwMode="auto">
            <a:xfrm>
              <a:off x="2018" y="961"/>
              <a:ext cx="499" cy="227"/>
            </a:xfrm>
            <a:prstGeom prst="line">
              <a:avLst/>
            </a:prstGeom>
            <a:noFill/>
            <a:ln w="9525">
              <a:solidFill>
                <a:schemeClr val="tx1"/>
              </a:solidFill>
              <a:round/>
              <a:tailEnd type="triangle" w="med" len="med"/>
            </a:ln>
          </p:spPr>
          <p:txBody>
            <a:bodyPr/>
            <a:lstStyle/>
            <a:p>
              <a:endParaRPr lang="zh-CN" altLang="en-US"/>
            </a:p>
          </p:txBody>
        </p:sp>
        <p:grpSp>
          <p:nvGrpSpPr>
            <p:cNvPr id="22" name="Group 212"/>
            <p:cNvGrpSpPr/>
            <p:nvPr/>
          </p:nvGrpSpPr>
          <p:grpSpPr bwMode="auto">
            <a:xfrm>
              <a:off x="2608" y="1641"/>
              <a:ext cx="23" cy="227"/>
              <a:chOff x="1565" y="3362"/>
              <a:chExt cx="23" cy="227"/>
            </a:xfrm>
          </p:grpSpPr>
          <p:sp>
            <p:nvSpPr>
              <p:cNvPr id="182648" name="Rectangle 213"/>
              <p:cNvSpPr>
                <a:spLocks noChangeArrowheads="1"/>
              </p:cNvSpPr>
              <p:nvPr/>
            </p:nvSpPr>
            <p:spPr bwMode="auto">
              <a:xfrm flipV="1">
                <a:off x="1565" y="336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49" name="Rectangle 214"/>
              <p:cNvSpPr>
                <a:spLocks noChangeArrowheads="1"/>
              </p:cNvSpPr>
              <p:nvPr/>
            </p:nvSpPr>
            <p:spPr bwMode="auto">
              <a:xfrm flipV="1">
                <a:off x="1565" y="3452"/>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0" name="Rectangle 215"/>
              <p:cNvSpPr>
                <a:spLocks noChangeArrowheads="1"/>
              </p:cNvSpPr>
              <p:nvPr/>
            </p:nvSpPr>
            <p:spPr bwMode="auto">
              <a:xfrm flipV="1">
                <a:off x="1565" y="3566"/>
                <a:ext cx="23" cy="23"/>
              </a:xfrm>
              <a:prstGeom prst="rect">
                <a:avLst/>
              </a:prstGeom>
              <a:solidFill>
                <a:schemeClr val="tx2"/>
              </a:solidFill>
              <a:ln w="9525">
                <a:solidFill>
                  <a:schemeClr val="tx1"/>
                </a:solidFill>
                <a:miter lim="800000"/>
              </a:ln>
            </p:spPr>
            <p:txBody>
              <a:bodyPr rot="10800000" wrap="none" anchor="ct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23" name="Group 216"/>
            <p:cNvGrpSpPr/>
            <p:nvPr/>
          </p:nvGrpSpPr>
          <p:grpSpPr bwMode="auto">
            <a:xfrm>
              <a:off x="2472" y="2077"/>
              <a:ext cx="296" cy="318"/>
              <a:chOff x="1706" y="2916"/>
              <a:chExt cx="918" cy="922"/>
            </a:xfrm>
          </p:grpSpPr>
          <p:sp>
            <p:nvSpPr>
              <p:cNvPr id="182652" name="Freeform 217"/>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3" name="Freeform 218"/>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4" name="Freeform 219"/>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5" name="Freeform 220"/>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6" name="Freeform 221"/>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7" name="Freeform 222"/>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8" name="Freeform 223"/>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59" name="Freeform 224"/>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0" name="Freeform 225"/>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1" name="Freeform 226"/>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24" name="Group 227"/>
            <p:cNvGrpSpPr/>
            <p:nvPr/>
          </p:nvGrpSpPr>
          <p:grpSpPr bwMode="auto">
            <a:xfrm>
              <a:off x="2789" y="2259"/>
              <a:ext cx="296" cy="318"/>
              <a:chOff x="1706" y="2916"/>
              <a:chExt cx="918" cy="922"/>
            </a:xfrm>
          </p:grpSpPr>
          <p:sp>
            <p:nvSpPr>
              <p:cNvPr id="182663" name="Freeform 228"/>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4" name="Freeform 229"/>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5" name="Freeform 230"/>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6" name="Freeform 231"/>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7" name="Freeform 232"/>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8" name="Freeform 233"/>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69" name="Freeform 234"/>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0" name="Freeform 235"/>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1" name="Freeform 236"/>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2" name="Freeform 237"/>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grpSp>
          <p:nvGrpSpPr>
            <p:cNvPr id="25" name="Group 238"/>
            <p:cNvGrpSpPr/>
            <p:nvPr/>
          </p:nvGrpSpPr>
          <p:grpSpPr bwMode="auto">
            <a:xfrm>
              <a:off x="2517" y="2440"/>
              <a:ext cx="296" cy="318"/>
              <a:chOff x="1706" y="2916"/>
              <a:chExt cx="918" cy="922"/>
            </a:xfrm>
          </p:grpSpPr>
          <p:sp>
            <p:nvSpPr>
              <p:cNvPr id="182674" name="Freeform 239"/>
              <p:cNvSpPr/>
              <p:nvPr/>
            </p:nvSpPr>
            <p:spPr bwMode="auto">
              <a:xfrm>
                <a:off x="2071" y="2994"/>
                <a:ext cx="266" cy="341"/>
              </a:xfrm>
              <a:custGeom>
                <a:avLst/>
                <a:gdLst>
                  <a:gd name="T0" fmla="*/ 0 w 532"/>
                  <a:gd name="T1" fmla="*/ 15 h 682"/>
                  <a:gd name="T2" fmla="*/ 31 w 532"/>
                  <a:gd name="T3" fmla="*/ 682 h 682"/>
                  <a:gd name="T4" fmla="*/ 532 w 532"/>
                  <a:gd name="T5" fmla="*/ 583 h 682"/>
                  <a:gd name="T6" fmla="*/ 517 w 532"/>
                  <a:gd name="T7" fmla="*/ 0 h 682"/>
                  <a:gd name="T8" fmla="*/ 0 w 532"/>
                  <a:gd name="T9" fmla="*/ 15 h 682"/>
                  <a:gd name="T10" fmla="*/ 0 60000 65536"/>
                  <a:gd name="T11" fmla="*/ 0 60000 65536"/>
                  <a:gd name="T12" fmla="*/ 0 60000 65536"/>
                  <a:gd name="T13" fmla="*/ 0 60000 65536"/>
                  <a:gd name="T14" fmla="*/ 0 60000 65536"/>
                  <a:gd name="T15" fmla="*/ 0 w 532"/>
                  <a:gd name="T16" fmla="*/ 0 h 682"/>
                  <a:gd name="T17" fmla="*/ 532 w 532"/>
                  <a:gd name="T18" fmla="*/ 682 h 682"/>
                </a:gdLst>
                <a:ahLst/>
                <a:cxnLst>
                  <a:cxn ang="T10">
                    <a:pos x="T0" y="T1"/>
                  </a:cxn>
                  <a:cxn ang="T11">
                    <a:pos x="T2" y="T3"/>
                  </a:cxn>
                  <a:cxn ang="T12">
                    <a:pos x="T4" y="T5"/>
                  </a:cxn>
                  <a:cxn ang="T13">
                    <a:pos x="T6" y="T7"/>
                  </a:cxn>
                  <a:cxn ang="T14">
                    <a:pos x="T8" y="T9"/>
                  </a:cxn>
                </a:cxnLst>
                <a:rect l="T15" t="T16" r="T17" b="T18"/>
                <a:pathLst>
                  <a:path w="532" h="682">
                    <a:moveTo>
                      <a:pt x="0" y="15"/>
                    </a:moveTo>
                    <a:lnTo>
                      <a:pt x="31" y="682"/>
                    </a:lnTo>
                    <a:lnTo>
                      <a:pt x="532" y="583"/>
                    </a:lnTo>
                    <a:lnTo>
                      <a:pt x="517" y="0"/>
                    </a:lnTo>
                    <a:lnTo>
                      <a:pt x="0" y="15"/>
                    </a:lnTo>
                    <a:close/>
                  </a:path>
                </a:pathLst>
              </a:custGeom>
              <a:solidFill>
                <a:srgbClr val="FF99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5" name="Freeform 240"/>
              <p:cNvSpPr/>
              <p:nvPr/>
            </p:nvSpPr>
            <p:spPr bwMode="auto">
              <a:xfrm>
                <a:off x="1790" y="2916"/>
                <a:ext cx="590" cy="530"/>
              </a:xfrm>
              <a:custGeom>
                <a:avLst/>
                <a:gdLst>
                  <a:gd name="T0" fmla="*/ 1109 w 1181"/>
                  <a:gd name="T1" fmla="*/ 44 h 1060"/>
                  <a:gd name="T2" fmla="*/ 431 w 1181"/>
                  <a:gd name="T3" fmla="*/ 0 h 1060"/>
                  <a:gd name="T4" fmla="*/ 229 w 1181"/>
                  <a:gd name="T5" fmla="*/ 59 h 1060"/>
                  <a:gd name="T6" fmla="*/ 189 w 1181"/>
                  <a:gd name="T7" fmla="*/ 229 h 1060"/>
                  <a:gd name="T8" fmla="*/ 0 w 1181"/>
                  <a:gd name="T9" fmla="*/ 292 h 1060"/>
                  <a:gd name="T10" fmla="*/ 27 w 1181"/>
                  <a:gd name="T11" fmla="*/ 824 h 1060"/>
                  <a:gd name="T12" fmla="*/ 243 w 1181"/>
                  <a:gd name="T13" fmla="*/ 918 h 1060"/>
                  <a:gd name="T14" fmla="*/ 260 w 1181"/>
                  <a:gd name="T15" fmla="*/ 984 h 1060"/>
                  <a:gd name="T16" fmla="*/ 480 w 1181"/>
                  <a:gd name="T17" fmla="*/ 1060 h 1060"/>
                  <a:gd name="T18" fmla="*/ 1181 w 1181"/>
                  <a:gd name="T19" fmla="*/ 845 h 1060"/>
                  <a:gd name="T20" fmla="*/ 1162 w 1181"/>
                  <a:gd name="T21" fmla="*/ 106 h 1060"/>
                  <a:gd name="T22" fmla="*/ 1140 w 1181"/>
                  <a:gd name="T23" fmla="*/ 809 h 1060"/>
                  <a:gd name="T24" fmla="*/ 503 w 1181"/>
                  <a:gd name="T25" fmla="*/ 993 h 1060"/>
                  <a:gd name="T26" fmla="*/ 461 w 1181"/>
                  <a:gd name="T27" fmla="*/ 112 h 1060"/>
                  <a:gd name="T28" fmla="*/ 448 w 1181"/>
                  <a:gd name="T29" fmla="*/ 991 h 1060"/>
                  <a:gd name="T30" fmla="*/ 285 w 1181"/>
                  <a:gd name="T31" fmla="*/ 946 h 1060"/>
                  <a:gd name="T32" fmla="*/ 243 w 1181"/>
                  <a:gd name="T33" fmla="*/ 350 h 1060"/>
                  <a:gd name="T34" fmla="*/ 241 w 1181"/>
                  <a:gd name="T35" fmla="*/ 863 h 1060"/>
                  <a:gd name="T36" fmla="*/ 78 w 1181"/>
                  <a:gd name="T37" fmla="*/ 808 h 1060"/>
                  <a:gd name="T38" fmla="*/ 53 w 1181"/>
                  <a:gd name="T39" fmla="*/ 337 h 1060"/>
                  <a:gd name="T40" fmla="*/ 253 w 1181"/>
                  <a:gd name="T41" fmla="*/ 256 h 1060"/>
                  <a:gd name="T42" fmla="*/ 263 w 1181"/>
                  <a:gd name="T43" fmla="*/ 104 h 1060"/>
                  <a:gd name="T44" fmla="*/ 426 w 1181"/>
                  <a:gd name="T45" fmla="*/ 50 h 1060"/>
                  <a:gd name="T46" fmla="*/ 1109 w 1181"/>
                  <a:gd name="T47" fmla="*/ 44 h 10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81"/>
                  <a:gd name="T73" fmla="*/ 0 h 1060"/>
                  <a:gd name="T74" fmla="*/ 1181 w 1181"/>
                  <a:gd name="T75" fmla="*/ 1060 h 10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81" h="1060">
                    <a:moveTo>
                      <a:pt x="1109" y="44"/>
                    </a:moveTo>
                    <a:lnTo>
                      <a:pt x="431" y="0"/>
                    </a:lnTo>
                    <a:lnTo>
                      <a:pt x="229" y="59"/>
                    </a:lnTo>
                    <a:lnTo>
                      <a:pt x="189" y="229"/>
                    </a:lnTo>
                    <a:lnTo>
                      <a:pt x="0" y="292"/>
                    </a:lnTo>
                    <a:lnTo>
                      <a:pt x="27" y="824"/>
                    </a:lnTo>
                    <a:lnTo>
                      <a:pt x="243" y="918"/>
                    </a:lnTo>
                    <a:lnTo>
                      <a:pt x="260" y="984"/>
                    </a:lnTo>
                    <a:lnTo>
                      <a:pt x="480" y="1060"/>
                    </a:lnTo>
                    <a:lnTo>
                      <a:pt x="1181" y="845"/>
                    </a:lnTo>
                    <a:lnTo>
                      <a:pt x="1162" y="106"/>
                    </a:lnTo>
                    <a:lnTo>
                      <a:pt x="1140" y="809"/>
                    </a:lnTo>
                    <a:lnTo>
                      <a:pt x="503" y="993"/>
                    </a:lnTo>
                    <a:lnTo>
                      <a:pt x="461" y="112"/>
                    </a:lnTo>
                    <a:lnTo>
                      <a:pt x="448" y="991"/>
                    </a:lnTo>
                    <a:lnTo>
                      <a:pt x="285" y="946"/>
                    </a:lnTo>
                    <a:lnTo>
                      <a:pt x="243" y="350"/>
                    </a:lnTo>
                    <a:lnTo>
                      <a:pt x="241" y="863"/>
                    </a:lnTo>
                    <a:lnTo>
                      <a:pt x="78" y="808"/>
                    </a:lnTo>
                    <a:lnTo>
                      <a:pt x="53" y="337"/>
                    </a:lnTo>
                    <a:lnTo>
                      <a:pt x="253" y="256"/>
                    </a:lnTo>
                    <a:lnTo>
                      <a:pt x="263" y="104"/>
                    </a:lnTo>
                    <a:lnTo>
                      <a:pt x="426" y="50"/>
                    </a:lnTo>
                    <a:lnTo>
                      <a:pt x="1109" y="44"/>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6" name="Freeform 241"/>
              <p:cNvSpPr/>
              <p:nvPr/>
            </p:nvSpPr>
            <p:spPr bwMode="auto">
              <a:xfrm>
                <a:off x="1970" y="3365"/>
                <a:ext cx="315" cy="88"/>
              </a:xfrm>
              <a:custGeom>
                <a:avLst/>
                <a:gdLst>
                  <a:gd name="T0" fmla="*/ 553 w 629"/>
                  <a:gd name="T1" fmla="*/ 9 h 176"/>
                  <a:gd name="T2" fmla="*/ 566 w 629"/>
                  <a:gd name="T3" fmla="*/ 30 h 176"/>
                  <a:gd name="T4" fmla="*/ 567 w 629"/>
                  <a:gd name="T5" fmla="*/ 50 h 176"/>
                  <a:gd name="T6" fmla="*/ 555 w 629"/>
                  <a:gd name="T7" fmla="*/ 69 h 176"/>
                  <a:gd name="T8" fmla="*/ 533 w 629"/>
                  <a:gd name="T9" fmla="*/ 86 h 176"/>
                  <a:gd name="T10" fmla="*/ 501 w 629"/>
                  <a:gd name="T11" fmla="*/ 101 h 176"/>
                  <a:gd name="T12" fmla="*/ 460 w 629"/>
                  <a:gd name="T13" fmla="*/ 114 h 176"/>
                  <a:gd name="T14" fmla="*/ 413 w 629"/>
                  <a:gd name="T15" fmla="*/ 124 h 176"/>
                  <a:gd name="T16" fmla="*/ 360 w 629"/>
                  <a:gd name="T17" fmla="*/ 131 h 176"/>
                  <a:gd name="T18" fmla="*/ 301 w 629"/>
                  <a:gd name="T19" fmla="*/ 136 h 176"/>
                  <a:gd name="T20" fmla="*/ 248 w 629"/>
                  <a:gd name="T21" fmla="*/ 136 h 176"/>
                  <a:gd name="T22" fmla="*/ 206 w 629"/>
                  <a:gd name="T23" fmla="*/ 133 h 176"/>
                  <a:gd name="T24" fmla="*/ 164 w 629"/>
                  <a:gd name="T25" fmla="*/ 129 h 176"/>
                  <a:gd name="T26" fmla="*/ 125 w 629"/>
                  <a:gd name="T27" fmla="*/ 123 h 176"/>
                  <a:gd name="T28" fmla="*/ 91 w 629"/>
                  <a:gd name="T29" fmla="*/ 116 h 176"/>
                  <a:gd name="T30" fmla="*/ 58 w 629"/>
                  <a:gd name="T31" fmla="*/ 107 h 176"/>
                  <a:gd name="T32" fmla="*/ 32 w 629"/>
                  <a:gd name="T33" fmla="*/ 96 h 176"/>
                  <a:gd name="T34" fmla="*/ 9 w 629"/>
                  <a:gd name="T35" fmla="*/ 85 h 176"/>
                  <a:gd name="T36" fmla="*/ 3 w 629"/>
                  <a:gd name="T37" fmla="*/ 88 h 176"/>
                  <a:gd name="T38" fmla="*/ 18 w 629"/>
                  <a:gd name="T39" fmla="*/ 108 h 176"/>
                  <a:gd name="T40" fmla="*/ 43 w 629"/>
                  <a:gd name="T41" fmla="*/ 125 h 176"/>
                  <a:gd name="T42" fmla="*/ 78 w 629"/>
                  <a:gd name="T43" fmla="*/ 141 h 176"/>
                  <a:gd name="T44" fmla="*/ 119 w 629"/>
                  <a:gd name="T45" fmla="*/ 154 h 176"/>
                  <a:gd name="T46" fmla="*/ 169 w 629"/>
                  <a:gd name="T47" fmla="*/ 164 h 176"/>
                  <a:gd name="T48" fmla="*/ 223 w 629"/>
                  <a:gd name="T49" fmla="*/ 171 h 176"/>
                  <a:gd name="T50" fmla="*/ 282 w 629"/>
                  <a:gd name="T51" fmla="*/ 176 h 176"/>
                  <a:gd name="T52" fmla="*/ 345 w 629"/>
                  <a:gd name="T53" fmla="*/ 176 h 176"/>
                  <a:gd name="T54" fmla="*/ 407 w 629"/>
                  <a:gd name="T55" fmla="*/ 171 h 176"/>
                  <a:gd name="T56" fmla="*/ 464 w 629"/>
                  <a:gd name="T57" fmla="*/ 163 h 176"/>
                  <a:gd name="T58" fmla="*/ 514 w 629"/>
                  <a:gd name="T59" fmla="*/ 153 h 176"/>
                  <a:gd name="T60" fmla="*/ 557 w 629"/>
                  <a:gd name="T61" fmla="*/ 138 h 176"/>
                  <a:gd name="T62" fmla="*/ 591 w 629"/>
                  <a:gd name="T63" fmla="*/ 122 h 176"/>
                  <a:gd name="T64" fmla="*/ 615 w 629"/>
                  <a:gd name="T65" fmla="*/ 103 h 176"/>
                  <a:gd name="T66" fmla="*/ 627 w 629"/>
                  <a:gd name="T67" fmla="*/ 83 h 176"/>
                  <a:gd name="T68" fmla="*/ 627 w 629"/>
                  <a:gd name="T69" fmla="*/ 62 h 176"/>
                  <a:gd name="T70" fmla="*/ 615 w 629"/>
                  <a:gd name="T71" fmla="*/ 41 h 176"/>
                  <a:gd name="T72" fmla="*/ 593 w 629"/>
                  <a:gd name="T73" fmla="*/ 23 h 176"/>
                  <a:gd name="T74" fmla="*/ 561 w 629"/>
                  <a:gd name="T75" fmla="*/ 7 h 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9"/>
                  <a:gd name="T115" fmla="*/ 0 h 176"/>
                  <a:gd name="T116" fmla="*/ 629 w 629"/>
                  <a:gd name="T117" fmla="*/ 176 h 1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9" h="176">
                    <a:moveTo>
                      <a:pt x="541" y="0"/>
                    </a:moveTo>
                    <a:lnTo>
                      <a:pt x="553" y="9"/>
                    </a:lnTo>
                    <a:lnTo>
                      <a:pt x="562" y="19"/>
                    </a:lnTo>
                    <a:lnTo>
                      <a:pt x="566" y="30"/>
                    </a:lnTo>
                    <a:lnTo>
                      <a:pt x="569" y="40"/>
                    </a:lnTo>
                    <a:lnTo>
                      <a:pt x="567" y="50"/>
                    </a:lnTo>
                    <a:lnTo>
                      <a:pt x="563" y="60"/>
                    </a:lnTo>
                    <a:lnTo>
                      <a:pt x="555" y="69"/>
                    </a:lnTo>
                    <a:lnTo>
                      <a:pt x="546" y="77"/>
                    </a:lnTo>
                    <a:lnTo>
                      <a:pt x="533" y="86"/>
                    </a:lnTo>
                    <a:lnTo>
                      <a:pt x="518" y="93"/>
                    </a:lnTo>
                    <a:lnTo>
                      <a:pt x="501" y="101"/>
                    </a:lnTo>
                    <a:lnTo>
                      <a:pt x="482" y="108"/>
                    </a:lnTo>
                    <a:lnTo>
                      <a:pt x="460" y="114"/>
                    </a:lnTo>
                    <a:lnTo>
                      <a:pt x="437" y="120"/>
                    </a:lnTo>
                    <a:lnTo>
                      <a:pt x="413" y="124"/>
                    </a:lnTo>
                    <a:lnTo>
                      <a:pt x="388" y="128"/>
                    </a:lnTo>
                    <a:lnTo>
                      <a:pt x="360" y="131"/>
                    </a:lnTo>
                    <a:lnTo>
                      <a:pt x="331" y="133"/>
                    </a:lnTo>
                    <a:lnTo>
                      <a:pt x="301" y="136"/>
                    </a:lnTo>
                    <a:lnTo>
                      <a:pt x="272" y="136"/>
                    </a:lnTo>
                    <a:lnTo>
                      <a:pt x="248" y="136"/>
                    </a:lnTo>
                    <a:lnTo>
                      <a:pt x="227" y="135"/>
                    </a:lnTo>
                    <a:lnTo>
                      <a:pt x="206" y="133"/>
                    </a:lnTo>
                    <a:lnTo>
                      <a:pt x="184" y="131"/>
                    </a:lnTo>
                    <a:lnTo>
                      <a:pt x="164" y="129"/>
                    </a:lnTo>
                    <a:lnTo>
                      <a:pt x="145" y="126"/>
                    </a:lnTo>
                    <a:lnTo>
                      <a:pt x="125" y="123"/>
                    </a:lnTo>
                    <a:lnTo>
                      <a:pt x="108" y="120"/>
                    </a:lnTo>
                    <a:lnTo>
                      <a:pt x="91" y="116"/>
                    </a:lnTo>
                    <a:lnTo>
                      <a:pt x="75" y="111"/>
                    </a:lnTo>
                    <a:lnTo>
                      <a:pt x="58" y="107"/>
                    </a:lnTo>
                    <a:lnTo>
                      <a:pt x="45" y="101"/>
                    </a:lnTo>
                    <a:lnTo>
                      <a:pt x="32" y="96"/>
                    </a:lnTo>
                    <a:lnTo>
                      <a:pt x="19" y="91"/>
                    </a:lnTo>
                    <a:lnTo>
                      <a:pt x="9" y="85"/>
                    </a:lnTo>
                    <a:lnTo>
                      <a:pt x="0" y="78"/>
                    </a:lnTo>
                    <a:lnTo>
                      <a:pt x="3" y="88"/>
                    </a:lnTo>
                    <a:lnTo>
                      <a:pt x="9" y="98"/>
                    </a:lnTo>
                    <a:lnTo>
                      <a:pt x="18" y="108"/>
                    </a:lnTo>
                    <a:lnTo>
                      <a:pt x="30" y="117"/>
                    </a:lnTo>
                    <a:lnTo>
                      <a:pt x="43" y="125"/>
                    </a:lnTo>
                    <a:lnTo>
                      <a:pt x="60" y="133"/>
                    </a:lnTo>
                    <a:lnTo>
                      <a:pt x="78" y="141"/>
                    </a:lnTo>
                    <a:lnTo>
                      <a:pt x="98" y="147"/>
                    </a:lnTo>
                    <a:lnTo>
                      <a:pt x="119" y="154"/>
                    </a:lnTo>
                    <a:lnTo>
                      <a:pt x="144" y="160"/>
                    </a:lnTo>
                    <a:lnTo>
                      <a:pt x="169" y="164"/>
                    </a:lnTo>
                    <a:lnTo>
                      <a:pt x="196" y="168"/>
                    </a:lnTo>
                    <a:lnTo>
                      <a:pt x="223" y="171"/>
                    </a:lnTo>
                    <a:lnTo>
                      <a:pt x="252" y="174"/>
                    </a:lnTo>
                    <a:lnTo>
                      <a:pt x="282" y="176"/>
                    </a:lnTo>
                    <a:lnTo>
                      <a:pt x="313" y="176"/>
                    </a:lnTo>
                    <a:lnTo>
                      <a:pt x="345" y="176"/>
                    </a:lnTo>
                    <a:lnTo>
                      <a:pt x="376" y="174"/>
                    </a:lnTo>
                    <a:lnTo>
                      <a:pt x="407" y="171"/>
                    </a:lnTo>
                    <a:lnTo>
                      <a:pt x="436" y="168"/>
                    </a:lnTo>
                    <a:lnTo>
                      <a:pt x="464" y="163"/>
                    </a:lnTo>
                    <a:lnTo>
                      <a:pt x="489" y="159"/>
                    </a:lnTo>
                    <a:lnTo>
                      <a:pt x="514" y="153"/>
                    </a:lnTo>
                    <a:lnTo>
                      <a:pt x="536" y="146"/>
                    </a:lnTo>
                    <a:lnTo>
                      <a:pt x="557" y="138"/>
                    </a:lnTo>
                    <a:lnTo>
                      <a:pt x="574" y="130"/>
                    </a:lnTo>
                    <a:lnTo>
                      <a:pt x="591" y="122"/>
                    </a:lnTo>
                    <a:lnTo>
                      <a:pt x="604" y="113"/>
                    </a:lnTo>
                    <a:lnTo>
                      <a:pt x="615" y="103"/>
                    </a:lnTo>
                    <a:lnTo>
                      <a:pt x="622" y="93"/>
                    </a:lnTo>
                    <a:lnTo>
                      <a:pt x="627" y="83"/>
                    </a:lnTo>
                    <a:lnTo>
                      <a:pt x="629" y="72"/>
                    </a:lnTo>
                    <a:lnTo>
                      <a:pt x="627" y="62"/>
                    </a:lnTo>
                    <a:lnTo>
                      <a:pt x="623" y="52"/>
                    </a:lnTo>
                    <a:lnTo>
                      <a:pt x="615" y="41"/>
                    </a:lnTo>
                    <a:lnTo>
                      <a:pt x="605" y="32"/>
                    </a:lnTo>
                    <a:lnTo>
                      <a:pt x="593" y="23"/>
                    </a:lnTo>
                    <a:lnTo>
                      <a:pt x="578" y="15"/>
                    </a:lnTo>
                    <a:lnTo>
                      <a:pt x="561" y="7"/>
                    </a:lnTo>
                    <a:lnTo>
                      <a:pt x="541"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7" name="Freeform 242"/>
              <p:cNvSpPr/>
              <p:nvPr/>
            </p:nvSpPr>
            <p:spPr bwMode="auto">
              <a:xfrm>
                <a:off x="2333" y="3447"/>
                <a:ext cx="108" cy="43"/>
              </a:xfrm>
              <a:custGeom>
                <a:avLst/>
                <a:gdLst>
                  <a:gd name="T0" fmla="*/ 0 w 218"/>
                  <a:gd name="T1" fmla="*/ 87 h 87"/>
                  <a:gd name="T2" fmla="*/ 218 w 218"/>
                  <a:gd name="T3" fmla="*/ 0 h 87"/>
                  <a:gd name="T4" fmla="*/ 218 w 218"/>
                  <a:gd name="T5" fmla="*/ 27 h 87"/>
                  <a:gd name="T6" fmla="*/ 0 w 218"/>
                  <a:gd name="T7" fmla="*/ 87 h 87"/>
                  <a:gd name="T8" fmla="*/ 0 60000 65536"/>
                  <a:gd name="T9" fmla="*/ 0 60000 65536"/>
                  <a:gd name="T10" fmla="*/ 0 60000 65536"/>
                  <a:gd name="T11" fmla="*/ 0 60000 65536"/>
                  <a:gd name="T12" fmla="*/ 0 w 218"/>
                  <a:gd name="T13" fmla="*/ 0 h 87"/>
                  <a:gd name="T14" fmla="*/ 218 w 218"/>
                  <a:gd name="T15" fmla="*/ 87 h 87"/>
                </a:gdLst>
                <a:ahLst/>
                <a:cxnLst>
                  <a:cxn ang="T8">
                    <a:pos x="T0" y="T1"/>
                  </a:cxn>
                  <a:cxn ang="T9">
                    <a:pos x="T2" y="T3"/>
                  </a:cxn>
                  <a:cxn ang="T10">
                    <a:pos x="T4" y="T5"/>
                  </a:cxn>
                  <a:cxn ang="T11">
                    <a:pos x="T6" y="T7"/>
                  </a:cxn>
                </a:cxnLst>
                <a:rect l="T12" t="T13" r="T14" b="T15"/>
                <a:pathLst>
                  <a:path w="218" h="87">
                    <a:moveTo>
                      <a:pt x="0" y="87"/>
                    </a:moveTo>
                    <a:lnTo>
                      <a:pt x="218" y="0"/>
                    </a:lnTo>
                    <a:lnTo>
                      <a:pt x="218" y="27"/>
                    </a:lnTo>
                    <a:lnTo>
                      <a:pt x="0" y="87"/>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8" name="Freeform 243"/>
              <p:cNvSpPr/>
              <p:nvPr/>
            </p:nvSpPr>
            <p:spPr bwMode="auto">
              <a:xfrm>
                <a:off x="1706" y="3358"/>
                <a:ext cx="794" cy="344"/>
              </a:xfrm>
              <a:custGeom>
                <a:avLst/>
                <a:gdLst>
                  <a:gd name="T0" fmla="*/ 295 w 1587"/>
                  <a:gd name="T1" fmla="*/ 39 h 688"/>
                  <a:gd name="T2" fmla="*/ 0 w 1587"/>
                  <a:gd name="T3" fmla="*/ 110 h 688"/>
                  <a:gd name="T4" fmla="*/ 0 w 1587"/>
                  <a:gd name="T5" fmla="*/ 387 h 688"/>
                  <a:gd name="T6" fmla="*/ 613 w 1587"/>
                  <a:gd name="T7" fmla="*/ 688 h 688"/>
                  <a:gd name="T8" fmla="*/ 1565 w 1587"/>
                  <a:gd name="T9" fmla="*/ 302 h 688"/>
                  <a:gd name="T10" fmla="*/ 1587 w 1587"/>
                  <a:gd name="T11" fmla="*/ 47 h 688"/>
                  <a:gd name="T12" fmla="*/ 1361 w 1587"/>
                  <a:gd name="T13" fmla="*/ 0 h 688"/>
                  <a:gd name="T14" fmla="*/ 1513 w 1587"/>
                  <a:gd name="T15" fmla="*/ 64 h 688"/>
                  <a:gd name="T16" fmla="*/ 607 w 1587"/>
                  <a:gd name="T17" fmla="*/ 357 h 688"/>
                  <a:gd name="T18" fmla="*/ 624 w 1587"/>
                  <a:gd name="T19" fmla="*/ 575 h 688"/>
                  <a:gd name="T20" fmla="*/ 635 w 1587"/>
                  <a:gd name="T21" fmla="*/ 372 h 688"/>
                  <a:gd name="T22" fmla="*/ 1509 w 1587"/>
                  <a:gd name="T23" fmla="*/ 108 h 688"/>
                  <a:gd name="T24" fmla="*/ 1509 w 1587"/>
                  <a:gd name="T25" fmla="*/ 276 h 688"/>
                  <a:gd name="T26" fmla="*/ 635 w 1587"/>
                  <a:gd name="T27" fmla="*/ 614 h 688"/>
                  <a:gd name="T28" fmla="*/ 52 w 1587"/>
                  <a:gd name="T29" fmla="*/ 361 h 688"/>
                  <a:gd name="T30" fmla="*/ 47 w 1587"/>
                  <a:gd name="T31" fmla="*/ 154 h 688"/>
                  <a:gd name="T32" fmla="*/ 445 w 1587"/>
                  <a:gd name="T33" fmla="*/ 289 h 688"/>
                  <a:gd name="T34" fmla="*/ 114 w 1587"/>
                  <a:gd name="T35" fmla="*/ 123 h 688"/>
                  <a:gd name="T36" fmla="*/ 295 w 1587"/>
                  <a:gd name="T37" fmla="*/ 39 h 6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87"/>
                  <a:gd name="T58" fmla="*/ 0 h 688"/>
                  <a:gd name="T59" fmla="*/ 1587 w 1587"/>
                  <a:gd name="T60" fmla="*/ 688 h 6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87" h="688">
                    <a:moveTo>
                      <a:pt x="295" y="39"/>
                    </a:moveTo>
                    <a:lnTo>
                      <a:pt x="0" y="110"/>
                    </a:lnTo>
                    <a:lnTo>
                      <a:pt x="0" y="387"/>
                    </a:lnTo>
                    <a:lnTo>
                      <a:pt x="613" y="688"/>
                    </a:lnTo>
                    <a:lnTo>
                      <a:pt x="1565" y="302"/>
                    </a:lnTo>
                    <a:lnTo>
                      <a:pt x="1587" y="47"/>
                    </a:lnTo>
                    <a:lnTo>
                      <a:pt x="1361" y="0"/>
                    </a:lnTo>
                    <a:lnTo>
                      <a:pt x="1513" y="64"/>
                    </a:lnTo>
                    <a:lnTo>
                      <a:pt x="607" y="357"/>
                    </a:lnTo>
                    <a:lnTo>
                      <a:pt x="624" y="575"/>
                    </a:lnTo>
                    <a:lnTo>
                      <a:pt x="635" y="372"/>
                    </a:lnTo>
                    <a:lnTo>
                      <a:pt x="1509" y="108"/>
                    </a:lnTo>
                    <a:lnTo>
                      <a:pt x="1509" y="276"/>
                    </a:lnTo>
                    <a:lnTo>
                      <a:pt x="635" y="614"/>
                    </a:lnTo>
                    <a:lnTo>
                      <a:pt x="52" y="361"/>
                    </a:lnTo>
                    <a:lnTo>
                      <a:pt x="47" y="154"/>
                    </a:lnTo>
                    <a:lnTo>
                      <a:pt x="445" y="289"/>
                    </a:lnTo>
                    <a:lnTo>
                      <a:pt x="114" y="123"/>
                    </a:lnTo>
                    <a:lnTo>
                      <a:pt x="295" y="3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79" name="Freeform 244"/>
              <p:cNvSpPr/>
              <p:nvPr/>
            </p:nvSpPr>
            <p:spPr bwMode="auto">
              <a:xfrm>
                <a:off x="2105" y="3554"/>
                <a:ext cx="519" cy="284"/>
              </a:xfrm>
              <a:custGeom>
                <a:avLst/>
                <a:gdLst>
                  <a:gd name="T0" fmla="*/ 36 w 1039"/>
                  <a:gd name="T1" fmla="*/ 319 h 568"/>
                  <a:gd name="T2" fmla="*/ 716 w 1039"/>
                  <a:gd name="T3" fmla="*/ 22 h 568"/>
                  <a:gd name="T4" fmla="*/ 0 w 1039"/>
                  <a:gd name="T5" fmla="*/ 283 h 568"/>
                  <a:gd name="T6" fmla="*/ 0 w 1039"/>
                  <a:gd name="T7" fmla="*/ 370 h 568"/>
                  <a:gd name="T8" fmla="*/ 306 w 1039"/>
                  <a:gd name="T9" fmla="*/ 568 h 568"/>
                  <a:gd name="T10" fmla="*/ 1018 w 1039"/>
                  <a:gd name="T11" fmla="*/ 186 h 568"/>
                  <a:gd name="T12" fmla="*/ 1039 w 1039"/>
                  <a:gd name="T13" fmla="*/ 145 h 568"/>
                  <a:gd name="T14" fmla="*/ 773 w 1039"/>
                  <a:gd name="T15" fmla="*/ 0 h 568"/>
                  <a:gd name="T16" fmla="*/ 1000 w 1039"/>
                  <a:gd name="T17" fmla="*/ 157 h 568"/>
                  <a:gd name="T18" fmla="*/ 323 w 1039"/>
                  <a:gd name="T19" fmla="*/ 509 h 568"/>
                  <a:gd name="T20" fmla="*/ 36 w 1039"/>
                  <a:gd name="T21" fmla="*/ 319 h 5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9"/>
                  <a:gd name="T34" fmla="*/ 0 h 568"/>
                  <a:gd name="T35" fmla="*/ 1039 w 1039"/>
                  <a:gd name="T36" fmla="*/ 568 h 5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9" h="568">
                    <a:moveTo>
                      <a:pt x="36" y="319"/>
                    </a:moveTo>
                    <a:lnTo>
                      <a:pt x="716" y="22"/>
                    </a:lnTo>
                    <a:lnTo>
                      <a:pt x="0" y="283"/>
                    </a:lnTo>
                    <a:lnTo>
                      <a:pt x="0" y="370"/>
                    </a:lnTo>
                    <a:lnTo>
                      <a:pt x="306" y="568"/>
                    </a:lnTo>
                    <a:lnTo>
                      <a:pt x="1018" y="186"/>
                    </a:lnTo>
                    <a:lnTo>
                      <a:pt x="1039" y="145"/>
                    </a:lnTo>
                    <a:lnTo>
                      <a:pt x="773" y="0"/>
                    </a:lnTo>
                    <a:lnTo>
                      <a:pt x="1000" y="157"/>
                    </a:lnTo>
                    <a:lnTo>
                      <a:pt x="323" y="509"/>
                    </a:lnTo>
                    <a:lnTo>
                      <a:pt x="36" y="319"/>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80" name="Freeform 245"/>
              <p:cNvSpPr/>
              <p:nvPr/>
            </p:nvSpPr>
            <p:spPr bwMode="auto">
              <a:xfrm>
                <a:off x="2185" y="3586"/>
                <a:ext cx="307" cy="138"/>
              </a:xfrm>
              <a:custGeom>
                <a:avLst/>
                <a:gdLst>
                  <a:gd name="T0" fmla="*/ 0 w 615"/>
                  <a:gd name="T1" fmla="*/ 260 h 278"/>
                  <a:gd name="T2" fmla="*/ 17 w 615"/>
                  <a:gd name="T3" fmla="*/ 278 h 278"/>
                  <a:gd name="T4" fmla="*/ 615 w 615"/>
                  <a:gd name="T5" fmla="*/ 0 h 278"/>
                  <a:gd name="T6" fmla="*/ 0 w 615"/>
                  <a:gd name="T7" fmla="*/ 260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0"/>
                    </a:moveTo>
                    <a:lnTo>
                      <a:pt x="17" y="278"/>
                    </a:lnTo>
                    <a:lnTo>
                      <a:pt x="615" y="0"/>
                    </a:lnTo>
                    <a:lnTo>
                      <a:pt x="0" y="26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81" name="Freeform 246"/>
              <p:cNvSpPr/>
              <p:nvPr/>
            </p:nvSpPr>
            <p:spPr bwMode="auto">
              <a:xfrm>
                <a:off x="2215" y="3605"/>
                <a:ext cx="308" cy="139"/>
              </a:xfrm>
              <a:custGeom>
                <a:avLst/>
                <a:gdLst>
                  <a:gd name="T0" fmla="*/ 0 w 616"/>
                  <a:gd name="T1" fmla="*/ 261 h 278"/>
                  <a:gd name="T2" fmla="*/ 17 w 616"/>
                  <a:gd name="T3" fmla="*/ 278 h 278"/>
                  <a:gd name="T4" fmla="*/ 616 w 616"/>
                  <a:gd name="T5" fmla="*/ 0 h 278"/>
                  <a:gd name="T6" fmla="*/ 0 w 616"/>
                  <a:gd name="T7" fmla="*/ 261 h 278"/>
                  <a:gd name="T8" fmla="*/ 0 60000 65536"/>
                  <a:gd name="T9" fmla="*/ 0 60000 65536"/>
                  <a:gd name="T10" fmla="*/ 0 60000 65536"/>
                  <a:gd name="T11" fmla="*/ 0 60000 65536"/>
                  <a:gd name="T12" fmla="*/ 0 w 616"/>
                  <a:gd name="T13" fmla="*/ 0 h 278"/>
                  <a:gd name="T14" fmla="*/ 616 w 616"/>
                  <a:gd name="T15" fmla="*/ 278 h 278"/>
                </a:gdLst>
                <a:ahLst/>
                <a:cxnLst>
                  <a:cxn ang="T8">
                    <a:pos x="T0" y="T1"/>
                  </a:cxn>
                  <a:cxn ang="T9">
                    <a:pos x="T2" y="T3"/>
                  </a:cxn>
                  <a:cxn ang="T10">
                    <a:pos x="T4" y="T5"/>
                  </a:cxn>
                  <a:cxn ang="T11">
                    <a:pos x="T6" y="T7"/>
                  </a:cxn>
                </a:cxnLst>
                <a:rect l="T12" t="T13" r="T14" b="T15"/>
                <a:pathLst>
                  <a:path w="616" h="278">
                    <a:moveTo>
                      <a:pt x="0" y="261"/>
                    </a:moveTo>
                    <a:lnTo>
                      <a:pt x="17" y="278"/>
                    </a:lnTo>
                    <a:lnTo>
                      <a:pt x="616"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82" name="Freeform 247"/>
              <p:cNvSpPr/>
              <p:nvPr/>
            </p:nvSpPr>
            <p:spPr bwMode="auto">
              <a:xfrm>
                <a:off x="2245" y="3625"/>
                <a:ext cx="308" cy="139"/>
              </a:xfrm>
              <a:custGeom>
                <a:avLst/>
                <a:gdLst>
                  <a:gd name="T0" fmla="*/ 0 w 615"/>
                  <a:gd name="T1" fmla="*/ 261 h 278"/>
                  <a:gd name="T2" fmla="*/ 17 w 615"/>
                  <a:gd name="T3" fmla="*/ 278 h 278"/>
                  <a:gd name="T4" fmla="*/ 615 w 615"/>
                  <a:gd name="T5" fmla="*/ 0 h 278"/>
                  <a:gd name="T6" fmla="*/ 0 w 615"/>
                  <a:gd name="T7" fmla="*/ 261 h 278"/>
                  <a:gd name="T8" fmla="*/ 0 60000 65536"/>
                  <a:gd name="T9" fmla="*/ 0 60000 65536"/>
                  <a:gd name="T10" fmla="*/ 0 60000 65536"/>
                  <a:gd name="T11" fmla="*/ 0 60000 65536"/>
                  <a:gd name="T12" fmla="*/ 0 w 615"/>
                  <a:gd name="T13" fmla="*/ 0 h 278"/>
                  <a:gd name="T14" fmla="*/ 615 w 615"/>
                  <a:gd name="T15" fmla="*/ 278 h 278"/>
                </a:gdLst>
                <a:ahLst/>
                <a:cxnLst>
                  <a:cxn ang="T8">
                    <a:pos x="T0" y="T1"/>
                  </a:cxn>
                  <a:cxn ang="T9">
                    <a:pos x="T2" y="T3"/>
                  </a:cxn>
                  <a:cxn ang="T10">
                    <a:pos x="T4" y="T5"/>
                  </a:cxn>
                  <a:cxn ang="T11">
                    <a:pos x="T6" y="T7"/>
                  </a:cxn>
                </a:cxnLst>
                <a:rect l="T12" t="T13" r="T14" b="T15"/>
                <a:pathLst>
                  <a:path w="615" h="278">
                    <a:moveTo>
                      <a:pt x="0" y="261"/>
                    </a:moveTo>
                    <a:lnTo>
                      <a:pt x="17" y="278"/>
                    </a:lnTo>
                    <a:lnTo>
                      <a:pt x="615" y="0"/>
                    </a:lnTo>
                    <a:lnTo>
                      <a:pt x="0" y="261"/>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sp>
            <p:nvSpPr>
              <p:cNvPr id="182683" name="Freeform 248"/>
              <p:cNvSpPr/>
              <p:nvPr/>
            </p:nvSpPr>
            <p:spPr bwMode="auto">
              <a:xfrm>
                <a:off x="2065" y="2993"/>
                <a:ext cx="275" cy="368"/>
              </a:xfrm>
              <a:custGeom>
                <a:avLst/>
                <a:gdLst>
                  <a:gd name="T0" fmla="*/ 0 w 550"/>
                  <a:gd name="T1" fmla="*/ 0 h 737"/>
                  <a:gd name="T2" fmla="*/ 18 w 550"/>
                  <a:gd name="T3" fmla="*/ 737 h 737"/>
                  <a:gd name="T4" fmla="*/ 550 w 550"/>
                  <a:gd name="T5" fmla="*/ 603 h 737"/>
                  <a:gd name="T6" fmla="*/ 542 w 550"/>
                  <a:gd name="T7" fmla="*/ 203 h 737"/>
                  <a:gd name="T8" fmla="*/ 521 w 550"/>
                  <a:gd name="T9" fmla="*/ 575 h 737"/>
                  <a:gd name="T10" fmla="*/ 58 w 550"/>
                  <a:gd name="T11" fmla="*/ 681 h 737"/>
                  <a:gd name="T12" fmla="*/ 42 w 550"/>
                  <a:gd name="T13" fmla="*/ 59 h 737"/>
                  <a:gd name="T14" fmla="*/ 501 w 550"/>
                  <a:gd name="T15" fmla="*/ 9 h 737"/>
                  <a:gd name="T16" fmla="*/ 0 w 550"/>
                  <a:gd name="T17" fmla="*/ 0 h 7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
                  <a:gd name="T28" fmla="*/ 0 h 737"/>
                  <a:gd name="T29" fmla="*/ 550 w 550"/>
                  <a:gd name="T30" fmla="*/ 737 h 7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 h="737">
                    <a:moveTo>
                      <a:pt x="0" y="0"/>
                    </a:moveTo>
                    <a:lnTo>
                      <a:pt x="18" y="737"/>
                    </a:lnTo>
                    <a:lnTo>
                      <a:pt x="550" y="603"/>
                    </a:lnTo>
                    <a:lnTo>
                      <a:pt x="542" y="203"/>
                    </a:lnTo>
                    <a:lnTo>
                      <a:pt x="521" y="575"/>
                    </a:lnTo>
                    <a:lnTo>
                      <a:pt x="58" y="681"/>
                    </a:lnTo>
                    <a:lnTo>
                      <a:pt x="42" y="59"/>
                    </a:lnTo>
                    <a:lnTo>
                      <a:pt x="501" y="9"/>
                    </a:lnTo>
                    <a:lnTo>
                      <a:pt x="0" y="0"/>
                    </a:lnTo>
                    <a:close/>
                  </a:path>
                </a:pathLst>
              </a:custGeom>
              <a:solidFill>
                <a:srgbClr val="000000"/>
              </a:solidFill>
              <a:ln w="9525">
                <a:noFill/>
                <a:round/>
              </a:ln>
            </p:spPr>
            <p:txBody>
              <a:bodyPr/>
              <a:lstStyle/>
              <a:p>
                <a:pPr algn="l" defTabSz="914400"/>
                <a:endParaRPr lang="zh-CN" altLang="en-US" sz="1800">
                  <a:solidFill>
                    <a:schemeClr val="tx1"/>
                  </a:solidFill>
                  <a:latin typeface="Arial" panose="020B0604020202020204" pitchFamily="34" charset="0"/>
                  <a:ea typeface="宋体" panose="02010600030101010101" pitchFamily="2" charset="-122"/>
                </a:endParaRPr>
              </a:p>
            </p:txBody>
          </p:sp>
        </p:grpSp>
        <p:sp>
          <p:nvSpPr>
            <p:cNvPr id="182684" name="Line 249"/>
            <p:cNvSpPr>
              <a:spLocks noChangeShapeType="1"/>
            </p:cNvSpPr>
            <p:nvPr/>
          </p:nvSpPr>
          <p:spPr bwMode="auto">
            <a:xfrm flipV="1">
              <a:off x="2018" y="2213"/>
              <a:ext cx="408" cy="91"/>
            </a:xfrm>
            <a:prstGeom prst="line">
              <a:avLst/>
            </a:prstGeom>
            <a:noFill/>
            <a:ln w="9525">
              <a:solidFill>
                <a:schemeClr val="tx1"/>
              </a:solidFill>
              <a:round/>
              <a:tailEnd type="triangle" w="med" len="med"/>
            </a:ln>
          </p:spPr>
          <p:txBody>
            <a:bodyPr/>
            <a:lstStyle/>
            <a:p>
              <a:endParaRPr lang="zh-CN" altLang="en-US"/>
            </a:p>
          </p:txBody>
        </p:sp>
        <p:sp>
          <p:nvSpPr>
            <p:cNvPr id="182685" name="Line 250"/>
            <p:cNvSpPr>
              <a:spLocks noChangeShapeType="1"/>
            </p:cNvSpPr>
            <p:nvPr/>
          </p:nvSpPr>
          <p:spPr bwMode="auto">
            <a:xfrm>
              <a:off x="2018" y="2304"/>
              <a:ext cx="726" cy="136"/>
            </a:xfrm>
            <a:prstGeom prst="line">
              <a:avLst/>
            </a:prstGeom>
            <a:noFill/>
            <a:ln w="9525">
              <a:solidFill>
                <a:schemeClr val="tx1"/>
              </a:solidFill>
              <a:round/>
              <a:tailEnd type="triangle" w="med" len="med"/>
            </a:ln>
          </p:spPr>
          <p:txBody>
            <a:bodyPr/>
            <a:lstStyle/>
            <a:p>
              <a:endParaRPr lang="zh-CN" altLang="en-US"/>
            </a:p>
          </p:txBody>
        </p:sp>
        <p:sp>
          <p:nvSpPr>
            <p:cNvPr id="182686" name="Line 251"/>
            <p:cNvSpPr>
              <a:spLocks noChangeShapeType="1"/>
            </p:cNvSpPr>
            <p:nvPr/>
          </p:nvSpPr>
          <p:spPr bwMode="auto">
            <a:xfrm>
              <a:off x="2018" y="2304"/>
              <a:ext cx="499" cy="227"/>
            </a:xfrm>
            <a:prstGeom prst="line">
              <a:avLst/>
            </a:prstGeom>
            <a:noFill/>
            <a:ln w="9525">
              <a:solidFill>
                <a:schemeClr val="tx1"/>
              </a:solidFill>
              <a:round/>
              <a:tailEnd type="triangle" w="med" len="med"/>
            </a:ln>
          </p:spPr>
          <p:txBody>
            <a:bodyPr/>
            <a:lstStyle/>
            <a:p>
              <a:endParaRPr lang="zh-CN" altLang="en-US"/>
            </a:p>
          </p:txBody>
        </p:sp>
        <p:sp>
          <p:nvSpPr>
            <p:cNvPr id="182687" name="Line 252"/>
            <p:cNvSpPr>
              <a:spLocks noChangeShapeType="1"/>
            </p:cNvSpPr>
            <p:nvPr/>
          </p:nvSpPr>
          <p:spPr bwMode="auto">
            <a:xfrm flipV="1">
              <a:off x="1020" y="1142"/>
              <a:ext cx="454" cy="791"/>
            </a:xfrm>
            <a:prstGeom prst="line">
              <a:avLst/>
            </a:prstGeom>
            <a:noFill/>
            <a:ln w="9525">
              <a:solidFill>
                <a:schemeClr val="tx1"/>
              </a:solidFill>
              <a:round/>
              <a:tailEnd type="triangle" w="med" len="med"/>
            </a:ln>
          </p:spPr>
          <p:txBody>
            <a:bodyPr/>
            <a:lstStyle/>
            <a:p>
              <a:endParaRPr lang="zh-CN" altLang="en-US"/>
            </a:p>
          </p:txBody>
        </p:sp>
        <p:sp>
          <p:nvSpPr>
            <p:cNvPr id="182688" name="Line 253"/>
            <p:cNvSpPr>
              <a:spLocks noChangeShapeType="1"/>
            </p:cNvSpPr>
            <p:nvPr/>
          </p:nvSpPr>
          <p:spPr bwMode="auto">
            <a:xfrm flipV="1">
              <a:off x="1020" y="1550"/>
              <a:ext cx="454" cy="383"/>
            </a:xfrm>
            <a:prstGeom prst="line">
              <a:avLst/>
            </a:prstGeom>
            <a:noFill/>
            <a:ln w="9525">
              <a:solidFill>
                <a:schemeClr val="tx1"/>
              </a:solidFill>
              <a:round/>
              <a:tailEnd type="triangle" w="med" len="med"/>
            </a:ln>
          </p:spPr>
          <p:txBody>
            <a:bodyPr/>
            <a:lstStyle/>
            <a:p>
              <a:endParaRPr lang="zh-CN" altLang="en-US"/>
            </a:p>
          </p:txBody>
        </p:sp>
        <p:sp>
          <p:nvSpPr>
            <p:cNvPr id="182689" name="Line 254"/>
            <p:cNvSpPr>
              <a:spLocks noChangeShapeType="1"/>
            </p:cNvSpPr>
            <p:nvPr/>
          </p:nvSpPr>
          <p:spPr bwMode="auto">
            <a:xfrm flipV="1">
              <a:off x="1020" y="1914"/>
              <a:ext cx="499" cy="19"/>
            </a:xfrm>
            <a:prstGeom prst="line">
              <a:avLst/>
            </a:prstGeom>
            <a:noFill/>
            <a:ln w="9525">
              <a:solidFill>
                <a:schemeClr val="tx1"/>
              </a:solidFill>
              <a:round/>
              <a:tailEnd type="triangle" w="med" len="med"/>
            </a:ln>
          </p:spPr>
          <p:txBody>
            <a:bodyPr/>
            <a:lstStyle/>
            <a:p>
              <a:endParaRPr lang="zh-CN" altLang="en-US"/>
            </a:p>
          </p:txBody>
        </p:sp>
        <p:sp>
          <p:nvSpPr>
            <p:cNvPr id="182690" name="Line 255"/>
            <p:cNvSpPr>
              <a:spLocks noChangeShapeType="1"/>
            </p:cNvSpPr>
            <p:nvPr/>
          </p:nvSpPr>
          <p:spPr bwMode="auto">
            <a:xfrm>
              <a:off x="1020" y="1933"/>
              <a:ext cx="454" cy="408"/>
            </a:xfrm>
            <a:prstGeom prst="line">
              <a:avLst/>
            </a:prstGeom>
            <a:noFill/>
            <a:ln w="9525">
              <a:solidFill>
                <a:schemeClr val="tx1"/>
              </a:solidFill>
              <a:round/>
              <a:tailEnd type="triangle" w="med" len="med"/>
            </a:ln>
          </p:spPr>
          <p:txBody>
            <a:bodyPr/>
            <a:lstStyle/>
            <a:p>
              <a:endParaRPr lang="zh-CN" altLang="en-US"/>
            </a:p>
          </p:txBody>
        </p:sp>
        <p:sp>
          <p:nvSpPr>
            <p:cNvPr id="182691" name="Rectangle 256"/>
            <p:cNvSpPr>
              <a:spLocks noChangeArrowheads="1"/>
            </p:cNvSpPr>
            <p:nvPr/>
          </p:nvSpPr>
          <p:spPr bwMode="auto">
            <a:xfrm>
              <a:off x="2472" y="2791"/>
              <a:ext cx="703" cy="225"/>
            </a:xfrm>
            <a:prstGeom prst="rect">
              <a:avLst/>
            </a:prstGeom>
            <a:noFill/>
            <a:ln w="9525">
              <a:noFill/>
              <a:miter lim="800000"/>
            </a:ln>
          </p:spPr>
          <p:txBody>
            <a:bodyPr wrap="none">
              <a:spAutoFit/>
            </a:bodyPr>
            <a:lstStyle/>
            <a:p>
              <a:pPr algn="l" defTabSz="91440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Agents A</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p>
          </p:txBody>
        </p:sp>
        <p:sp>
          <p:nvSpPr>
            <p:cNvPr id="182692" name="Text Box 257"/>
            <p:cNvSpPr txBox="1">
              <a:spLocks noChangeArrowheads="1"/>
            </p:cNvSpPr>
            <p:nvPr/>
          </p:nvSpPr>
          <p:spPr bwMode="auto">
            <a:xfrm>
              <a:off x="3146" y="3101"/>
              <a:ext cx="1334" cy="567"/>
            </a:xfrm>
            <a:prstGeom prst="rect">
              <a:avLst/>
            </a:prstGeom>
            <a:noFill/>
            <a:ln w="28575" algn="ctr">
              <a:solidFill>
                <a:srgbClr val="FF0000"/>
              </a:solidFill>
              <a:prstDash val="dash"/>
              <a:miter lim="800000"/>
            </a:ln>
          </p:spPr>
          <p:txBody>
            <a:bodyPr wrap="none">
              <a:spAutoFit/>
            </a:bodyPr>
            <a:lstStyle/>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From: </a:t>
              </a:r>
              <a:r>
                <a:rPr lang="en-US" altLang="zh-CN" sz="1800" dirty="0">
                  <a:solidFill>
                    <a:srgbClr val="FF0000"/>
                  </a:solidFill>
                  <a:latin typeface="Arial" panose="020B0604020202020204" pitchFamily="34" charset="0"/>
                  <a:ea typeface="宋体" panose="02010600030101010101" pitchFamily="2" charset="-122"/>
                  <a:cs typeface="Arial" panose="020B0604020202020204" pitchFamily="34" charset="0"/>
                </a:rPr>
                <a:t>V</a:t>
              </a: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 (spoofed)</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To:	Reflector </a:t>
              </a:r>
              <a:r>
                <a:rPr lang="en-US" altLang="zh-CN" sz="1800" dirty="0" err="1">
                  <a:solidFill>
                    <a:schemeClr val="tx1"/>
                  </a:solidFill>
                  <a:latin typeface="Arial" panose="020B0604020202020204" pitchFamily="34" charset="0"/>
                  <a:ea typeface="宋体" panose="02010600030101010101" pitchFamily="2" charset="-122"/>
                  <a:cs typeface="Arial" panose="020B0604020202020204" pitchFamily="34" charset="0"/>
                </a:rPr>
                <a:t>R</a:t>
              </a:r>
              <a:r>
                <a:rPr lang="en-US" altLang="zh-CN" sz="1400" baseline="-25000" dirty="0" err="1">
                  <a:solidFill>
                    <a:schemeClr val="tx1"/>
                  </a:solidFill>
                  <a:latin typeface="Arial" panose="020B0604020202020204" pitchFamily="34" charset="0"/>
                  <a:ea typeface="宋体" panose="02010600030101010101" pitchFamily="2" charset="-122"/>
                  <a:cs typeface="Arial" panose="020B0604020202020204" pitchFamily="34" charset="0"/>
                </a:rPr>
                <a:t>i</a:t>
              </a:r>
              <a:endParaRPr lang="en-US" altLang="zh-CN" sz="1400" baseline="-25000" dirty="0">
                <a:solidFill>
                  <a:schemeClr val="tx1"/>
                </a:solidFill>
                <a:latin typeface="Arial" panose="020B0604020202020204" pitchFamily="34" charset="0"/>
                <a:ea typeface="宋体" panose="02010600030101010101" pitchFamily="2" charset="-122"/>
                <a:cs typeface="Arial" panose="020B0604020202020204" pitchFamily="34" charset="0"/>
              </a:endParaRP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2693" name="Text Box 258"/>
            <p:cNvSpPr txBox="1">
              <a:spLocks noChangeArrowheads="1"/>
            </p:cNvSpPr>
            <p:nvPr/>
          </p:nvSpPr>
          <p:spPr bwMode="auto">
            <a:xfrm>
              <a:off x="3107" y="3702"/>
              <a:ext cx="1377" cy="225"/>
            </a:xfrm>
            <a:prstGeom prst="rect">
              <a:avLst/>
            </a:prstGeom>
            <a:noFill/>
            <a:ln w="9525">
              <a:noFill/>
              <a:miter lim="800000"/>
            </a:ln>
          </p:spPr>
          <p:txBody>
            <a:bodyPr wrap="none">
              <a:spAutoFit/>
            </a:bodyPr>
            <a:lstStyle/>
            <a:p>
              <a:pPr algn="l" defTabSz="914400" eaLnBrk="0" hangingPunct="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attack trigger packet</a:t>
              </a:r>
            </a:p>
          </p:txBody>
        </p:sp>
        <p:sp>
          <p:nvSpPr>
            <p:cNvPr id="182694" name="Text Box 259"/>
            <p:cNvSpPr txBox="1">
              <a:spLocks noChangeArrowheads="1"/>
            </p:cNvSpPr>
            <p:nvPr/>
          </p:nvSpPr>
          <p:spPr bwMode="auto">
            <a:xfrm>
              <a:off x="1699" y="3101"/>
              <a:ext cx="1400" cy="567"/>
            </a:xfrm>
            <a:prstGeom prst="rect">
              <a:avLst/>
            </a:prstGeom>
            <a:noFill/>
            <a:ln w="28575">
              <a:solidFill>
                <a:schemeClr val="tx1"/>
              </a:solidFill>
              <a:prstDash val="sysDash"/>
              <a:miter lim="800000"/>
            </a:ln>
          </p:spPr>
          <p:txBody>
            <a:bodyPr wrap="none">
              <a:spAutoFit/>
            </a:bodyPr>
            <a:lstStyle/>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From:  X</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 (spoofed)</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To:	Agent A</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2695" name="Text Box 260"/>
            <p:cNvSpPr txBox="1">
              <a:spLocks noChangeArrowheads="1"/>
            </p:cNvSpPr>
            <p:nvPr/>
          </p:nvSpPr>
          <p:spPr bwMode="auto">
            <a:xfrm>
              <a:off x="1882" y="3702"/>
              <a:ext cx="987" cy="225"/>
            </a:xfrm>
            <a:prstGeom prst="rect">
              <a:avLst/>
            </a:prstGeom>
            <a:noFill/>
            <a:ln w="9525">
              <a:noFill/>
              <a:miter lim="800000"/>
            </a:ln>
          </p:spPr>
          <p:txBody>
            <a:bodyPr wrap="none">
              <a:spAutoFit/>
            </a:bodyPr>
            <a:lstStyle/>
            <a:p>
              <a:pPr algn="l" defTabSz="914400" eaLnBrk="0" hangingPunct="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control packet</a:t>
              </a:r>
            </a:p>
          </p:txBody>
        </p:sp>
        <p:sp>
          <p:nvSpPr>
            <p:cNvPr id="182696" name="Text Box 261"/>
            <p:cNvSpPr txBox="1">
              <a:spLocks noChangeArrowheads="1"/>
            </p:cNvSpPr>
            <p:nvPr/>
          </p:nvSpPr>
          <p:spPr bwMode="auto">
            <a:xfrm>
              <a:off x="256" y="3095"/>
              <a:ext cx="1388" cy="567"/>
            </a:xfrm>
            <a:prstGeom prst="rect">
              <a:avLst/>
            </a:prstGeom>
            <a:noFill/>
            <a:ln w="28575">
              <a:solidFill>
                <a:schemeClr val="tx1"/>
              </a:solidFill>
              <a:prstDash val="sysDash"/>
              <a:miter lim="800000"/>
            </a:ln>
          </p:spPr>
          <p:txBody>
            <a:bodyPr wrap="square">
              <a:spAutoFit/>
            </a:bodyPr>
            <a:lstStyle/>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From: X</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 </a:t>
              </a: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(spoofed)</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To:	Master M</a:t>
              </a:r>
              <a:r>
                <a:rPr lang="en-US" altLang="zh-CN" sz="1800" baseline="-25000" dirty="0">
                  <a:solidFill>
                    <a:schemeClr val="tx1"/>
                  </a:solidFill>
                  <a:latin typeface="Arial" panose="020B0604020202020204" pitchFamily="34" charset="0"/>
                  <a:ea typeface="宋体" panose="02010600030101010101" pitchFamily="2" charset="-122"/>
                  <a:cs typeface="Arial" panose="020B0604020202020204" pitchFamily="34" charset="0"/>
                </a:rPr>
                <a:t>i</a:t>
              </a:r>
            </a:p>
            <a:p>
              <a:pPr algn="l" defTabSz="914400" eaLnBrk="0" hangingPunct="0">
                <a:tabLst>
                  <a:tab pos="625475" algn="l"/>
                </a:tabLst>
              </a:pPr>
              <a:r>
                <a:rPr lang="en-US" altLang="zh-CN" sz="1800" dirty="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2697" name="Text Box 262"/>
            <p:cNvSpPr txBox="1">
              <a:spLocks noChangeArrowheads="1"/>
            </p:cNvSpPr>
            <p:nvPr/>
          </p:nvSpPr>
          <p:spPr bwMode="auto">
            <a:xfrm>
              <a:off x="507" y="3697"/>
              <a:ext cx="986" cy="225"/>
            </a:xfrm>
            <a:prstGeom prst="rect">
              <a:avLst/>
            </a:prstGeom>
            <a:noFill/>
            <a:ln w="9525">
              <a:noFill/>
              <a:miter lim="800000"/>
            </a:ln>
          </p:spPr>
          <p:txBody>
            <a:bodyPr wrap="none">
              <a:spAutoFit/>
            </a:bodyPr>
            <a:lstStyle/>
            <a:p>
              <a:pPr algn="l" defTabSz="914400" eaLnBrk="0" hangingPunct="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control packet</a:t>
              </a:r>
            </a:p>
          </p:txBody>
        </p:sp>
        <p:sp>
          <p:nvSpPr>
            <p:cNvPr id="182698" name="Line 263"/>
            <p:cNvSpPr>
              <a:spLocks noChangeShapeType="1"/>
            </p:cNvSpPr>
            <p:nvPr/>
          </p:nvSpPr>
          <p:spPr bwMode="auto">
            <a:xfrm>
              <a:off x="3198" y="2659"/>
              <a:ext cx="408" cy="454"/>
            </a:xfrm>
            <a:prstGeom prst="line">
              <a:avLst/>
            </a:prstGeom>
            <a:noFill/>
            <a:ln w="28575">
              <a:solidFill>
                <a:srgbClr val="FF0000"/>
              </a:solidFill>
              <a:prstDash val="dash"/>
              <a:round/>
            </a:ln>
          </p:spPr>
          <p:txBody>
            <a:bodyPr/>
            <a:lstStyle/>
            <a:p>
              <a:endParaRPr lang="zh-CN" altLang="en-US"/>
            </a:p>
          </p:txBody>
        </p:sp>
        <p:sp>
          <p:nvSpPr>
            <p:cNvPr id="182699" name="Line 264"/>
            <p:cNvSpPr>
              <a:spLocks noChangeShapeType="1"/>
            </p:cNvSpPr>
            <p:nvPr/>
          </p:nvSpPr>
          <p:spPr bwMode="auto">
            <a:xfrm flipH="1">
              <a:off x="2245" y="2450"/>
              <a:ext cx="43" cy="663"/>
            </a:xfrm>
            <a:prstGeom prst="line">
              <a:avLst/>
            </a:prstGeom>
            <a:noFill/>
            <a:ln w="28575">
              <a:solidFill>
                <a:schemeClr val="tx1"/>
              </a:solidFill>
              <a:prstDash val="sysDash"/>
              <a:round/>
            </a:ln>
          </p:spPr>
          <p:txBody>
            <a:bodyPr/>
            <a:lstStyle/>
            <a:p>
              <a:endParaRPr lang="zh-CN" altLang="en-US"/>
            </a:p>
          </p:txBody>
        </p:sp>
        <p:sp>
          <p:nvSpPr>
            <p:cNvPr id="182700" name="Line 265"/>
            <p:cNvSpPr>
              <a:spLocks noChangeShapeType="1"/>
            </p:cNvSpPr>
            <p:nvPr/>
          </p:nvSpPr>
          <p:spPr bwMode="auto">
            <a:xfrm flipH="1">
              <a:off x="975" y="2160"/>
              <a:ext cx="227" cy="953"/>
            </a:xfrm>
            <a:prstGeom prst="line">
              <a:avLst/>
            </a:prstGeom>
            <a:noFill/>
            <a:ln w="28575">
              <a:solidFill>
                <a:schemeClr val="tx1"/>
              </a:solidFill>
              <a:prstDash val="sysDash"/>
              <a:round/>
            </a:ln>
          </p:spPr>
          <p:txBody>
            <a:bodyPr/>
            <a:lstStyle/>
            <a:p>
              <a:endParaRPr lang="zh-CN" altLang="en-US"/>
            </a:p>
          </p:txBody>
        </p:sp>
        <p:sp>
          <p:nvSpPr>
            <p:cNvPr id="182701" name="Text Box 266"/>
            <p:cNvSpPr txBox="1">
              <a:spLocks noChangeArrowheads="1"/>
            </p:cNvSpPr>
            <p:nvPr/>
          </p:nvSpPr>
          <p:spPr bwMode="auto">
            <a:xfrm>
              <a:off x="4531" y="3106"/>
              <a:ext cx="1023" cy="573"/>
            </a:xfrm>
            <a:prstGeom prst="rect">
              <a:avLst/>
            </a:prstGeom>
            <a:noFill/>
            <a:ln w="28575" algn="ctr">
              <a:solidFill>
                <a:srgbClr val="FF0000"/>
              </a:solidFill>
              <a:prstDash val="dash"/>
              <a:miter lim="800000"/>
            </a:ln>
          </p:spPr>
          <p:txBody>
            <a:bodyPr wrap="none">
              <a:spAutoFit/>
            </a:bodyPr>
            <a:lstStyle/>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From:	R</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endPar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endParaRPr>
            </a:p>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To:	Victim </a:t>
              </a:r>
              <a:r>
                <a:rPr lang="en-US" altLang="zh-CN" sz="1800">
                  <a:solidFill>
                    <a:srgbClr val="FF0000"/>
                  </a:solidFill>
                  <a:latin typeface="Arial" panose="020B0604020202020204" pitchFamily="34" charset="0"/>
                  <a:ea typeface="宋体" panose="02010600030101010101" pitchFamily="2" charset="-122"/>
                  <a:cs typeface="Arial" panose="020B0604020202020204" pitchFamily="34" charset="0"/>
                </a:rPr>
                <a:t>V</a:t>
              </a:r>
            </a:p>
            <a:p>
              <a:pPr algn="l" defTabSz="914400" eaLnBrk="0" hangingPunct="0">
                <a:tabLst>
                  <a:tab pos="625475" algn="l"/>
                </a:tabLst>
              </a:pPr>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t>
              </a:r>
            </a:p>
          </p:txBody>
        </p:sp>
        <p:sp>
          <p:nvSpPr>
            <p:cNvPr id="182702" name="Text Box 267"/>
            <p:cNvSpPr txBox="1">
              <a:spLocks noChangeArrowheads="1"/>
            </p:cNvSpPr>
            <p:nvPr/>
          </p:nvSpPr>
          <p:spPr bwMode="auto">
            <a:xfrm>
              <a:off x="4604" y="3698"/>
              <a:ext cx="940" cy="225"/>
            </a:xfrm>
            <a:prstGeom prst="rect">
              <a:avLst/>
            </a:prstGeom>
            <a:noFill/>
            <a:ln w="9525">
              <a:noFill/>
              <a:miter lim="800000"/>
            </a:ln>
          </p:spPr>
          <p:txBody>
            <a:bodyPr wrap="none">
              <a:spAutoFit/>
            </a:bodyPr>
            <a:lstStyle/>
            <a:p>
              <a:pPr algn="l" defTabSz="914400" eaLnBrk="0" hangingPunct="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attack packet</a:t>
              </a:r>
            </a:p>
          </p:txBody>
        </p:sp>
        <p:sp>
          <p:nvSpPr>
            <p:cNvPr id="182703" name="Line 268"/>
            <p:cNvSpPr>
              <a:spLocks noChangeShapeType="1"/>
            </p:cNvSpPr>
            <p:nvPr/>
          </p:nvSpPr>
          <p:spPr bwMode="auto">
            <a:xfrm>
              <a:off x="4332" y="2659"/>
              <a:ext cx="498" cy="454"/>
            </a:xfrm>
            <a:prstGeom prst="line">
              <a:avLst/>
            </a:prstGeom>
            <a:noFill/>
            <a:ln w="28575">
              <a:solidFill>
                <a:srgbClr val="FF0000"/>
              </a:solidFill>
              <a:prstDash val="dash"/>
              <a:round/>
            </a:ln>
          </p:spPr>
          <p:txBody>
            <a:bodyPr/>
            <a:lstStyle/>
            <a:p>
              <a:endParaRPr lang="zh-CN" altLang="en-US"/>
            </a:p>
          </p:txBody>
        </p:sp>
        <p:sp>
          <p:nvSpPr>
            <p:cNvPr id="182704" name="Rectangle 269"/>
            <p:cNvSpPr>
              <a:spLocks noChangeArrowheads="1"/>
            </p:cNvSpPr>
            <p:nvPr/>
          </p:nvSpPr>
          <p:spPr bwMode="auto">
            <a:xfrm>
              <a:off x="1429" y="2791"/>
              <a:ext cx="789" cy="225"/>
            </a:xfrm>
            <a:prstGeom prst="rect">
              <a:avLst/>
            </a:prstGeom>
            <a:noFill/>
            <a:ln w="9525">
              <a:noFill/>
              <a:miter lim="800000"/>
            </a:ln>
          </p:spPr>
          <p:txBody>
            <a:bodyPr wrap="none">
              <a:spAutoFit/>
            </a:bodyPr>
            <a:lstStyle/>
            <a:p>
              <a:pPr algn="l" defTabSz="914400"/>
              <a:r>
                <a:rPr lang="en-US" altLang="zh-CN" sz="1800">
                  <a:solidFill>
                    <a:schemeClr val="tx1"/>
                  </a:solidFill>
                  <a:latin typeface="Arial" panose="020B0604020202020204" pitchFamily="34" charset="0"/>
                  <a:ea typeface="宋体" panose="02010600030101010101" pitchFamily="2" charset="-122"/>
                  <a:cs typeface="Arial" panose="020B0604020202020204" pitchFamily="34" charset="0"/>
                </a:rPr>
                <a:t>Masters M</a:t>
              </a:r>
              <a:r>
                <a:rPr lang="en-US" altLang="zh-CN" sz="1800" baseline="-25000">
                  <a:solidFill>
                    <a:schemeClr val="tx1"/>
                  </a:solidFill>
                  <a:latin typeface="Arial" panose="020B0604020202020204" pitchFamily="34" charset="0"/>
                  <a:ea typeface="宋体" panose="02010600030101010101" pitchFamily="2" charset="-122"/>
                  <a:cs typeface="Arial" panose="020B0604020202020204" pitchFamily="34" charset="0"/>
                </a:rPr>
                <a:t>i</a:t>
              </a:r>
            </a:p>
          </p:txBody>
        </p:sp>
        <p:sp>
          <p:nvSpPr>
            <p:cNvPr id="182705" name="Text Box 270"/>
            <p:cNvSpPr txBox="1">
              <a:spLocks noChangeArrowheads="1"/>
            </p:cNvSpPr>
            <p:nvPr/>
          </p:nvSpPr>
          <p:spPr bwMode="auto">
            <a:xfrm>
              <a:off x="4478" y="517"/>
              <a:ext cx="1134" cy="712"/>
            </a:xfrm>
            <a:prstGeom prst="rect">
              <a:avLst/>
            </a:prstGeom>
            <a:solidFill>
              <a:srgbClr val="FFFF00"/>
            </a:solidFill>
            <a:ln w="9525">
              <a:solidFill>
                <a:schemeClr val="tx1"/>
              </a:solidFill>
              <a:miter lim="800000"/>
            </a:ln>
          </p:spPr>
          <p:txBody>
            <a:bodyPr wrap="square">
              <a:spAutoFit/>
            </a:bodyPr>
            <a:lstStyle/>
            <a:p>
              <a:pPr algn="l" defTabSz="914400"/>
              <a:r>
                <a:rPr lang="de-CH" altLang="zh-CN" sz="1400">
                  <a:solidFill>
                    <a:schemeClr val="tx1"/>
                  </a:solidFill>
                  <a:latin typeface="Arial" panose="020B0604020202020204" pitchFamily="34" charset="0"/>
                  <a:ea typeface="Osaka"/>
                  <a:cs typeface="Arial" panose="020B0604020202020204" pitchFamily="34" charset="0"/>
                </a:rPr>
                <a:t>Note: Reflectors are NOT compromised. They simply answer requests.</a:t>
              </a:r>
              <a:endParaRPr lang="en-US" altLang="zh-CN" sz="1400">
                <a:solidFill>
                  <a:schemeClr val="tx1"/>
                </a:solidFill>
                <a:latin typeface="Arial" panose="020B0604020202020204" pitchFamily="34" charset="0"/>
                <a:ea typeface="Osaka"/>
                <a:cs typeface="Arial" panose="020B0604020202020204" pitchFamily="34" charset="0"/>
              </a:endParaRPr>
            </a:p>
          </p:txBody>
        </p:sp>
      </p:grpSp>
      <p:sp>
        <p:nvSpPr>
          <p:cNvPr id="182706" name="AutoShape 271"/>
          <p:cNvSpPr/>
          <p:nvPr/>
        </p:nvSpPr>
        <p:spPr bwMode="auto">
          <a:xfrm>
            <a:off x="4483100" y="1020763"/>
            <a:ext cx="842963" cy="609600"/>
          </a:xfrm>
          <a:prstGeom prst="borderCallout1">
            <a:avLst>
              <a:gd name="adj1" fmla="val 35938"/>
              <a:gd name="adj2" fmla="val 100423"/>
              <a:gd name="adj3" fmla="val 148438"/>
              <a:gd name="adj4" fmla="val 122194"/>
            </a:avLst>
          </a:prstGeom>
          <a:solidFill>
            <a:schemeClr val="accent1"/>
          </a:solidFill>
          <a:ln w="9525">
            <a:solidFill>
              <a:schemeClr val="tx1"/>
            </a:solidFill>
            <a:miter lim="800000"/>
          </a:ln>
        </p:spPr>
        <p:txBody>
          <a:bodyPr lIns="45720" rIns="45720" anchor="ctr"/>
          <a:lstStyle/>
          <a:p>
            <a:pPr algn="ctr" defTabSz="914400" eaLnBrk="0" hangingPunct="0"/>
            <a:r>
              <a:rPr lang="zh-CN" altLang="en-US" sz="2400" b="1" dirty="0">
                <a:solidFill>
                  <a:srgbClr val="333333"/>
                </a:solidFill>
                <a:latin typeface="Arial" panose="020B0604020202020204" pitchFamily="34" charset="0"/>
                <a:ea typeface="Osaka"/>
                <a:cs typeface="Osaka"/>
              </a:rPr>
              <a:t>欺骗</a:t>
            </a:r>
          </a:p>
        </p:txBody>
      </p:sp>
      <p:sp>
        <p:nvSpPr>
          <p:cNvPr id="273" name="矩形 272"/>
          <p:cNvSpPr/>
          <p:nvPr/>
        </p:nvSpPr>
        <p:spPr bwMode="auto">
          <a:xfrm>
            <a:off x="5214026" y="1147864"/>
            <a:ext cx="1439693" cy="3677055"/>
          </a:xfrm>
          <a:prstGeom prst="rect">
            <a:avLst/>
          </a:prstGeom>
          <a:solidFill>
            <a:srgbClr val="FF0000">
              <a:alpha val="24000"/>
            </a:srgbClr>
          </a:solidFill>
          <a:ln w="28575"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p:cTn id="7" dur="1000" fill="hold"/>
                                        <p:tgtEl>
                                          <p:spTgt spid="273"/>
                                        </p:tgtEl>
                                        <p:attrNameLst>
                                          <p:attrName>ppt_w</p:attrName>
                                        </p:attrNameLst>
                                      </p:cBhvr>
                                      <p:tavLst>
                                        <p:tav tm="0">
                                          <p:val>
                                            <p:strVal val="#ppt_w*0.70"/>
                                          </p:val>
                                        </p:tav>
                                        <p:tav tm="100000">
                                          <p:val>
                                            <p:strVal val="#ppt_w"/>
                                          </p:val>
                                        </p:tav>
                                      </p:tavLst>
                                    </p:anim>
                                    <p:anim calcmode="lin" valueType="num">
                                      <p:cBhvr>
                                        <p:cTn id="8" dur="1000" fill="hold"/>
                                        <p:tgtEl>
                                          <p:spTgt spid="273"/>
                                        </p:tgtEl>
                                        <p:attrNameLst>
                                          <p:attrName>ppt_h</p:attrName>
                                        </p:attrNameLst>
                                      </p:cBhvr>
                                      <p:tavLst>
                                        <p:tav tm="0">
                                          <p:val>
                                            <p:strVal val="#ppt_h"/>
                                          </p:val>
                                        </p:tav>
                                        <p:tav tm="100000">
                                          <p:val>
                                            <p:strVal val="#ppt_h"/>
                                          </p:val>
                                        </p:tav>
                                      </p:tavLst>
                                    </p:anim>
                                    <p:animEffect transition="in" filter="fade">
                                      <p:cBhvr>
                                        <p:cTn id="9"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idx="4294967295"/>
          </p:nvPr>
        </p:nvSpPr>
        <p:spPr>
          <a:xfrm>
            <a:off x="1204913" y="361950"/>
            <a:ext cx="7500937" cy="685800"/>
          </a:xfrm>
        </p:spPr>
        <p:txBody>
          <a:bodyPr/>
          <a:lstStyle/>
          <a:p>
            <a:pPr eaLnBrk="1" hangingPunct="1"/>
            <a:r>
              <a:rPr lang="zh-CN" altLang="en-US" b="1" dirty="0">
                <a:solidFill>
                  <a:srgbClr val="6699FF"/>
                </a:solidFill>
              </a:rPr>
              <a:t>反射式</a:t>
            </a:r>
            <a:r>
              <a:rPr lang="en-US" altLang="zh-CN" b="1" dirty="0" err="1">
                <a:solidFill>
                  <a:srgbClr val="6699FF"/>
                </a:solidFill>
              </a:rPr>
              <a:t>DDoS</a:t>
            </a:r>
            <a:r>
              <a:rPr lang="zh-CN" altLang="en-US" b="1" dirty="0">
                <a:solidFill>
                  <a:srgbClr val="6699FF"/>
                </a:solidFill>
              </a:rPr>
              <a:t>攻击原理</a:t>
            </a:r>
          </a:p>
        </p:txBody>
      </p:sp>
      <p:pic>
        <p:nvPicPr>
          <p:cNvPr id="273" name="Picture 2"/>
          <p:cNvPicPr>
            <a:picLocks noChangeAspect="1" noChangeArrowheads="1"/>
          </p:cNvPicPr>
          <p:nvPr/>
        </p:nvPicPr>
        <p:blipFill>
          <a:blip r:embed="rId3" cstate="print"/>
          <a:srcRect/>
          <a:stretch>
            <a:fillRect/>
          </a:stretch>
        </p:blipFill>
        <p:spPr bwMode="auto">
          <a:xfrm>
            <a:off x="59269" y="1275291"/>
            <a:ext cx="8993188" cy="4933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en-US" altLang="zh-CN" dirty="0"/>
              <a:t> </a:t>
            </a:r>
            <a:r>
              <a:rPr lang="zh-CN" altLang="en-US" dirty="0"/>
              <a:t>攻击方法</a:t>
            </a:r>
          </a:p>
        </p:txBody>
      </p:sp>
      <p:sp>
        <p:nvSpPr>
          <p:cNvPr id="3" name="内容占位符 2"/>
          <p:cNvSpPr>
            <a:spLocks noGrp="1"/>
          </p:cNvSpPr>
          <p:nvPr>
            <p:ph idx="1"/>
          </p:nvPr>
        </p:nvSpPr>
        <p:spPr>
          <a:xfrm>
            <a:off x="685800" y="1365250"/>
            <a:ext cx="7772400" cy="4127500"/>
          </a:xfrm>
        </p:spPr>
        <p:txBody>
          <a:bodyPr/>
          <a:lstStyle/>
          <a:p>
            <a:endParaRPr lang="zh-CN" altLang="en-US"/>
          </a:p>
        </p:txBody>
      </p:sp>
      <p:pic>
        <p:nvPicPr>
          <p:cNvPr id="6" name="图片 5" descr="http://www.secdoctor.com/uploads/allimg/160302/705-1603021AG025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972185"/>
            <a:ext cx="6096000" cy="4520565"/>
          </a:xfrm>
          <a:prstGeom prst="rect">
            <a:avLst/>
          </a:prstGeom>
          <a:noFill/>
          <a:ln>
            <a:noFill/>
          </a:ln>
        </p:spPr>
      </p:pic>
      <p:sp>
        <p:nvSpPr>
          <p:cNvPr id="7" name="矩形 6"/>
          <p:cNvSpPr/>
          <p:nvPr/>
        </p:nvSpPr>
        <p:spPr>
          <a:xfrm>
            <a:off x="1752600" y="5492730"/>
            <a:ext cx="6419850" cy="646331"/>
          </a:xfrm>
          <a:prstGeom prst="rect">
            <a:avLst/>
          </a:prstGeom>
        </p:spPr>
        <p:txBody>
          <a:bodyPr wrap="square">
            <a:spAutoFit/>
          </a:bodyPr>
          <a:lstStyle/>
          <a:p>
            <a:pPr algn="ctr"/>
            <a:r>
              <a:rPr lang="en-US" altLang="zh-CN" dirty="0"/>
              <a:t>SSDP</a:t>
            </a:r>
            <a:r>
              <a:rPr lang="zh-CN" altLang="zh-CN" dirty="0"/>
              <a:t>、</a:t>
            </a:r>
            <a:r>
              <a:rPr lang="en-US" altLang="zh-CN" dirty="0"/>
              <a:t>NTP</a:t>
            </a:r>
            <a:r>
              <a:rPr lang="zh-CN" altLang="zh-CN" dirty="0"/>
              <a:t>、</a:t>
            </a:r>
            <a:r>
              <a:rPr lang="en-US" altLang="zh-CN" dirty="0"/>
              <a:t>DNS</a:t>
            </a:r>
            <a:r>
              <a:rPr lang="zh-CN" altLang="zh-CN" dirty="0"/>
              <a:t>和</a:t>
            </a:r>
            <a:r>
              <a:rPr lang="en-US" altLang="zh-CN" dirty="0"/>
              <a:t>CHARGEN</a:t>
            </a:r>
            <a:r>
              <a:rPr lang="zh-CN" altLang="zh-CN" dirty="0"/>
              <a:t>是最常见的反射攻击向量</a:t>
            </a:r>
            <a:r>
              <a:rPr lang="en-US" altLang="zh-CN" dirty="0"/>
              <a:t>(</a:t>
            </a:r>
            <a:r>
              <a:rPr lang="zh-CN" altLang="zh-CN" dirty="0"/>
              <a:t>图片来自</a:t>
            </a:r>
            <a:r>
              <a:rPr lang="en-US" altLang="zh-CN" dirty="0"/>
              <a:t>stateoftheinternet.com)</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zh-CN" altLang="en-US" dirty="0"/>
              <a:t>攻击方法</a:t>
            </a:r>
          </a:p>
        </p:txBody>
      </p:sp>
      <p:sp>
        <p:nvSpPr>
          <p:cNvPr id="3" name="内容占位符 2"/>
          <p:cNvSpPr>
            <a:spLocks noGrp="1"/>
          </p:cNvSpPr>
          <p:nvPr>
            <p:ph idx="1"/>
          </p:nvPr>
        </p:nvSpPr>
        <p:spPr>
          <a:xfrm>
            <a:off x="606954" y="1226079"/>
            <a:ext cx="7772400" cy="4808537"/>
          </a:xfrm>
        </p:spPr>
        <p:txBody>
          <a:bodyPr/>
          <a:lstStyle/>
          <a:p>
            <a:r>
              <a:rPr lang="en-US" altLang="zh-CN" dirty="0"/>
              <a:t>2016.3 </a:t>
            </a:r>
            <a:r>
              <a:rPr lang="zh-CN" altLang="en-US" dirty="0"/>
              <a:t>统计：</a:t>
            </a:r>
            <a:endParaRPr lang="en-US" altLang="zh-CN" dirty="0"/>
          </a:p>
          <a:p>
            <a:pPr lvl="1"/>
            <a:r>
              <a:rPr lang="zh-CN" altLang="zh-CN" dirty="0"/>
              <a:t>自</a:t>
            </a:r>
            <a:r>
              <a:rPr lang="en-US" altLang="zh-CN" dirty="0"/>
              <a:t>2014</a:t>
            </a:r>
            <a:r>
              <a:rPr lang="zh-CN" altLang="zh-CN" dirty="0"/>
              <a:t>年第四季度以来，反射攻击的使用大幅增加。其中，</a:t>
            </a:r>
            <a:r>
              <a:rPr lang="en-US" altLang="zh-CN" dirty="0"/>
              <a:t>SSDP</a:t>
            </a:r>
            <a:r>
              <a:rPr lang="zh-CN" altLang="zh-CN" dirty="0"/>
              <a:t>、</a:t>
            </a:r>
            <a:r>
              <a:rPr lang="en-US" altLang="zh-CN" dirty="0"/>
              <a:t>NTP</a:t>
            </a:r>
            <a:r>
              <a:rPr lang="zh-CN" altLang="zh-CN" dirty="0"/>
              <a:t>、</a:t>
            </a:r>
            <a:r>
              <a:rPr lang="en-US" altLang="zh-CN" dirty="0"/>
              <a:t>DNS</a:t>
            </a:r>
            <a:r>
              <a:rPr lang="zh-CN" altLang="zh-CN" dirty="0"/>
              <a:t>和</a:t>
            </a:r>
            <a:r>
              <a:rPr lang="en-US" altLang="zh-CN" dirty="0"/>
              <a:t>CHARGEN</a:t>
            </a:r>
            <a:r>
              <a:rPr lang="zh-CN" altLang="zh-CN" dirty="0"/>
              <a:t>一直是最常见的反射攻击向量。同时，经</a:t>
            </a:r>
            <a:r>
              <a:rPr lang="en-US" altLang="zh-CN" dirty="0"/>
              <a:t>CDN</a:t>
            </a:r>
            <a:r>
              <a:rPr lang="zh-CN" altLang="zh-CN" dirty="0"/>
              <a:t>智能平台抵御的</a:t>
            </a:r>
            <a:r>
              <a:rPr lang="en-US" altLang="zh-CN" dirty="0" err="1"/>
              <a:t>DDoS</a:t>
            </a:r>
            <a:r>
              <a:rPr lang="zh-CN" altLang="zh-CN" dirty="0"/>
              <a:t>攻击超过</a:t>
            </a:r>
            <a:r>
              <a:rPr lang="en-US" altLang="zh-CN" dirty="0"/>
              <a:t>3600</a:t>
            </a:r>
            <a:r>
              <a:rPr lang="zh-CN" altLang="zh-CN" dirty="0"/>
              <a:t>次，是一年前攻击数量的两倍多。</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DDoS</a:t>
            </a:r>
            <a:r>
              <a:rPr lang="zh-CN" altLang="en-US" dirty="0"/>
              <a:t>攻击方法</a:t>
            </a:r>
          </a:p>
        </p:txBody>
      </p:sp>
      <p:sp>
        <p:nvSpPr>
          <p:cNvPr id="3" name="内容占位符 2"/>
          <p:cNvSpPr>
            <a:spLocks noGrp="1"/>
          </p:cNvSpPr>
          <p:nvPr>
            <p:ph idx="1"/>
          </p:nvPr>
        </p:nvSpPr>
        <p:spPr>
          <a:xfrm>
            <a:off x="611188" y="1249363"/>
            <a:ext cx="7772400" cy="4114800"/>
          </a:xfrm>
        </p:spPr>
        <p:txBody>
          <a:bodyPr/>
          <a:lstStyle/>
          <a:p>
            <a:r>
              <a:rPr lang="en-US" sz="2800" dirty="0"/>
              <a:t>US-CERT</a:t>
            </a:r>
            <a:r>
              <a:rPr lang="zh-CN" altLang="en-US" sz="2800" dirty="0"/>
              <a:t>在</a:t>
            </a:r>
            <a:r>
              <a:rPr lang="en-US" sz="2800" dirty="0"/>
              <a:t>2014</a:t>
            </a:r>
            <a:r>
              <a:rPr lang="zh-CN" altLang="en-US" sz="2800" dirty="0"/>
              <a:t>年</a:t>
            </a:r>
            <a:r>
              <a:rPr lang="en-US" sz="2800" dirty="0"/>
              <a:t>1</a:t>
            </a:r>
            <a:r>
              <a:rPr lang="zh-CN" altLang="en-US" sz="2800" dirty="0"/>
              <a:t>月发布的预警（</a:t>
            </a:r>
            <a:r>
              <a:rPr lang="en-US" sz="2800" u="sng" dirty="0">
                <a:hlinkClick r:id="rId3"/>
              </a:rPr>
              <a:t>Alert TA14-017A</a:t>
            </a:r>
            <a:r>
              <a:rPr lang="zh-CN" altLang="en-US" sz="2800" dirty="0"/>
              <a:t>），</a:t>
            </a:r>
            <a:r>
              <a:rPr lang="en-US" sz="2800" dirty="0"/>
              <a:t>DNS</a:t>
            </a:r>
            <a:r>
              <a:rPr lang="zh-CN" altLang="en-US" sz="2800" dirty="0"/>
              <a:t>、</a:t>
            </a:r>
            <a:r>
              <a:rPr lang="en-US" sz="2800" dirty="0"/>
              <a:t>NTP</a:t>
            </a:r>
            <a:r>
              <a:rPr lang="zh-CN" altLang="en-US" sz="2800" dirty="0"/>
              <a:t>、</a:t>
            </a:r>
            <a:r>
              <a:rPr lang="en-US" sz="2800" dirty="0"/>
              <a:t>SNMP</a:t>
            </a:r>
            <a:r>
              <a:rPr lang="zh-CN" altLang="en-US" sz="2800" dirty="0"/>
              <a:t>等协议的反射放大效果以及脆弱性如下图所示</a:t>
            </a:r>
          </a:p>
        </p:txBody>
      </p:sp>
      <p:pic>
        <p:nvPicPr>
          <p:cNvPr id="4" name="图片 3" descr="d0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450" y="2762566"/>
            <a:ext cx="8239125" cy="3230880"/>
          </a:xfrm>
          <a:prstGeom prst="rect">
            <a:avLst/>
          </a:prstGeom>
          <a:noFill/>
          <a:ln>
            <a:noFill/>
          </a:ln>
        </p:spPr>
      </p:pic>
      <p:sp>
        <p:nvSpPr>
          <p:cNvPr id="5" name="矩形 4"/>
          <p:cNvSpPr/>
          <p:nvPr/>
        </p:nvSpPr>
        <p:spPr bwMode="auto">
          <a:xfrm>
            <a:off x="642026" y="3404681"/>
            <a:ext cx="3822970" cy="27237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6" name="矩形 5"/>
          <p:cNvSpPr/>
          <p:nvPr/>
        </p:nvSpPr>
        <p:spPr bwMode="auto">
          <a:xfrm>
            <a:off x="671209" y="4121284"/>
            <a:ext cx="3800272" cy="50908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920750" y="239713"/>
            <a:ext cx="7488238" cy="792162"/>
          </a:xfrm>
        </p:spPr>
        <p:txBody>
          <a:bodyPr/>
          <a:lstStyle/>
          <a:p>
            <a:r>
              <a:rPr lang="zh-CN" altLang="en-US" dirty="0"/>
              <a:t>（三）</a:t>
            </a:r>
            <a:r>
              <a:rPr lang="en-US" altLang="zh-CN" dirty="0" err="1">
                <a:latin typeface="Times New Roman" panose="02020603050405020304" pitchFamily="18" charset="0"/>
              </a:rPr>
              <a:t>DDoS</a:t>
            </a:r>
            <a:r>
              <a:rPr lang="zh-CN" altLang="en-US" dirty="0">
                <a:latin typeface="Times New Roman" panose="02020603050405020304" pitchFamily="18" charset="0"/>
              </a:rPr>
              <a:t>为什么能成功</a:t>
            </a:r>
            <a:r>
              <a:rPr lang="en-US" altLang="zh-CN" dirty="0">
                <a:latin typeface="Times New Roman" panose="02020603050405020304" pitchFamily="18" charset="0"/>
              </a:rPr>
              <a:t>?</a:t>
            </a:r>
          </a:p>
        </p:txBody>
      </p:sp>
      <p:sp>
        <p:nvSpPr>
          <p:cNvPr id="317443"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a:effectLst/>
        </p:spPr>
        <p:txBody>
          <a:bodyPr wrap="none" anchor="ctr"/>
          <a:lstStyle/>
          <a:p>
            <a:endParaRPr lang="zh-CN" altLang="en-US"/>
          </a:p>
        </p:txBody>
      </p:sp>
      <p:sp>
        <p:nvSpPr>
          <p:cNvPr id="317444" name="Rectangle 4"/>
          <p:cNvSpPr>
            <a:spLocks noGrp="1" noChangeArrowheads="1"/>
          </p:cNvSpPr>
          <p:nvPr>
            <p:ph type="body" idx="1"/>
          </p:nvPr>
        </p:nvSpPr>
        <p:spPr>
          <a:xfrm>
            <a:off x="539750" y="1416050"/>
            <a:ext cx="8229600" cy="4968875"/>
          </a:xfrm>
          <a:noFill/>
        </p:spPr>
        <p:txBody>
          <a:bodyPr/>
          <a:lstStyle/>
          <a:p>
            <a:r>
              <a:rPr lang="en-US" altLang="zh-CN" sz="3200" dirty="0" err="1"/>
              <a:t>DDoS</a:t>
            </a:r>
            <a:r>
              <a:rPr lang="zh-CN" altLang="en-US" sz="3200" dirty="0"/>
              <a:t>为什么能成功？</a:t>
            </a:r>
          </a:p>
          <a:p>
            <a:pPr lvl="1">
              <a:lnSpc>
                <a:spcPct val="120000"/>
              </a:lnSpc>
              <a:spcBef>
                <a:spcPct val="50000"/>
              </a:spcBef>
            </a:pPr>
            <a:r>
              <a:rPr lang="zh-CN" altLang="en-US" sz="2800" dirty="0"/>
              <a:t>目标操作系统和</a:t>
            </a:r>
            <a:r>
              <a:rPr lang="en-US" altLang="zh-CN" sz="2800" dirty="0"/>
              <a:t>TCP/IP</a:t>
            </a:r>
            <a:r>
              <a:rPr lang="zh-CN" altLang="en-US" sz="2800" dirty="0"/>
              <a:t>协议存在漏洞，可以被攻击者利用 </a:t>
            </a:r>
          </a:p>
          <a:p>
            <a:pPr lvl="1">
              <a:lnSpc>
                <a:spcPct val="120000"/>
              </a:lnSpc>
              <a:spcBef>
                <a:spcPct val="50000"/>
              </a:spcBef>
            </a:pPr>
            <a:r>
              <a:rPr lang="zh-CN" altLang="en-US" sz="2800" dirty="0"/>
              <a:t>网络提供</a:t>
            </a:r>
            <a:r>
              <a:rPr lang="en-US" altLang="zh-CN" sz="2800" dirty="0"/>
              <a:t>Best-Effort</a:t>
            </a:r>
            <a:r>
              <a:rPr lang="zh-CN" altLang="en-US" sz="2800" dirty="0"/>
              <a:t>服务，不区分数据流量是否是攻击流量 </a:t>
            </a:r>
          </a:p>
          <a:p>
            <a:pPr lvl="1">
              <a:lnSpc>
                <a:spcPct val="120000"/>
              </a:lnSpc>
              <a:spcBef>
                <a:spcPct val="50000"/>
              </a:spcBef>
            </a:pPr>
            <a:r>
              <a:rPr lang="zh-CN" altLang="en-US" sz="2800" dirty="0"/>
              <a:t>网络带宽和系统资源是有限的</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17444">
                                            <p:txEl>
                                              <p:pRg st="0" end="0"/>
                                            </p:txEl>
                                          </p:spTgt>
                                        </p:tgtEl>
                                        <p:attrNameLst>
                                          <p:attrName>style.visibility</p:attrName>
                                        </p:attrNameLst>
                                      </p:cBhvr>
                                      <p:to>
                                        <p:strVal val="visible"/>
                                      </p:to>
                                    </p:set>
                                    <p:anim calcmode="lin" valueType="num">
                                      <p:cBhvr>
                                        <p:cTn id="7" dur="1000" fill="hold"/>
                                        <p:tgtEl>
                                          <p:spTgt spid="31744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1744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1744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17444">
                                            <p:txEl>
                                              <p:pRg st="1" end="1"/>
                                            </p:txEl>
                                          </p:spTgt>
                                        </p:tgtEl>
                                        <p:attrNameLst>
                                          <p:attrName>style.visibility</p:attrName>
                                        </p:attrNameLst>
                                      </p:cBhvr>
                                      <p:to>
                                        <p:strVal val="visible"/>
                                      </p:to>
                                    </p:set>
                                    <p:anim calcmode="lin" valueType="num">
                                      <p:cBhvr>
                                        <p:cTn id="14" dur="1000" fill="hold"/>
                                        <p:tgtEl>
                                          <p:spTgt spid="31744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1744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174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17444">
                                            <p:txEl>
                                              <p:pRg st="2" end="2"/>
                                            </p:txEl>
                                          </p:spTgt>
                                        </p:tgtEl>
                                        <p:attrNameLst>
                                          <p:attrName>style.visibility</p:attrName>
                                        </p:attrNameLst>
                                      </p:cBhvr>
                                      <p:to>
                                        <p:strVal val="visible"/>
                                      </p:to>
                                    </p:set>
                                    <p:anim calcmode="lin" valueType="num">
                                      <p:cBhvr>
                                        <p:cTn id="21" dur="1000" fill="hold"/>
                                        <p:tgtEl>
                                          <p:spTgt spid="317444">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1744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1744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17444">
                                            <p:txEl>
                                              <p:pRg st="3" end="3"/>
                                            </p:txEl>
                                          </p:spTgt>
                                        </p:tgtEl>
                                        <p:attrNameLst>
                                          <p:attrName>style.visibility</p:attrName>
                                        </p:attrNameLst>
                                      </p:cBhvr>
                                      <p:to>
                                        <p:strVal val="visible"/>
                                      </p:to>
                                    </p:set>
                                    <p:anim calcmode="lin" valueType="num">
                                      <p:cBhvr>
                                        <p:cTn id="28" dur="1000" fill="hold"/>
                                        <p:tgtEl>
                                          <p:spTgt spid="317444">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1744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174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7670" y="1101725"/>
            <a:ext cx="8328025" cy="5132705"/>
          </a:xfrm>
        </p:spPr>
        <p:txBody>
          <a:bodyPr/>
          <a:lstStyle/>
          <a:p>
            <a:r>
              <a:rPr lang="en-US" altLang="zh-CN" sz="2000"/>
              <a:t>NTP(Network Time Protocol)</a:t>
            </a:r>
            <a:r>
              <a:rPr lang="zh-CN" altLang="en-US" sz="2000"/>
              <a:t>互联网上的计算机通过此协议来与国际标准时间同步。</a:t>
            </a:r>
          </a:p>
          <a:p>
            <a:r>
              <a:rPr lang="en-US" altLang="zh-CN" sz="2000"/>
              <a:t>Monlist</a:t>
            </a:r>
            <a:r>
              <a:rPr lang="zh-CN" altLang="en-US" sz="2000"/>
              <a:t>指令：获取目标</a:t>
            </a:r>
            <a:r>
              <a:rPr lang="en-US" altLang="zh-CN" sz="2000"/>
              <a:t>NTP</a:t>
            </a:r>
            <a:r>
              <a:rPr lang="zh-CN" altLang="en-US" sz="2000"/>
              <a:t>服务器进行过同步的</a:t>
            </a:r>
            <a:r>
              <a:rPr lang="en-US" altLang="zh-CN" sz="2000"/>
              <a:t>600</a:t>
            </a:r>
            <a:r>
              <a:rPr lang="zh-CN" altLang="en-US" sz="2000"/>
              <a:t>个客户机的</a:t>
            </a:r>
            <a:r>
              <a:rPr lang="en-US" altLang="zh-CN" sz="2000"/>
              <a:t>IP.</a:t>
            </a:r>
          </a:p>
          <a:p>
            <a:r>
              <a:rPr lang="zh-CN" altLang="en-US" sz="2000"/>
              <a:t>原理：攻击者伪造被攻击的目标</a:t>
            </a:r>
            <a:r>
              <a:rPr lang="en-US" altLang="zh-CN" sz="2000"/>
              <a:t>IP</a:t>
            </a:r>
            <a:r>
              <a:rPr lang="zh-CN" altLang="en-US" sz="2000"/>
              <a:t>向多个</a:t>
            </a:r>
            <a:r>
              <a:rPr lang="en-US" altLang="zh-CN" sz="2000"/>
              <a:t>NTP</a:t>
            </a:r>
            <a:r>
              <a:rPr lang="zh-CN" altLang="en-US" sz="2000"/>
              <a:t>服务器发起</a:t>
            </a:r>
            <a:r>
              <a:rPr lang="en-US" altLang="zh-CN" sz="2000"/>
              <a:t>Monlist</a:t>
            </a:r>
            <a:r>
              <a:rPr lang="zh-CN" altLang="en-US" sz="2000"/>
              <a:t>查询，这些服务器将大量的</a:t>
            </a:r>
            <a:r>
              <a:rPr lang="en-US" altLang="zh-CN" sz="2000"/>
              <a:t>UDP</a:t>
            </a:r>
            <a:r>
              <a:rPr lang="zh-CN" altLang="en-US" sz="2000"/>
              <a:t>响应包发送到目标机。占用目标机的资源，造成反射式分布式拒绝服务攻击（</a:t>
            </a:r>
            <a:r>
              <a:rPr lang="en-US" altLang="zh-CN" sz="2000"/>
              <a:t>DRDoS).</a:t>
            </a:r>
            <a:endParaRPr lang="zh-CN" altLang="en-US" sz="2000">
              <a:solidFill>
                <a:schemeClr val="tx1"/>
              </a:solidFill>
            </a:endParaRPr>
          </a:p>
          <a:p>
            <a:pPr marL="342900" lvl="0" indent="-342900">
              <a:buFont typeface="Wingdings" panose="05000000000000000000" charset="0"/>
              <a:buChar char="n"/>
            </a:pPr>
            <a:r>
              <a:rPr lang="zh-CN" altLang="en-US" sz="2000">
                <a:solidFill>
                  <a:schemeClr val="tx1"/>
                </a:solidFill>
              </a:rPr>
              <a:t>反射式</a:t>
            </a:r>
            <a:r>
              <a:rPr lang="en-US" altLang="zh-CN" sz="2000">
                <a:solidFill>
                  <a:schemeClr val="tx1"/>
                </a:solidFill>
              </a:rPr>
              <a:t>DDoS</a:t>
            </a:r>
            <a:r>
              <a:rPr lang="zh-CN" altLang="en-US" sz="2000">
                <a:solidFill>
                  <a:schemeClr val="tx1"/>
                </a:solidFill>
              </a:rPr>
              <a:t>攻击：通过伪造攻击者的</a:t>
            </a:r>
            <a:r>
              <a:rPr lang="en-US" altLang="zh-CN" sz="2000">
                <a:solidFill>
                  <a:schemeClr val="tx1"/>
                </a:solidFill>
              </a:rPr>
              <a:t>IP</a:t>
            </a:r>
            <a:r>
              <a:rPr lang="zh-CN" altLang="en-US" sz="2000">
                <a:solidFill>
                  <a:schemeClr val="tx1"/>
                </a:solidFill>
              </a:rPr>
              <a:t>地址为受害者的地址，将构造好的请求消息发送给服务器，服务器以放大多倍的回复数据给受害者主机，造成受害者的资源被占用，服务性能下降或者无法服务。</a:t>
            </a:r>
          </a:p>
          <a:p>
            <a:pPr marL="0" indent="0">
              <a:buNone/>
            </a:pPr>
            <a:endParaRPr lang="en-US" altLang="zh-CN" sz="2000"/>
          </a:p>
          <a:p>
            <a:pPr marL="0" indent="0">
              <a:buNone/>
            </a:pPr>
            <a:endParaRPr lang="en-US" altLang="zh-CN" sz="2000"/>
          </a:p>
        </p:txBody>
      </p:sp>
      <p:sp>
        <p:nvSpPr>
          <p:cNvPr id="3" name="标题 2"/>
          <p:cNvSpPr>
            <a:spLocks noGrp="1"/>
          </p:cNvSpPr>
          <p:nvPr>
            <p:ph type="title"/>
          </p:nvPr>
        </p:nvSpPr>
        <p:spPr/>
        <p:txBody>
          <a:bodyPr/>
          <a:lstStyle/>
          <a:p>
            <a:r>
              <a:rPr lang="en-US" altLang="zh-CN"/>
              <a:t>NTP</a:t>
            </a:r>
            <a:r>
              <a:rPr lang="zh-CN" altLang="en-US"/>
              <a:t>反射型</a:t>
            </a:r>
            <a:r>
              <a:rPr lang="en-US" altLang="zh-CN"/>
              <a:t>DDS</a:t>
            </a:r>
            <a:r>
              <a:rPr lang="zh-CN" altLang="en-US"/>
              <a:t>攻击说明</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a:t>
            </a:r>
            <a:endParaRPr lang="zh-CN" altLang="en-US" dirty="0"/>
          </a:p>
        </p:txBody>
      </p:sp>
      <p:sp>
        <p:nvSpPr>
          <p:cNvPr id="3" name="内容占位符 2"/>
          <p:cNvSpPr>
            <a:spLocks noGrp="1"/>
          </p:cNvSpPr>
          <p:nvPr>
            <p:ph idx="1"/>
          </p:nvPr>
        </p:nvSpPr>
        <p:spPr>
          <a:xfrm>
            <a:off x="582613" y="1376363"/>
            <a:ext cx="7772400" cy="4728104"/>
          </a:xfrm>
        </p:spPr>
        <p:txBody>
          <a:bodyPr/>
          <a:lstStyle/>
          <a:p>
            <a:r>
              <a:rPr lang="en-US" altLang="zh-CN" sz="2800" dirty="0"/>
              <a:t>NTP </a:t>
            </a:r>
            <a:r>
              <a:rPr lang="zh-CN" altLang="zh-CN" sz="2800" dirty="0"/>
              <a:t>（</a:t>
            </a:r>
            <a:r>
              <a:rPr lang="en-US" altLang="zh-CN" sz="2800" dirty="0"/>
              <a:t>Network Time Protocol</a:t>
            </a:r>
            <a:r>
              <a:rPr lang="zh-CN" altLang="en-US" sz="2800" dirty="0"/>
              <a:t>，</a:t>
            </a:r>
            <a:r>
              <a:rPr lang="zh-CN" altLang="zh-CN" sz="2800" dirty="0"/>
              <a:t>网络时间协议）</a:t>
            </a:r>
            <a:r>
              <a:rPr lang="zh-CN" altLang="en-US" sz="2800" dirty="0"/>
              <a:t>：用于</a:t>
            </a:r>
            <a:r>
              <a:rPr lang="zh-CN" altLang="zh-CN" sz="2800" dirty="0"/>
              <a:t>计算机</a:t>
            </a:r>
            <a:r>
              <a:rPr lang="zh-CN" altLang="en-US" sz="2800" dirty="0"/>
              <a:t>间</a:t>
            </a:r>
            <a:r>
              <a:rPr lang="zh-CN" altLang="zh-CN" sz="2800" dirty="0"/>
              <a:t>的时间同步。</a:t>
            </a:r>
            <a:endParaRPr lang="zh-CN" altLang="en-US" sz="2800" dirty="0"/>
          </a:p>
        </p:txBody>
      </p:sp>
      <p:grpSp>
        <p:nvGrpSpPr>
          <p:cNvPr id="4" name="组合 13"/>
          <p:cNvGrpSpPr/>
          <p:nvPr/>
        </p:nvGrpSpPr>
        <p:grpSpPr>
          <a:xfrm>
            <a:off x="1730375" y="2908829"/>
            <a:ext cx="3764492" cy="2480205"/>
            <a:chOff x="1730375" y="3251729"/>
            <a:chExt cx="3764492" cy="2480205"/>
          </a:xfrm>
        </p:grpSpPr>
        <p:pic>
          <p:nvPicPr>
            <p:cNvPr id="1026" name="Picture 2"/>
            <p:cNvPicPr>
              <a:picLocks noChangeAspect="1" noChangeArrowheads="1"/>
            </p:cNvPicPr>
            <p:nvPr/>
          </p:nvPicPr>
          <p:blipFill>
            <a:blip r:embed="rId3" cstate="print"/>
            <a:srcRect/>
            <a:stretch>
              <a:fillRect/>
            </a:stretch>
          </p:blipFill>
          <p:spPr bwMode="auto">
            <a:xfrm>
              <a:off x="1730375" y="3903134"/>
              <a:ext cx="2228850" cy="18288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732867" y="3251729"/>
              <a:ext cx="762000" cy="676275"/>
            </a:xfrm>
            <a:prstGeom prst="rect">
              <a:avLst/>
            </a:prstGeom>
            <a:noFill/>
            <a:ln w="9525">
              <a:noFill/>
              <a:miter lim="800000"/>
              <a:headEnd/>
              <a:tailEnd/>
            </a:ln>
          </p:spPr>
        </p:pic>
        <p:cxnSp>
          <p:nvCxnSpPr>
            <p:cNvPr id="9" name="直接连接符 8"/>
            <p:cNvCxnSpPr/>
            <p:nvPr/>
          </p:nvCxnSpPr>
          <p:spPr bwMode="auto">
            <a:xfrm flipH="1">
              <a:off x="2802467" y="3606800"/>
              <a:ext cx="2269066" cy="1693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a:off x="2788920" y="3611880"/>
              <a:ext cx="0" cy="40767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15" name="TextBox 14"/>
          <p:cNvSpPr txBox="1"/>
          <p:nvPr/>
        </p:nvSpPr>
        <p:spPr>
          <a:xfrm>
            <a:off x="5791200" y="2886075"/>
            <a:ext cx="1830950" cy="461665"/>
          </a:xfrm>
          <a:prstGeom prst="rect">
            <a:avLst/>
          </a:prstGeom>
          <a:noFill/>
        </p:spPr>
        <p:txBody>
          <a:bodyPr wrap="none" rtlCol="0">
            <a:spAutoFit/>
          </a:bodyPr>
          <a:lstStyle/>
          <a:p>
            <a:r>
              <a:rPr lang="en-US" altLang="zh-CN" sz="2400" dirty="0"/>
              <a:t>NTP </a:t>
            </a:r>
            <a:r>
              <a:rPr lang="zh-CN" altLang="en-US" sz="2400" dirty="0"/>
              <a:t>服务器</a:t>
            </a:r>
          </a:p>
        </p:txBody>
      </p:sp>
      <p:sp>
        <p:nvSpPr>
          <p:cNvPr id="17" name="TextBox 16"/>
          <p:cNvSpPr txBox="1"/>
          <p:nvPr/>
        </p:nvSpPr>
        <p:spPr>
          <a:xfrm>
            <a:off x="2105025" y="5448300"/>
            <a:ext cx="1830950" cy="461665"/>
          </a:xfrm>
          <a:prstGeom prst="rect">
            <a:avLst/>
          </a:prstGeom>
          <a:noFill/>
        </p:spPr>
        <p:txBody>
          <a:bodyPr wrap="none" rtlCol="0">
            <a:spAutoFit/>
          </a:bodyPr>
          <a:lstStyle/>
          <a:p>
            <a:r>
              <a:rPr lang="en-US" altLang="zh-CN" sz="2400" dirty="0"/>
              <a:t>NTP </a:t>
            </a:r>
            <a:r>
              <a:rPr lang="zh-CN" altLang="en-US" sz="2400" dirty="0"/>
              <a:t>客户端</a:t>
            </a:r>
          </a:p>
        </p:txBody>
      </p:sp>
      <p:cxnSp>
        <p:nvCxnSpPr>
          <p:cNvPr id="19" name="直接连接符 18"/>
          <p:cNvCxnSpPr/>
          <p:nvPr/>
        </p:nvCxnSpPr>
        <p:spPr bwMode="auto">
          <a:xfrm flipH="1">
            <a:off x="2314575" y="3495675"/>
            <a:ext cx="2628900" cy="1123950"/>
          </a:xfrm>
          <a:prstGeom prst="line">
            <a:avLst/>
          </a:prstGeom>
          <a:solidFill>
            <a:schemeClr val="accent1"/>
          </a:solidFill>
          <a:ln w="19050" cap="flat" cmpd="sng" algn="ctr">
            <a:solidFill>
              <a:srgbClr val="FF0000"/>
            </a:solidFill>
            <a:prstDash val="sysDash"/>
            <a:round/>
            <a:headEnd type="none" w="med" len="med"/>
            <a:tailEnd type="arrow" w="med" len="med"/>
          </a:ln>
          <a:effectLst/>
        </p:spPr>
      </p:cxnSp>
      <p:cxnSp>
        <p:nvCxnSpPr>
          <p:cNvPr id="21" name="直接箭头连接符 20"/>
          <p:cNvCxnSpPr/>
          <p:nvPr/>
        </p:nvCxnSpPr>
        <p:spPr bwMode="auto">
          <a:xfrm flipH="1">
            <a:off x="3048000" y="3533775"/>
            <a:ext cx="1885950" cy="1200150"/>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cxnSp>
        <p:nvCxnSpPr>
          <p:cNvPr id="23" name="直接箭头连接符 22"/>
          <p:cNvCxnSpPr/>
          <p:nvPr/>
        </p:nvCxnSpPr>
        <p:spPr bwMode="auto">
          <a:xfrm flipH="1">
            <a:off x="3810000" y="3562350"/>
            <a:ext cx="1152525" cy="1228725"/>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sp>
        <p:nvSpPr>
          <p:cNvPr id="24" name="TextBox 23"/>
          <p:cNvSpPr txBox="1"/>
          <p:nvPr/>
        </p:nvSpPr>
        <p:spPr>
          <a:xfrm>
            <a:off x="3248025" y="3886200"/>
            <a:ext cx="2047355" cy="369332"/>
          </a:xfrm>
          <a:prstGeom prst="rect">
            <a:avLst/>
          </a:prstGeom>
          <a:noFill/>
          <a:ln>
            <a:solidFill>
              <a:schemeClr val="bg2"/>
            </a:solidFill>
            <a:prstDash val="dashDot"/>
          </a:ln>
        </p:spPr>
        <p:txBody>
          <a:bodyPr wrap="none" rtlCol="0">
            <a:spAutoFit/>
          </a:bodyPr>
          <a:lstStyle/>
          <a:p>
            <a:r>
              <a:rPr lang="zh-CN" altLang="en-US" dirty="0">
                <a:latin typeface="黑体" panose="02010609060101010101" pitchFamily="49" charset="-122"/>
                <a:ea typeface="黑体" panose="02010609060101010101" pitchFamily="49" charset="-122"/>
              </a:rPr>
              <a:t>现在是上午</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25" name="TextBox 24"/>
          <p:cNvSpPr txBox="1"/>
          <p:nvPr/>
        </p:nvSpPr>
        <p:spPr>
          <a:xfrm>
            <a:off x="5210175" y="3295650"/>
            <a:ext cx="2980303" cy="461665"/>
          </a:xfrm>
          <a:prstGeom prst="rect">
            <a:avLst/>
          </a:prstGeom>
          <a:noFill/>
        </p:spPr>
        <p:txBody>
          <a:bodyPr wrap="none" rtlCol="0">
            <a:spAutoFit/>
          </a:bodyPr>
          <a:lstStyle/>
          <a:p>
            <a:r>
              <a:rPr lang="zh-CN" altLang="en-US" sz="2400" dirty="0"/>
              <a:t>（</a:t>
            </a:r>
            <a:r>
              <a:rPr lang="en-US" altLang="zh-CN" sz="2400" dirty="0"/>
              <a:t>UDP</a:t>
            </a:r>
            <a:r>
              <a:rPr lang="zh-CN" altLang="en-US" sz="2400" dirty="0"/>
              <a:t>，</a:t>
            </a:r>
            <a:r>
              <a:rPr lang="en-US" altLang="zh-CN" sz="2400" dirty="0"/>
              <a:t>123</a:t>
            </a:r>
            <a:r>
              <a:rPr lang="zh-CN" altLang="en-US" sz="2400" dirty="0"/>
              <a:t>端口）</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a:t>
            </a:r>
            <a:endParaRPr lang="zh-CN" altLang="en-US" dirty="0"/>
          </a:p>
        </p:txBody>
      </p:sp>
      <p:sp>
        <p:nvSpPr>
          <p:cNvPr id="3" name="内容占位符 2"/>
          <p:cNvSpPr>
            <a:spLocks noGrp="1"/>
          </p:cNvSpPr>
          <p:nvPr>
            <p:ph idx="1"/>
          </p:nvPr>
        </p:nvSpPr>
        <p:spPr>
          <a:xfrm>
            <a:off x="487363" y="1420813"/>
            <a:ext cx="7772400" cy="4626504"/>
          </a:xfrm>
        </p:spPr>
        <p:txBody>
          <a:bodyPr/>
          <a:lstStyle/>
          <a:p>
            <a:r>
              <a:rPr lang="en-US" altLang="zh-CN" dirty="0"/>
              <a:t>NTP</a:t>
            </a:r>
            <a:r>
              <a:rPr lang="zh-CN" altLang="en-US" dirty="0"/>
              <a:t>为什么是必须的？</a:t>
            </a:r>
            <a:endParaRPr lang="en-US" altLang="zh-CN" dirty="0"/>
          </a:p>
          <a:p>
            <a:pPr lvl="1"/>
            <a:r>
              <a:rPr lang="zh-CN" altLang="zh-CN" sz="2400" dirty="0"/>
              <a:t>金融</a:t>
            </a:r>
            <a:r>
              <a:rPr lang="zh-CN" altLang="en-US" sz="2400" dirty="0"/>
              <a:t>、</a:t>
            </a:r>
            <a:r>
              <a:rPr lang="zh-CN" altLang="zh-CN" sz="2400" dirty="0"/>
              <a:t>电信</a:t>
            </a:r>
            <a:r>
              <a:rPr lang="zh-CN" altLang="en-US" sz="2400" dirty="0"/>
              <a:t>、</a:t>
            </a:r>
            <a:r>
              <a:rPr lang="zh-CN" altLang="zh-CN" sz="2400" dirty="0"/>
              <a:t>工业</a:t>
            </a:r>
            <a:r>
              <a:rPr lang="zh-CN" altLang="en-US" sz="2400" dirty="0"/>
              <a:t>、</a:t>
            </a:r>
            <a:r>
              <a:rPr lang="zh-CN" altLang="zh-CN" sz="2400" dirty="0"/>
              <a:t>铁路</a:t>
            </a:r>
            <a:r>
              <a:rPr lang="zh-CN" altLang="en-US" sz="2400" dirty="0"/>
              <a:t>及</a:t>
            </a:r>
            <a:r>
              <a:rPr lang="zh-CN" altLang="zh-CN" sz="2400" dirty="0"/>
              <a:t>航空运输业等行业的应用系</a:t>
            </a:r>
            <a:r>
              <a:rPr lang="zh-CN" altLang="en-US" sz="2400" dirty="0"/>
              <a:t>统，如</a:t>
            </a:r>
            <a:r>
              <a:rPr lang="zh-CN" altLang="zh-CN" sz="2400" dirty="0"/>
              <a:t>实时备份系统、计费系统、网络的安全认证系统</a:t>
            </a:r>
            <a:r>
              <a:rPr lang="zh-CN" altLang="en-US" sz="2400" dirty="0"/>
              <a:t>，</a:t>
            </a:r>
            <a:r>
              <a:rPr lang="zh-CN" altLang="zh-CN" sz="2400" dirty="0"/>
              <a:t>由不同的服务器组成，</a:t>
            </a:r>
            <a:r>
              <a:rPr lang="zh-CN" altLang="en-US" sz="2400" dirty="0"/>
              <a:t>系统要</a:t>
            </a:r>
            <a:r>
              <a:rPr lang="zh-CN" altLang="zh-CN" sz="2400" dirty="0"/>
              <a:t>正常运行，必须确保</a:t>
            </a:r>
            <a:r>
              <a:rPr lang="zh-CN" altLang="en-US" sz="2400" dirty="0"/>
              <a:t>不同服务器</a:t>
            </a:r>
            <a:r>
              <a:rPr lang="zh-CN" altLang="zh-CN" sz="2400" dirty="0"/>
              <a:t>之间的时钟</a:t>
            </a:r>
            <a:r>
              <a:rPr lang="zh-CN" altLang="en-US" sz="2400" dirty="0"/>
              <a:t>是一样的</a:t>
            </a:r>
            <a:r>
              <a:rPr lang="zh-CN" altLang="zh-CN" sz="2400" dirty="0"/>
              <a:t>。</a:t>
            </a:r>
            <a:endParaRPr lang="en-US" altLang="zh-CN" sz="2400" dirty="0"/>
          </a:p>
          <a:p>
            <a:pPr lvl="1"/>
            <a:r>
              <a:rPr lang="zh-CN" altLang="zh-CN" sz="2400" dirty="0"/>
              <a:t>经</a:t>
            </a:r>
            <a:r>
              <a:rPr lang="en-US" altLang="zh-CN" sz="2400" dirty="0"/>
              <a:t>CNCERT</a:t>
            </a:r>
            <a:r>
              <a:rPr lang="zh-CN" altLang="zh-CN" sz="2400" dirty="0"/>
              <a:t>监测数据初步分析，互联网上开放的</a:t>
            </a:r>
            <a:r>
              <a:rPr lang="zh-CN" altLang="en-US" sz="2400" dirty="0"/>
              <a:t>时间</a:t>
            </a:r>
            <a:r>
              <a:rPr lang="zh-CN" altLang="zh-CN" sz="2400" dirty="0"/>
              <a:t>服务器约有</a:t>
            </a:r>
            <a:r>
              <a:rPr lang="en-US" altLang="zh-CN" sz="2400" dirty="0"/>
              <a:t> </a:t>
            </a:r>
            <a:r>
              <a:rPr lang="en-US" altLang="zh-CN" sz="2400" dirty="0">
                <a:solidFill>
                  <a:srgbClr val="FF0000"/>
                </a:solidFill>
              </a:rPr>
              <a:t>80 </a:t>
            </a:r>
            <a:r>
              <a:rPr lang="zh-CN" altLang="zh-CN" sz="2400" dirty="0">
                <a:solidFill>
                  <a:srgbClr val="FF0000"/>
                </a:solidFill>
              </a:rPr>
              <a:t>万</a:t>
            </a:r>
            <a:r>
              <a:rPr lang="zh-CN" altLang="zh-CN" sz="2400" dirty="0"/>
              <a:t>台。其中，频繁被请求的服务器约为</a:t>
            </a:r>
            <a:r>
              <a:rPr lang="en-US" altLang="zh-CN" sz="2400" dirty="0"/>
              <a:t> </a:t>
            </a:r>
            <a:r>
              <a:rPr lang="en-US" altLang="zh-CN" sz="2400" dirty="0">
                <a:solidFill>
                  <a:srgbClr val="FF0000"/>
                </a:solidFill>
              </a:rPr>
              <a:t>1800</a:t>
            </a:r>
            <a:r>
              <a:rPr lang="zh-CN" altLang="zh-CN" sz="2400" dirty="0"/>
              <a:t>台。在监测发现的被请求次数最多的前</a:t>
            </a:r>
            <a:r>
              <a:rPr lang="en-US" altLang="zh-CN" sz="2400" dirty="0"/>
              <a:t> 50</a:t>
            </a:r>
            <a:r>
              <a:rPr lang="zh-CN" altLang="zh-CN" sz="2400" dirty="0"/>
              <a:t>个</a:t>
            </a:r>
            <a:r>
              <a:rPr lang="en-US" altLang="zh-CN" sz="2400" dirty="0"/>
              <a:t> NTP</a:t>
            </a:r>
            <a:r>
              <a:rPr lang="zh-CN" altLang="zh-CN" sz="2400" dirty="0"/>
              <a:t>服务器，其</a:t>
            </a:r>
            <a:r>
              <a:rPr lang="en-US" altLang="zh-CN" sz="2400" dirty="0"/>
              <a:t>IP</a:t>
            </a:r>
            <a:r>
              <a:rPr lang="zh-CN" altLang="zh-CN" sz="2400" dirty="0"/>
              <a:t>地址主要位于美国（</a:t>
            </a:r>
            <a:r>
              <a:rPr lang="en-US" altLang="zh-CN" sz="2400" dirty="0"/>
              <a:t>56%</a:t>
            </a:r>
            <a:r>
              <a:rPr lang="zh-CN" altLang="zh-CN" sz="2400" dirty="0"/>
              <a:t>）和中国（</a:t>
            </a:r>
            <a:r>
              <a:rPr lang="en-US" altLang="zh-CN" sz="2400" dirty="0"/>
              <a:t>26%</a:t>
            </a:r>
            <a:r>
              <a:rPr lang="zh-CN" altLang="zh-CN" sz="2400" dirty="0"/>
              <a:t>）。</a:t>
            </a:r>
          </a:p>
          <a:p>
            <a:endParaRPr lang="zh-CN" alt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a:t>
            </a:r>
            <a:endParaRPr lang="zh-CN" altLang="en-US" dirty="0"/>
          </a:p>
        </p:txBody>
      </p:sp>
      <p:sp>
        <p:nvSpPr>
          <p:cNvPr id="3" name="内容占位符 2"/>
          <p:cNvSpPr>
            <a:spLocks noGrp="1"/>
          </p:cNvSpPr>
          <p:nvPr>
            <p:ph idx="1"/>
          </p:nvPr>
        </p:nvSpPr>
        <p:spPr>
          <a:xfrm>
            <a:off x="649288" y="1363663"/>
            <a:ext cx="7772400" cy="4626504"/>
          </a:xfrm>
        </p:spPr>
        <p:txBody>
          <a:bodyPr/>
          <a:lstStyle/>
          <a:p>
            <a:r>
              <a:rPr lang="en-US" altLang="zh-CN" dirty="0"/>
              <a:t>NTP</a:t>
            </a:r>
            <a:r>
              <a:rPr lang="zh-CN" altLang="en-US" dirty="0"/>
              <a:t>：</a:t>
            </a:r>
            <a:r>
              <a:rPr lang="en-US" altLang="zh-CN" kern="1200" dirty="0">
                <a:latin typeface="Times New Roman" panose="02020603050405020304" pitchFamily="18" charset="0"/>
                <a:ea typeface="宋体" panose="02010600030101010101" pitchFamily="2" charset="-122"/>
              </a:rPr>
              <a:t>monlist</a:t>
            </a:r>
            <a:r>
              <a:rPr lang="zh-CN" altLang="en-US" dirty="0"/>
              <a:t>功能</a:t>
            </a:r>
            <a:endParaRPr lang="en-US" altLang="zh-CN" dirty="0"/>
          </a:p>
          <a:p>
            <a:endParaRPr lang="zh-CN" altLang="en-US" sz="2400" dirty="0"/>
          </a:p>
        </p:txBody>
      </p:sp>
      <p:pic>
        <p:nvPicPr>
          <p:cNvPr id="7" name="Picture 2"/>
          <p:cNvPicPr>
            <a:picLocks noChangeAspect="1" noChangeArrowheads="1"/>
          </p:cNvPicPr>
          <p:nvPr/>
        </p:nvPicPr>
        <p:blipFill>
          <a:blip r:embed="rId3" cstate="print"/>
          <a:srcRect/>
          <a:stretch>
            <a:fillRect/>
          </a:stretch>
        </p:blipFill>
        <p:spPr bwMode="auto">
          <a:xfrm>
            <a:off x="796925" y="3369734"/>
            <a:ext cx="2228850" cy="18288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4380442" y="2165879"/>
            <a:ext cx="762000" cy="676275"/>
          </a:xfrm>
          <a:prstGeom prst="rect">
            <a:avLst/>
          </a:prstGeom>
          <a:noFill/>
          <a:ln w="9525">
            <a:noFill/>
            <a:miter lim="800000"/>
            <a:headEnd/>
            <a:tailEnd/>
          </a:ln>
        </p:spPr>
      </p:pic>
      <p:cxnSp>
        <p:nvCxnSpPr>
          <p:cNvPr id="9" name="直接连接符 8"/>
          <p:cNvCxnSpPr/>
          <p:nvPr/>
        </p:nvCxnSpPr>
        <p:spPr bwMode="auto">
          <a:xfrm flipH="1">
            <a:off x="1847850" y="2425700"/>
            <a:ext cx="2785533" cy="207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1855470" y="2447925"/>
            <a:ext cx="0" cy="103822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5457825" y="2066925"/>
            <a:ext cx="1830950" cy="461665"/>
          </a:xfrm>
          <a:prstGeom prst="rect">
            <a:avLst/>
          </a:prstGeom>
          <a:noFill/>
        </p:spPr>
        <p:txBody>
          <a:bodyPr wrap="none" rtlCol="0">
            <a:spAutoFit/>
          </a:bodyPr>
          <a:lstStyle/>
          <a:p>
            <a:r>
              <a:rPr lang="en-US" altLang="zh-CN" sz="2400" dirty="0"/>
              <a:t>NTP </a:t>
            </a:r>
            <a:r>
              <a:rPr lang="zh-CN" altLang="en-US" sz="2400" dirty="0"/>
              <a:t>服务器</a:t>
            </a:r>
          </a:p>
        </p:txBody>
      </p:sp>
      <p:sp>
        <p:nvSpPr>
          <p:cNvPr id="12" name="TextBox 11"/>
          <p:cNvSpPr txBox="1"/>
          <p:nvPr/>
        </p:nvSpPr>
        <p:spPr>
          <a:xfrm>
            <a:off x="952500" y="5257800"/>
            <a:ext cx="1920719" cy="461665"/>
          </a:xfrm>
          <a:prstGeom prst="rect">
            <a:avLst/>
          </a:prstGeom>
          <a:noFill/>
        </p:spPr>
        <p:txBody>
          <a:bodyPr wrap="none" rtlCol="0">
            <a:spAutoFit/>
          </a:bodyPr>
          <a:lstStyle/>
          <a:p>
            <a:r>
              <a:rPr lang="en-US" altLang="zh-CN" sz="2400" dirty="0"/>
              <a:t>NTP </a:t>
            </a:r>
            <a:r>
              <a:rPr lang="zh-CN" altLang="en-US" sz="2400" dirty="0"/>
              <a:t>客户端 </a:t>
            </a:r>
          </a:p>
        </p:txBody>
      </p:sp>
      <p:sp>
        <p:nvSpPr>
          <p:cNvPr id="17" name="TextBox 16"/>
          <p:cNvSpPr txBox="1"/>
          <p:nvPr/>
        </p:nvSpPr>
        <p:spPr>
          <a:xfrm>
            <a:off x="4886325" y="2466975"/>
            <a:ext cx="2980303" cy="461665"/>
          </a:xfrm>
          <a:prstGeom prst="rect">
            <a:avLst/>
          </a:prstGeom>
          <a:noFill/>
        </p:spPr>
        <p:txBody>
          <a:bodyPr wrap="none" rtlCol="0">
            <a:spAutoFit/>
          </a:bodyPr>
          <a:lstStyle/>
          <a:p>
            <a:r>
              <a:rPr lang="zh-CN" altLang="en-US" sz="2400" dirty="0"/>
              <a:t>（</a:t>
            </a:r>
            <a:r>
              <a:rPr lang="en-US" altLang="zh-CN" sz="2400" dirty="0"/>
              <a:t>UDP</a:t>
            </a:r>
            <a:r>
              <a:rPr lang="zh-CN" altLang="en-US" sz="2400" dirty="0"/>
              <a:t>，</a:t>
            </a:r>
            <a:r>
              <a:rPr lang="en-US" altLang="zh-CN" sz="2400" dirty="0"/>
              <a:t>123</a:t>
            </a:r>
            <a:r>
              <a:rPr lang="zh-CN" altLang="en-US" sz="2400" dirty="0"/>
              <a:t>端口）</a:t>
            </a:r>
          </a:p>
        </p:txBody>
      </p:sp>
      <p:pic>
        <p:nvPicPr>
          <p:cNvPr id="25" name="Picture 3"/>
          <p:cNvPicPr>
            <a:picLocks noChangeAspect="1" noChangeArrowheads="1"/>
          </p:cNvPicPr>
          <p:nvPr/>
        </p:nvPicPr>
        <p:blipFill>
          <a:blip r:embed="rId4" cstate="print"/>
          <a:srcRect/>
          <a:stretch>
            <a:fillRect/>
          </a:stretch>
        </p:blipFill>
        <p:spPr bwMode="auto">
          <a:xfrm>
            <a:off x="3361266" y="4404254"/>
            <a:ext cx="1096433" cy="676275"/>
          </a:xfrm>
          <a:prstGeom prst="rect">
            <a:avLst/>
          </a:prstGeom>
          <a:noFill/>
          <a:ln w="9525">
            <a:noFill/>
            <a:miter lim="800000"/>
            <a:headEnd/>
            <a:tailEnd/>
          </a:ln>
        </p:spPr>
      </p:pic>
      <p:grpSp>
        <p:nvGrpSpPr>
          <p:cNvPr id="4" name="组合 40"/>
          <p:cNvGrpSpPr/>
          <p:nvPr/>
        </p:nvGrpSpPr>
        <p:grpSpPr>
          <a:xfrm>
            <a:off x="3333750" y="2714626"/>
            <a:ext cx="1171575" cy="1689628"/>
            <a:chOff x="3390900" y="2714626"/>
            <a:chExt cx="1171575" cy="1689628"/>
          </a:xfrm>
        </p:grpSpPr>
        <p:cxnSp>
          <p:nvCxnSpPr>
            <p:cNvPr id="29" name="直接箭头连接符 28"/>
            <p:cNvCxnSpPr>
              <a:stCxn id="25" idx="0"/>
            </p:cNvCxnSpPr>
            <p:nvPr/>
          </p:nvCxnSpPr>
          <p:spPr bwMode="auto">
            <a:xfrm flipV="1">
              <a:off x="3909483" y="2714626"/>
              <a:ext cx="652992" cy="1689628"/>
            </a:xfrm>
            <a:prstGeom prst="straightConnector1">
              <a:avLst/>
            </a:prstGeom>
            <a:solidFill>
              <a:schemeClr val="accent1"/>
            </a:solidFill>
            <a:ln w="19050" cap="flat" cmpd="sng" algn="ctr">
              <a:solidFill>
                <a:srgbClr val="3366FF"/>
              </a:solidFill>
              <a:prstDash val="sysDash"/>
              <a:round/>
              <a:headEnd type="none" w="med" len="med"/>
              <a:tailEnd type="arrow"/>
            </a:ln>
            <a:effectLst/>
          </p:spPr>
        </p:cxnSp>
        <p:sp>
          <p:nvSpPr>
            <p:cNvPr id="38" name="TextBox 37"/>
            <p:cNvSpPr txBox="1"/>
            <p:nvPr/>
          </p:nvSpPr>
          <p:spPr>
            <a:xfrm>
              <a:off x="3390900" y="3476625"/>
              <a:ext cx="1143262" cy="400110"/>
            </a:xfrm>
            <a:prstGeom prst="rect">
              <a:avLst/>
            </a:prstGeom>
            <a:noFill/>
            <a:ln w="19050">
              <a:solidFill>
                <a:srgbClr val="3366FF"/>
              </a:solidFill>
              <a:prstDash val="sysDash"/>
            </a:ln>
          </p:spPr>
          <p:txBody>
            <a:bodyPr wrap="none" rtlCol="0">
              <a:spAutoFit/>
            </a:bodyPr>
            <a:lstStyle/>
            <a:p>
              <a:r>
                <a:rPr lang="en-US" altLang="zh-CN" sz="2000" dirty="0"/>
                <a:t>monlist</a:t>
              </a:r>
              <a:endParaRPr lang="zh-CN" altLang="en-US" sz="2000" dirty="0"/>
            </a:p>
          </p:txBody>
        </p:sp>
      </p:grpSp>
      <p:grpSp>
        <p:nvGrpSpPr>
          <p:cNvPr id="5" name="组合 43"/>
          <p:cNvGrpSpPr/>
          <p:nvPr/>
        </p:nvGrpSpPr>
        <p:grpSpPr>
          <a:xfrm>
            <a:off x="4352925" y="2697808"/>
            <a:ext cx="3771900" cy="2178992"/>
            <a:chOff x="4352925" y="2697808"/>
            <a:chExt cx="3771900" cy="2178992"/>
          </a:xfrm>
        </p:grpSpPr>
        <p:cxnSp>
          <p:nvCxnSpPr>
            <p:cNvPr id="15" name="直接箭头连接符 14"/>
            <p:cNvCxnSpPr>
              <a:stCxn id="17" idx="1"/>
            </p:cNvCxnSpPr>
            <p:nvPr/>
          </p:nvCxnSpPr>
          <p:spPr bwMode="auto">
            <a:xfrm flipH="1">
              <a:off x="4352925" y="2697808"/>
              <a:ext cx="533400" cy="1874192"/>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sp>
          <p:nvSpPr>
            <p:cNvPr id="40" name="TextBox 39"/>
            <p:cNvSpPr txBox="1"/>
            <p:nvPr/>
          </p:nvSpPr>
          <p:spPr>
            <a:xfrm>
              <a:off x="4762500" y="3286125"/>
              <a:ext cx="3362325" cy="1590675"/>
            </a:xfrm>
            <a:prstGeom prst="rect">
              <a:avLst/>
            </a:prstGeom>
            <a:noFill/>
            <a:ln w="19050">
              <a:solidFill>
                <a:srgbClr val="FF0000"/>
              </a:solidFill>
              <a:prstDash val="sysDash"/>
            </a:ln>
          </p:spPr>
          <p:txBody>
            <a:bodyPr wrap="square" rtlCol="0">
              <a:noAutofit/>
            </a:bodyPr>
            <a:lstStyle/>
            <a:p>
              <a:r>
                <a:rPr lang="zh-CN" altLang="en-US" sz="2000" dirty="0"/>
                <a:t>与 </a:t>
              </a:r>
              <a:r>
                <a:rPr lang="en-US" altLang="zh-CN" sz="2000" dirty="0"/>
                <a:t>NTP </a:t>
              </a:r>
              <a:r>
                <a:rPr lang="zh-CN" altLang="en-US" sz="2000" dirty="0"/>
                <a:t>服务器进行过时间同步的最后 </a:t>
              </a:r>
              <a:r>
                <a:rPr lang="en-US" altLang="zh-CN" sz="2000" dirty="0">
                  <a:solidFill>
                    <a:srgbClr val="FF0000"/>
                  </a:solidFill>
                </a:rPr>
                <a:t>600 </a:t>
              </a:r>
              <a:r>
                <a:rPr lang="zh-CN" altLang="en-US" sz="2000" dirty="0"/>
                <a:t>个客户端的 </a:t>
              </a:r>
              <a:r>
                <a:rPr lang="en-US" altLang="zh-CN" sz="2000" dirty="0"/>
                <a:t>IP</a:t>
              </a:r>
              <a:r>
                <a:rPr lang="zh-CN" altLang="en-US" sz="2000" dirty="0"/>
                <a:t>，响应包按照每 </a:t>
              </a:r>
              <a:r>
                <a:rPr lang="en-US" altLang="zh-CN" sz="2000" dirty="0"/>
                <a:t>6 </a:t>
              </a:r>
              <a:r>
                <a:rPr lang="zh-CN" altLang="en-US" sz="2000" dirty="0"/>
                <a:t>个 </a:t>
              </a:r>
              <a:r>
                <a:rPr lang="en-US" altLang="zh-CN" sz="2000" dirty="0"/>
                <a:t>IP </a:t>
              </a:r>
              <a:r>
                <a:rPr lang="zh-CN" altLang="en-US" sz="2000" dirty="0"/>
                <a:t>进行分割，最多有 </a:t>
              </a:r>
              <a:r>
                <a:rPr lang="en-US" altLang="zh-CN" sz="2000" dirty="0"/>
                <a:t>100 </a:t>
              </a:r>
              <a:r>
                <a:rPr lang="zh-CN" altLang="en-US" sz="2000" dirty="0"/>
                <a:t>个响应包。</a:t>
              </a:r>
            </a:p>
            <a:p>
              <a:endParaRPr lang="zh-CN" altLang="en-US" sz="2000" dirty="0"/>
            </a:p>
          </p:txBody>
        </p:sp>
      </p:grpSp>
      <p:sp>
        <p:nvSpPr>
          <p:cNvPr id="45" name="TextBox 44"/>
          <p:cNvSpPr txBox="1"/>
          <p:nvPr/>
        </p:nvSpPr>
        <p:spPr>
          <a:xfrm>
            <a:off x="3314700" y="3076575"/>
            <a:ext cx="926857" cy="400110"/>
          </a:xfrm>
          <a:prstGeom prst="rect">
            <a:avLst/>
          </a:prstGeom>
          <a:noFill/>
        </p:spPr>
        <p:txBody>
          <a:bodyPr wrap="none" rtlCol="0">
            <a:spAutoFit/>
          </a:bodyPr>
          <a:lstStyle/>
          <a:p>
            <a:r>
              <a:rPr lang="en-US" altLang="zh-CN" sz="2000" dirty="0">
                <a:solidFill>
                  <a:srgbClr val="FF0000"/>
                </a:solidFill>
              </a:rPr>
              <a:t>234 B</a:t>
            </a:r>
            <a:endParaRPr lang="zh-CN" altLang="en-US" sz="2000" dirty="0">
              <a:solidFill>
                <a:srgbClr val="FF0000"/>
              </a:solidFill>
            </a:endParaRPr>
          </a:p>
        </p:txBody>
      </p:sp>
      <p:sp>
        <p:nvSpPr>
          <p:cNvPr id="46" name="TextBox 45"/>
          <p:cNvSpPr txBox="1"/>
          <p:nvPr/>
        </p:nvSpPr>
        <p:spPr>
          <a:xfrm>
            <a:off x="5038725" y="4962525"/>
            <a:ext cx="2909771" cy="400110"/>
          </a:xfrm>
          <a:prstGeom prst="rect">
            <a:avLst/>
          </a:prstGeom>
          <a:noFill/>
        </p:spPr>
        <p:txBody>
          <a:bodyPr wrap="none" rtlCol="0">
            <a:spAutoFit/>
          </a:bodyPr>
          <a:lstStyle/>
          <a:p>
            <a:r>
              <a:rPr lang="en-US" altLang="zh-CN" sz="2000" dirty="0"/>
              <a:t>482 * 100 = </a:t>
            </a:r>
            <a:r>
              <a:rPr lang="en-US" altLang="zh-CN" sz="2000" dirty="0">
                <a:solidFill>
                  <a:srgbClr val="FF0000"/>
                </a:solidFill>
              </a:rPr>
              <a:t>48200</a:t>
            </a:r>
            <a:r>
              <a:rPr lang="en-US" altLang="zh-CN" sz="2000" dirty="0"/>
              <a:t> B</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1000" fill="hold"/>
                                        <p:tgtEl>
                                          <p:spTgt spid="45"/>
                                        </p:tgtEl>
                                        <p:attrNameLst>
                                          <p:attrName>ppt_w</p:attrName>
                                        </p:attrNameLst>
                                      </p:cBhvr>
                                      <p:tavLst>
                                        <p:tav tm="0">
                                          <p:val>
                                            <p:strVal val="#ppt_w*0.70"/>
                                          </p:val>
                                        </p:tav>
                                        <p:tav tm="100000">
                                          <p:val>
                                            <p:strVal val="#ppt_w"/>
                                          </p:val>
                                        </p:tav>
                                      </p:tavLst>
                                    </p:anim>
                                    <p:anim calcmode="lin" valueType="num">
                                      <p:cBhvr>
                                        <p:cTn id="13" dur="1000" fill="hold"/>
                                        <p:tgtEl>
                                          <p:spTgt spid="45"/>
                                        </p:tgtEl>
                                        <p:attrNameLst>
                                          <p:attrName>ppt_h</p:attrName>
                                        </p:attrNameLst>
                                      </p:cBhvr>
                                      <p:tavLst>
                                        <p:tav tm="0">
                                          <p:val>
                                            <p:strVal val="#ppt_h"/>
                                          </p:val>
                                        </p:tav>
                                        <p:tav tm="100000">
                                          <p:val>
                                            <p:strVal val="#ppt_h"/>
                                          </p:val>
                                        </p:tav>
                                      </p:tavLst>
                                    </p:anim>
                                    <p:animEffect transition="in" filter="fade">
                                      <p:cBhvr>
                                        <p:cTn id="14" dur="10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1000" fill="hold"/>
                                        <p:tgtEl>
                                          <p:spTgt spid="46"/>
                                        </p:tgtEl>
                                        <p:attrNameLst>
                                          <p:attrName>ppt_w</p:attrName>
                                        </p:attrNameLst>
                                      </p:cBhvr>
                                      <p:tavLst>
                                        <p:tav tm="0">
                                          <p:val>
                                            <p:strVal val="#ppt_w*0.70"/>
                                          </p:val>
                                        </p:tav>
                                        <p:tav tm="100000">
                                          <p:val>
                                            <p:strVal val="#ppt_w"/>
                                          </p:val>
                                        </p:tav>
                                      </p:tavLst>
                                    </p:anim>
                                    <p:anim calcmode="lin" valueType="num">
                                      <p:cBhvr>
                                        <p:cTn id="25" dur="1000" fill="hold"/>
                                        <p:tgtEl>
                                          <p:spTgt spid="46"/>
                                        </p:tgtEl>
                                        <p:attrNameLst>
                                          <p:attrName>ppt_h</p:attrName>
                                        </p:attrNameLst>
                                      </p:cBhvr>
                                      <p:tavLst>
                                        <p:tav tm="0">
                                          <p:val>
                                            <p:strVal val="#ppt_h"/>
                                          </p:val>
                                        </p:tav>
                                        <p:tav tm="100000">
                                          <p:val>
                                            <p:strVal val="#ppt_h"/>
                                          </p:val>
                                        </p:tav>
                                      </p:tavLst>
                                    </p:anim>
                                    <p:animEffect transition="in" filter="fade">
                                      <p:cBhvr>
                                        <p:cTn id="2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 </a:t>
            </a:r>
            <a:r>
              <a:rPr lang="en-US" altLang="zh-CN" dirty="0" err="1"/>
              <a:t>DDoS</a:t>
            </a:r>
            <a:r>
              <a:rPr lang="zh-CN" altLang="en-US" dirty="0"/>
              <a:t>（</a:t>
            </a:r>
            <a:r>
              <a:rPr lang="en-US" altLang="zh-CN" dirty="0" err="1"/>
              <a:t>DRDoS</a:t>
            </a:r>
            <a:r>
              <a:rPr lang="zh-CN" altLang="en-US" dirty="0"/>
              <a:t>）</a:t>
            </a:r>
          </a:p>
        </p:txBody>
      </p:sp>
      <p:sp>
        <p:nvSpPr>
          <p:cNvPr id="3" name="内容占位符 2"/>
          <p:cNvSpPr>
            <a:spLocks noGrp="1"/>
          </p:cNvSpPr>
          <p:nvPr>
            <p:ph idx="1"/>
          </p:nvPr>
        </p:nvSpPr>
        <p:spPr>
          <a:xfrm>
            <a:off x="582613" y="1268413"/>
            <a:ext cx="7772400" cy="4626504"/>
          </a:xfrm>
        </p:spPr>
        <p:txBody>
          <a:bodyPr/>
          <a:lstStyle/>
          <a:p>
            <a:r>
              <a:rPr lang="en-US" altLang="zh-CN" dirty="0"/>
              <a:t>NTP</a:t>
            </a:r>
            <a:r>
              <a:rPr lang="zh-CN" altLang="en-US" dirty="0"/>
              <a:t>：</a:t>
            </a:r>
            <a:r>
              <a:rPr lang="zh-CN" altLang="en-US" b="0" dirty="0"/>
              <a:t>利用</a:t>
            </a:r>
            <a:r>
              <a:rPr lang="en-US" altLang="zh-CN" b="0" kern="1200" dirty="0">
                <a:latin typeface="Times New Roman" panose="02020603050405020304" pitchFamily="18" charset="0"/>
                <a:ea typeface="宋体" panose="02010600030101010101" pitchFamily="2" charset="-122"/>
              </a:rPr>
              <a:t>monlist</a:t>
            </a:r>
            <a:r>
              <a:rPr lang="zh-CN" altLang="en-US" kern="1200" dirty="0">
                <a:latin typeface="Times New Roman" panose="02020603050405020304" pitchFamily="18" charset="0"/>
                <a:ea typeface="宋体" panose="02010600030101010101" pitchFamily="2" charset="-122"/>
              </a:rPr>
              <a:t>进行攻击</a:t>
            </a:r>
            <a:endParaRPr lang="zh-CN" altLang="en-US" sz="2400" dirty="0"/>
          </a:p>
        </p:txBody>
      </p:sp>
      <p:pic>
        <p:nvPicPr>
          <p:cNvPr id="7" name="Picture 2"/>
          <p:cNvPicPr>
            <a:picLocks noChangeAspect="1" noChangeArrowheads="1"/>
          </p:cNvPicPr>
          <p:nvPr/>
        </p:nvPicPr>
        <p:blipFill>
          <a:blip r:embed="rId3" cstate="print"/>
          <a:srcRect/>
          <a:stretch>
            <a:fillRect/>
          </a:stretch>
        </p:blipFill>
        <p:spPr bwMode="auto">
          <a:xfrm>
            <a:off x="796925" y="3141134"/>
            <a:ext cx="2228850" cy="18288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4380442" y="1937279"/>
            <a:ext cx="762000" cy="676275"/>
          </a:xfrm>
          <a:prstGeom prst="rect">
            <a:avLst/>
          </a:prstGeom>
          <a:noFill/>
          <a:ln w="9525">
            <a:noFill/>
            <a:miter lim="800000"/>
            <a:headEnd/>
            <a:tailEnd/>
          </a:ln>
        </p:spPr>
      </p:pic>
      <p:cxnSp>
        <p:nvCxnSpPr>
          <p:cNvPr id="9" name="直接连接符 8"/>
          <p:cNvCxnSpPr/>
          <p:nvPr/>
        </p:nvCxnSpPr>
        <p:spPr bwMode="auto">
          <a:xfrm flipH="1">
            <a:off x="1847850" y="2197100"/>
            <a:ext cx="2785533" cy="207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1855470" y="2219325"/>
            <a:ext cx="0" cy="103822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5457825" y="1885950"/>
            <a:ext cx="1830950" cy="461665"/>
          </a:xfrm>
          <a:prstGeom prst="rect">
            <a:avLst/>
          </a:prstGeom>
          <a:noFill/>
        </p:spPr>
        <p:txBody>
          <a:bodyPr wrap="none" rtlCol="0">
            <a:spAutoFit/>
          </a:bodyPr>
          <a:lstStyle/>
          <a:p>
            <a:r>
              <a:rPr lang="en-US" altLang="zh-CN" sz="2400" dirty="0"/>
              <a:t>NTP </a:t>
            </a:r>
            <a:r>
              <a:rPr lang="zh-CN" altLang="en-US" sz="2400" dirty="0"/>
              <a:t>服务器</a:t>
            </a:r>
          </a:p>
        </p:txBody>
      </p:sp>
      <p:sp>
        <p:nvSpPr>
          <p:cNvPr id="12" name="TextBox 11"/>
          <p:cNvSpPr txBox="1"/>
          <p:nvPr/>
        </p:nvSpPr>
        <p:spPr>
          <a:xfrm>
            <a:off x="981075" y="4876800"/>
            <a:ext cx="1920719" cy="461665"/>
          </a:xfrm>
          <a:prstGeom prst="rect">
            <a:avLst/>
          </a:prstGeom>
          <a:noFill/>
        </p:spPr>
        <p:txBody>
          <a:bodyPr wrap="none" rtlCol="0">
            <a:spAutoFit/>
          </a:bodyPr>
          <a:lstStyle/>
          <a:p>
            <a:r>
              <a:rPr lang="en-US" altLang="zh-CN" sz="2400" dirty="0"/>
              <a:t>NTP </a:t>
            </a:r>
            <a:r>
              <a:rPr lang="zh-CN" altLang="en-US" sz="2400" dirty="0"/>
              <a:t>客户端 </a:t>
            </a:r>
          </a:p>
        </p:txBody>
      </p:sp>
      <p:sp>
        <p:nvSpPr>
          <p:cNvPr id="17" name="TextBox 16"/>
          <p:cNvSpPr txBox="1"/>
          <p:nvPr/>
        </p:nvSpPr>
        <p:spPr>
          <a:xfrm>
            <a:off x="4886325" y="2238375"/>
            <a:ext cx="2980303" cy="461665"/>
          </a:xfrm>
          <a:prstGeom prst="rect">
            <a:avLst/>
          </a:prstGeom>
          <a:noFill/>
        </p:spPr>
        <p:txBody>
          <a:bodyPr wrap="none" rtlCol="0">
            <a:spAutoFit/>
          </a:bodyPr>
          <a:lstStyle/>
          <a:p>
            <a:r>
              <a:rPr lang="zh-CN" altLang="en-US" sz="2400" dirty="0"/>
              <a:t>（</a:t>
            </a:r>
            <a:r>
              <a:rPr lang="en-US" altLang="zh-CN" sz="2400" dirty="0"/>
              <a:t>UDP</a:t>
            </a:r>
            <a:r>
              <a:rPr lang="zh-CN" altLang="en-US" sz="2400" dirty="0"/>
              <a:t>，</a:t>
            </a:r>
            <a:r>
              <a:rPr lang="en-US" altLang="zh-CN" sz="2400" dirty="0"/>
              <a:t>123</a:t>
            </a:r>
            <a:r>
              <a:rPr lang="zh-CN" altLang="en-US" sz="2400" dirty="0"/>
              <a:t>端口）</a:t>
            </a:r>
          </a:p>
        </p:txBody>
      </p:sp>
      <p:pic>
        <p:nvPicPr>
          <p:cNvPr id="25" name="Picture 3"/>
          <p:cNvPicPr>
            <a:picLocks noChangeAspect="1" noChangeArrowheads="1"/>
          </p:cNvPicPr>
          <p:nvPr/>
        </p:nvPicPr>
        <p:blipFill>
          <a:blip r:embed="rId4" cstate="print"/>
          <a:srcRect/>
          <a:stretch>
            <a:fillRect/>
          </a:stretch>
        </p:blipFill>
        <p:spPr bwMode="auto">
          <a:xfrm>
            <a:off x="3361266" y="4175654"/>
            <a:ext cx="1096433" cy="676275"/>
          </a:xfrm>
          <a:prstGeom prst="rect">
            <a:avLst/>
          </a:prstGeom>
          <a:noFill/>
          <a:ln w="9525">
            <a:noFill/>
            <a:miter lim="800000"/>
            <a:headEnd/>
            <a:tailEnd/>
          </a:ln>
        </p:spPr>
      </p:pic>
      <p:grpSp>
        <p:nvGrpSpPr>
          <p:cNvPr id="4" name="组合 40"/>
          <p:cNvGrpSpPr/>
          <p:nvPr/>
        </p:nvGrpSpPr>
        <p:grpSpPr>
          <a:xfrm>
            <a:off x="3333750" y="2514601"/>
            <a:ext cx="1171575" cy="1689628"/>
            <a:chOff x="3390900" y="2743201"/>
            <a:chExt cx="1171575" cy="1689628"/>
          </a:xfrm>
        </p:grpSpPr>
        <p:cxnSp>
          <p:nvCxnSpPr>
            <p:cNvPr id="29" name="直接箭头连接符 28"/>
            <p:cNvCxnSpPr>
              <a:stCxn id="25" idx="0"/>
            </p:cNvCxnSpPr>
            <p:nvPr/>
          </p:nvCxnSpPr>
          <p:spPr bwMode="auto">
            <a:xfrm flipV="1">
              <a:off x="3909483" y="2743201"/>
              <a:ext cx="652992" cy="1689628"/>
            </a:xfrm>
            <a:prstGeom prst="straightConnector1">
              <a:avLst/>
            </a:prstGeom>
            <a:solidFill>
              <a:schemeClr val="accent1"/>
            </a:solidFill>
            <a:ln w="19050" cap="flat" cmpd="sng" algn="ctr">
              <a:solidFill>
                <a:srgbClr val="3366FF"/>
              </a:solidFill>
              <a:prstDash val="sysDash"/>
              <a:round/>
              <a:headEnd type="none" w="med" len="med"/>
              <a:tailEnd type="arrow"/>
            </a:ln>
            <a:effectLst/>
          </p:spPr>
        </p:cxnSp>
        <p:sp>
          <p:nvSpPr>
            <p:cNvPr id="38" name="TextBox 37"/>
            <p:cNvSpPr txBox="1"/>
            <p:nvPr/>
          </p:nvSpPr>
          <p:spPr>
            <a:xfrm>
              <a:off x="3390900" y="3476625"/>
              <a:ext cx="1143262" cy="400110"/>
            </a:xfrm>
            <a:prstGeom prst="rect">
              <a:avLst/>
            </a:prstGeom>
            <a:noFill/>
            <a:ln w="19050">
              <a:solidFill>
                <a:srgbClr val="3366FF"/>
              </a:solidFill>
              <a:prstDash val="sysDash"/>
            </a:ln>
          </p:spPr>
          <p:txBody>
            <a:bodyPr wrap="none" rtlCol="0">
              <a:spAutoFit/>
            </a:bodyPr>
            <a:lstStyle/>
            <a:p>
              <a:r>
                <a:rPr lang="en-US" altLang="zh-CN" sz="2000" dirty="0"/>
                <a:t>monlist</a:t>
              </a:r>
              <a:endParaRPr lang="zh-CN" altLang="en-US" sz="2000" dirty="0"/>
            </a:p>
          </p:txBody>
        </p:sp>
      </p:grpSp>
      <p:grpSp>
        <p:nvGrpSpPr>
          <p:cNvPr id="5" name="组合 43"/>
          <p:cNvGrpSpPr/>
          <p:nvPr/>
        </p:nvGrpSpPr>
        <p:grpSpPr>
          <a:xfrm>
            <a:off x="4352925" y="2497783"/>
            <a:ext cx="3771900" cy="2150417"/>
            <a:chOff x="4352925" y="2726383"/>
            <a:chExt cx="3771900" cy="2150417"/>
          </a:xfrm>
        </p:grpSpPr>
        <p:cxnSp>
          <p:nvCxnSpPr>
            <p:cNvPr id="15" name="直接箭头连接符 14"/>
            <p:cNvCxnSpPr>
              <a:stCxn id="17" idx="1"/>
            </p:cNvCxnSpPr>
            <p:nvPr/>
          </p:nvCxnSpPr>
          <p:spPr bwMode="auto">
            <a:xfrm flipH="1">
              <a:off x="4352925" y="2726383"/>
              <a:ext cx="533400" cy="1874192"/>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sp>
          <p:nvSpPr>
            <p:cNvPr id="40" name="TextBox 39"/>
            <p:cNvSpPr txBox="1"/>
            <p:nvPr/>
          </p:nvSpPr>
          <p:spPr>
            <a:xfrm>
              <a:off x="4762500" y="3286125"/>
              <a:ext cx="3362325" cy="1590675"/>
            </a:xfrm>
            <a:prstGeom prst="rect">
              <a:avLst/>
            </a:prstGeom>
            <a:noFill/>
            <a:ln w="19050">
              <a:solidFill>
                <a:srgbClr val="FF0000"/>
              </a:solidFill>
              <a:prstDash val="sysDash"/>
            </a:ln>
          </p:spPr>
          <p:txBody>
            <a:bodyPr wrap="square" rtlCol="0">
              <a:noAutofit/>
            </a:bodyPr>
            <a:lstStyle/>
            <a:p>
              <a:r>
                <a:rPr lang="zh-CN" altLang="en-US" sz="2000" dirty="0"/>
                <a:t>与 </a:t>
              </a:r>
              <a:r>
                <a:rPr lang="en-US" altLang="zh-CN" sz="2000" dirty="0"/>
                <a:t>NTP </a:t>
              </a:r>
              <a:r>
                <a:rPr lang="zh-CN" altLang="en-US" sz="2000" dirty="0"/>
                <a:t>服务器进行过时间同步的最后 </a:t>
              </a:r>
              <a:r>
                <a:rPr lang="en-US" altLang="zh-CN" sz="2000" dirty="0">
                  <a:solidFill>
                    <a:srgbClr val="FF0000"/>
                  </a:solidFill>
                </a:rPr>
                <a:t>600 </a:t>
              </a:r>
              <a:r>
                <a:rPr lang="zh-CN" altLang="en-US" sz="2000" dirty="0"/>
                <a:t>个客户端的 </a:t>
              </a:r>
              <a:r>
                <a:rPr lang="en-US" altLang="zh-CN" sz="2000" dirty="0"/>
                <a:t>IP</a:t>
              </a:r>
              <a:r>
                <a:rPr lang="zh-CN" altLang="en-US" sz="2000" dirty="0"/>
                <a:t>，响应包按照每 </a:t>
              </a:r>
              <a:r>
                <a:rPr lang="en-US" altLang="zh-CN" sz="2000" dirty="0"/>
                <a:t>6 </a:t>
              </a:r>
              <a:r>
                <a:rPr lang="zh-CN" altLang="en-US" sz="2000" dirty="0"/>
                <a:t>个 </a:t>
              </a:r>
              <a:r>
                <a:rPr lang="en-US" altLang="zh-CN" sz="2000" dirty="0"/>
                <a:t>IP </a:t>
              </a:r>
              <a:r>
                <a:rPr lang="zh-CN" altLang="en-US" sz="2000" dirty="0"/>
                <a:t>进行分割，最多有 </a:t>
              </a:r>
              <a:r>
                <a:rPr lang="en-US" altLang="zh-CN" sz="2000" dirty="0"/>
                <a:t>100 </a:t>
              </a:r>
              <a:r>
                <a:rPr lang="zh-CN" altLang="en-US" sz="2000" dirty="0"/>
                <a:t>个响应包。</a:t>
              </a:r>
            </a:p>
            <a:p>
              <a:endParaRPr lang="zh-CN" altLang="en-US" sz="2000" dirty="0"/>
            </a:p>
          </p:txBody>
        </p:sp>
      </p:grpSp>
      <p:sp>
        <p:nvSpPr>
          <p:cNvPr id="45" name="TextBox 44"/>
          <p:cNvSpPr txBox="1"/>
          <p:nvPr/>
        </p:nvSpPr>
        <p:spPr>
          <a:xfrm>
            <a:off x="3314700" y="2847975"/>
            <a:ext cx="926857" cy="400110"/>
          </a:xfrm>
          <a:prstGeom prst="rect">
            <a:avLst/>
          </a:prstGeom>
          <a:noFill/>
        </p:spPr>
        <p:txBody>
          <a:bodyPr wrap="none" rtlCol="0">
            <a:spAutoFit/>
          </a:bodyPr>
          <a:lstStyle/>
          <a:p>
            <a:r>
              <a:rPr lang="en-US" altLang="zh-CN" sz="2000" dirty="0">
                <a:solidFill>
                  <a:srgbClr val="FF0000"/>
                </a:solidFill>
              </a:rPr>
              <a:t>234 B</a:t>
            </a:r>
            <a:endParaRPr lang="zh-CN" altLang="en-US" sz="2000" dirty="0">
              <a:solidFill>
                <a:srgbClr val="FF0000"/>
              </a:solidFill>
            </a:endParaRPr>
          </a:p>
        </p:txBody>
      </p:sp>
      <p:sp>
        <p:nvSpPr>
          <p:cNvPr id="46" name="TextBox 45"/>
          <p:cNvSpPr txBox="1"/>
          <p:nvPr/>
        </p:nvSpPr>
        <p:spPr>
          <a:xfrm>
            <a:off x="5038725" y="4733925"/>
            <a:ext cx="2909771" cy="400110"/>
          </a:xfrm>
          <a:prstGeom prst="rect">
            <a:avLst/>
          </a:prstGeom>
          <a:noFill/>
        </p:spPr>
        <p:txBody>
          <a:bodyPr wrap="none" rtlCol="0">
            <a:spAutoFit/>
          </a:bodyPr>
          <a:lstStyle/>
          <a:p>
            <a:r>
              <a:rPr lang="en-US" altLang="zh-CN" sz="2000" dirty="0"/>
              <a:t>482 * 100 = </a:t>
            </a:r>
            <a:r>
              <a:rPr lang="en-US" altLang="zh-CN" sz="2000" dirty="0">
                <a:solidFill>
                  <a:srgbClr val="FF0000"/>
                </a:solidFill>
              </a:rPr>
              <a:t>48200</a:t>
            </a:r>
            <a:r>
              <a:rPr lang="en-US" altLang="zh-CN" sz="2000" dirty="0"/>
              <a:t> B</a:t>
            </a:r>
            <a:endParaRPr lang="zh-CN" altLang="en-US" sz="2000" dirty="0"/>
          </a:p>
        </p:txBody>
      </p:sp>
      <p:sp>
        <p:nvSpPr>
          <p:cNvPr id="20" name="TextBox 19"/>
          <p:cNvSpPr txBox="1"/>
          <p:nvPr/>
        </p:nvSpPr>
        <p:spPr>
          <a:xfrm>
            <a:off x="582930" y="5467350"/>
            <a:ext cx="9440545" cy="706755"/>
          </a:xfrm>
          <a:prstGeom prst="rect">
            <a:avLst/>
          </a:prstGeom>
          <a:solidFill>
            <a:schemeClr val="accent1"/>
          </a:solidFill>
        </p:spPr>
        <p:txBody>
          <a:bodyPr wrap="square" rtlCol="0">
            <a:spAutoFit/>
          </a:bodyPr>
          <a:lstStyle/>
          <a:p>
            <a:r>
              <a:rPr lang="en-US" altLang="zh-CN" sz="2000" dirty="0"/>
              <a:t>1</a:t>
            </a:r>
            <a:r>
              <a:rPr lang="zh-CN" altLang="en-US" sz="2000" dirty="0"/>
              <a:t>、回复报文长度是申请报文长度的：</a:t>
            </a:r>
            <a:r>
              <a:rPr lang="en-US" altLang="zh-CN" sz="2000" dirty="0"/>
              <a:t>482 * 100 </a:t>
            </a:r>
            <a:r>
              <a:rPr lang="zh-CN" altLang="en-US" sz="2000" dirty="0"/>
              <a:t>／</a:t>
            </a:r>
            <a:r>
              <a:rPr lang="en-US" altLang="zh-CN" sz="2000" dirty="0"/>
              <a:t>234 = </a:t>
            </a:r>
            <a:r>
              <a:rPr lang="en-US" altLang="zh-CN" sz="2000" dirty="0">
                <a:solidFill>
                  <a:srgbClr val="FF0000"/>
                </a:solidFill>
              </a:rPr>
              <a:t>206 </a:t>
            </a:r>
            <a:r>
              <a:rPr lang="zh-CN" altLang="en-US" sz="2000" dirty="0">
                <a:solidFill>
                  <a:srgbClr val="FF0000"/>
                </a:solidFill>
              </a:rPr>
              <a:t>倍</a:t>
            </a:r>
            <a:r>
              <a:rPr lang="en-US" altLang="zh-CN" sz="2000" dirty="0">
                <a:solidFill>
                  <a:srgbClr val="FF0000"/>
                </a:solidFill>
              </a:rPr>
              <a:t>(</a:t>
            </a:r>
            <a:r>
              <a:rPr lang="zh-CN" altLang="en-US" sz="2000" dirty="0">
                <a:solidFill>
                  <a:srgbClr val="FF0000"/>
                </a:solidFill>
              </a:rPr>
              <a:t>放大倍数）</a:t>
            </a:r>
            <a:endParaRPr lang="en-US" altLang="zh-CN" sz="2000" dirty="0">
              <a:solidFill>
                <a:srgbClr val="FF0000"/>
              </a:solidFill>
            </a:endParaRPr>
          </a:p>
          <a:p>
            <a:r>
              <a:rPr lang="en-US" altLang="zh-CN" sz="2000" dirty="0"/>
              <a:t>2</a:t>
            </a:r>
            <a:r>
              <a:rPr lang="zh-CN" altLang="en-US" sz="2000" dirty="0"/>
              <a:t>、使用</a:t>
            </a:r>
            <a:r>
              <a:rPr lang="en-US" altLang="zh-CN" sz="2000" dirty="0"/>
              <a:t>UDP</a:t>
            </a:r>
            <a:r>
              <a:rPr lang="zh-CN" altLang="en-US" sz="2000" dirty="0"/>
              <a:t>协议，很容易伪造源地址给</a:t>
            </a:r>
            <a:r>
              <a:rPr lang="en-US" altLang="zh-CN" sz="2000" dirty="0"/>
              <a:t>NTP</a:t>
            </a:r>
            <a:r>
              <a:rPr lang="zh-CN" altLang="en-US" sz="2000" dirty="0"/>
              <a:t>服务器发请求。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bwMode="auto">
          <a:xfrm>
            <a:off x="1266825" y="2314575"/>
            <a:ext cx="2895600" cy="1228725"/>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2" name="标题 1"/>
          <p:cNvSpPr>
            <a:spLocks noGrp="1"/>
          </p:cNvSpPr>
          <p:nvPr>
            <p:ph type="title"/>
          </p:nvPr>
        </p:nvSpPr>
        <p:spPr/>
        <p:txBody>
          <a:bodyPr/>
          <a:lstStyle/>
          <a:p>
            <a:r>
              <a:rPr lang="en-US" altLang="zh-CN" dirty="0"/>
              <a:t>NTP </a:t>
            </a:r>
            <a:r>
              <a:rPr lang="en-US" altLang="zh-CN" dirty="0" err="1"/>
              <a:t>DDoS</a:t>
            </a:r>
            <a:r>
              <a:rPr lang="zh-CN" altLang="en-US" dirty="0"/>
              <a:t>（</a:t>
            </a:r>
            <a:r>
              <a:rPr lang="en-US" altLang="zh-CN" dirty="0" err="1"/>
              <a:t>DRDoS</a:t>
            </a:r>
            <a:r>
              <a:rPr lang="zh-CN" altLang="en-US" dirty="0"/>
              <a:t>）</a:t>
            </a:r>
          </a:p>
        </p:txBody>
      </p:sp>
      <p:sp>
        <p:nvSpPr>
          <p:cNvPr id="3" name="内容占位符 2"/>
          <p:cNvSpPr>
            <a:spLocks noGrp="1"/>
          </p:cNvSpPr>
          <p:nvPr>
            <p:ph idx="1"/>
          </p:nvPr>
        </p:nvSpPr>
        <p:spPr>
          <a:xfrm>
            <a:off x="649288" y="1363663"/>
            <a:ext cx="7772400" cy="4626504"/>
          </a:xfrm>
        </p:spPr>
        <p:txBody>
          <a:bodyPr/>
          <a:lstStyle/>
          <a:p>
            <a:r>
              <a:rPr lang="en-US" altLang="zh-CN" dirty="0"/>
              <a:t>NTP</a:t>
            </a:r>
            <a:r>
              <a:rPr lang="zh-CN" altLang="en-US" dirty="0"/>
              <a:t>：利用</a:t>
            </a:r>
            <a:r>
              <a:rPr lang="en-US" altLang="zh-CN" kern="1200" dirty="0">
                <a:latin typeface="Times New Roman" panose="02020603050405020304" pitchFamily="18" charset="0"/>
                <a:ea typeface="宋体" panose="02010600030101010101" pitchFamily="2" charset="-122"/>
              </a:rPr>
              <a:t>monlist</a:t>
            </a:r>
            <a:r>
              <a:rPr lang="zh-CN" altLang="en-US" dirty="0"/>
              <a:t>功能进行</a:t>
            </a:r>
            <a:r>
              <a:rPr lang="en-US" altLang="zh-CN" dirty="0" err="1"/>
              <a:t>DDoS</a:t>
            </a:r>
            <a:r>
              <a:rPr lang="zh-CN" altLang="en-US" dirty="0"/>
              <a:t>攻击</a:t>
            </a:r>
            <a:endParaRPr lang="en-US" altLang="zh-CN" dirty="0"/>
          </a:p>
          <a:p>
            <a:endParaRPr lang="zh-CN" altLang="en-US" sz="2400" dirty="0"/>
          </a:p>
        </p:txBody>
      </p:sp>
      <p:pic>
        <p:nvPicPr>
          <p:cNvPr id="8" name="Picture 3"/>
          <p:cNvPicPr>
            <a:picLocks noChangeAspect="1" noChangeArrowheads="1"/>
          </p:cNvPicPr>
          <p:nvPr/>
        </p:nvPicPr>
        <p:blipFill>
          <a:blip r:embed="rId3" cstate="print"/>
          <a:srcRect/>
          <a:stretch>
            <a:fillRect/>
          </a:stretch>
        </p:blipFill>
        <p:spPr bwMode="auto">
          <a:xfrm>
            <a:off x="4637617" y="4528079"/>
            <a:ext cx="762000" cy="676275"/>
          </a:xfrm>
          <a:prstGeom prst="rect">
            <a:avLst/>
          </a:prstGeom>
          <a:noFill/>
          <a:ln w="9525">
            <a:noFill/>
            <a:miter lim="800000"/>
            <a:headEnd/>
            <a:tailEnd/>
          </a:ln>
        </p:spPr>
      </p:pic>
      <p:sp>
        <p:nvSpPr>
          <p:cNvPr id="11" name="TextBox 10"/>
          <p:cNvSpPr txBox="1"/>
          <p:nvPr/>
        </p:nvSpPr>
        <p:spPr>
          <a:xfrm>
            <a:off x="4391025" y="2314575"/>
            <a:ext cx="1830950" cy="461665"/>
          </a:xfrm>
          <a:prstGeom prst="rect">
            <a:avLst/>
          </a:prstGeom>
          <a:noFill/>
        </p:spPr>
        <p:txBody>
          <a:bodyPr wrap="none" rtlCol="0">
            <a:spAutoFit/>
          </a:bodyPr>
          <a:lstStyle/>
          <a:p>
            <a:r>
              <a:rPr lang="en-US" altLang="zh-CN" sz="2400" dirty="0"/>
              <a:t>NTP </a:t>
            </a:r>
            <a:r>
              <a:rPr lang="zh-CN" altLang="en-US" sz="2400" dirty="0"/>
              <a:t>服务器</a:t>
            </a:r>
          </a:p>
        </p:txBody>
      </p:sp>
      <p:cxnSp>
        <p:nvCxnSpPr>
          <p:cNvPr id="15" name="直接箭头连接符 14"/>
          <p:cNvCxnSpPr>
            <a:endCxn id="8" idx="0"/>
          </p:cNvCxnSpPr>
          <p:nvPr/>
        </p:nvCxnSpPr>
        <p:spPr bwMode="auto">
          <a:xfrm>
            <a:off x="3705225" y="3383608"/>
            <a:ext cx="1313392" cy="1144471"/>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sp>
        <p:nvSpPr>
          <p:cNvPr id="17" name="TextBox 16"/>
          <p:cNvSpPr txBox="1"/>
          <p:nvPr/>
        </p:nvSpPr>
        <p:spPr>
          <a:xfrm>
            <a:off x="3886200" y="2724150"/>
            <a:ext cx="2980303" cy="461665"/>
          </a:xfrm>
          <a:prstGeom prst="rect">
            <a:avLst/>
          </a:prstGeom>
          <a:noFill/>
        </p:spPr>
        <p:txBody>
          <a:bodyPr wrap="none" rtlCol="0">
            <a:spAutoFit/>
          </a:bodyPr>
          <a:lstStyle/>
          <a:p>
            <a:r>
              <a:rPr lang="zh-CN" altLang="en-US" sz="2400" dirty="0"/>
              <a:t>（</a:t>
            </a:r>
            <a:r>
              <a:rPr lang="en-US" altLang="zh-CN" sz="2400" dirty="0"/>
              <a:t>UDP</a:t>
            </a:r>
            <a:r>
              <a:rPr lang="zh-CN" altLang="en-US" sz="2400" dirty="0"/>
              <a:t>，</a:t>
            </a:r>
            <a:r>
              <a:rPr lang="en-US" altLang="zh-CN" sz="2400" dirty="0"/>
              <a:t>123</a:t>
            </a:r>
            <a:r>
              <a:rPr lang="zh-CN" altLang="en-US" sz="2400" dirty="0"/>
              <a:t>端口）</a:t>
            </a:r>
          </a:p>
        </p:txBody>
      </p:sp>
      <p:pic>
        <p:nvPicPr>
          <p:cNvPr id="25" name="Picture 3"/>
          <p:cNvPicPr>
            <a:picLocks noChangeAspect="1" noChangeArrowheads="1"/>
          </p:cNvPicPr>
          <p:nvPr/>
        </p:nvPicPr>
        <p:blipFill>
          <a:blip r:embed="rId3" cstate="print"/>
          <a:srcRect/>
          <a:stretch>
            <a:fillRect/>
          </a:stretch>
        </p:blipFill>
        <p:spPr bwMode="auto">
          <a:xfrm>
            <a:off x="1789641" y="2699279"/>
            <a:ext cx="533400" cy="473392"/>
          </a:xfrm>
          <a:prstGeom prst="rect">
            <a:avLst/>
          </a:prstGeom>
          <a:noFill/>
          <a:ln w="9525">
            <a:noFill/>
            <a:miter lim="800000"/>
            <a:headEnd/>
            <a:tailEnd/>
          </a:ln>
        </p:spPr>
      </p:pic>
      <p:cxnSp>
        <p:nvCxnSpPr>
          <p:cNvPr id="29" name="直接箭头连接符 28"/>
          <p:cNvCxnSpPr/>
          <p:nvPr/>
        </p:nvCxnSpPr>
        <p:spPr bwMode="auto">
          <a:xfrm flipV="1">
            <a:off x="1162050" y="3476626"/>
            <a:ext cx="857250" cy="1476374"/>
          </a:xfrm>
          <a:prstGeom prst="straightConnector1">
            <a:avLst/>
          </a:prstGeom>
          <a:solidFill>
            <a:schemeClr val="accent1"/>
          </a:solidFill>
          <a:ln w="19050" cap="flat" cmpd="sng" algn="ctr">
            <a:solidFill>
              <a:srgbClr val="3366FF"/>
            </a:solidFill>
            <a:prstDash val="sysDash"/>
            <a:round/>
            <a:headEnd type="none" w="med" len="med"/>
            <a:tailEnd type="arrow"/>
          </a:ln>
          <a:effectLst/>
        </p:spPr>
      </p:cxnSp>
      <p:sp>
        <p:nvSpPr>
          <p:cNvPr id="38" name="TextBox 37"/>
          <p:cNvSpPr txBox="1"/>
          <p:nvPr/>
        </p:nvSpPr>
        <p:spPr>
          <a:xfrm>
            <a:off x="1628775" y="4105275"/>
            <a:ext cx="1991251" cy="707886"/>
          </a:xfrm>
          <a:prstGeom prst="rect">
            <a:avLst/>
          </a:prstGeom>
          <a:noFill/>
          <a:ln w="19050">
            <a:solidFill>
              <a:srgbClr val="3366FF"/>
            </a:solidFill>
            <a:prstDash val="sysDash"/>
          </a:ln>
        </p:spPr>
        <p:txBody>
          <a:bodyPr wrap="none" rtlCol="0">
            <a:spAutoFit/>
          </a:bodyPr>
          <a:lstStyle/>
          <a:p>
            <a:r>
              <a:rPr lang="zh-CN" altLang="en-US" sz="2000" dirty="0"/>
              <a:t>来自“受害者”</a:t>
            </a:r>
            <a:endParaRPr lang="en-US" altLang="zh-CN" sz="2000" dirty="0"/>
          </a:p>
          <a:p>
            <a:r>
              <a:rPr lang="zh-CN" altLang="en-US" sz="2000" dirty="0"/>
              <a:t>的</a:t>
            </a:r>
            <a:r>
              <a:rPr lang="en-US" altLang="zh-CN" sz="2000" dirty="0"/>
              <a:t>Monlist</a:t>
            </a:r>
            <a:r>
              <a:rPr lang="zh-CN" altLang="en-US" sz="2000" dirty="0"/>
              <a:t>请求</a:t>
            </a:r>
          </a:p>
        </p:txBody>
      </p:sp>
      <p:pic>
        <p:nvPicPr>
          <p:cNvPr id="19" name="Picture 3"/>
          <p:cNvPicPr>
            <a:picLocks noChangeAspect="1" noChangeArrowheads="1"/>
          </p:cNvPicPr>
          <p:nvPr/>
        </p:nvPicPr>
        <p:blipFill>
          <a:blip r:embed="rId3" cstate="print"/>
          <a:srcRect/>
          <a:stretch>
            <a:fillRect/>
          </a:stretch>
        </p:blipFill>
        <p:spPr bwMode="auto">
          <a:xfrm>
            <a:off x="3075516" y="2623079"/>
            <a:ext cx="533400" cy="473392"/>
          </a:xfrm>
          <a:prstGeom prst="rect">
            <a:avLst/>
          </a:prstGeom>
          <a:noFill/>
          <a:ln w="9525">
            <a:noFill/>
            <a:miter lim="800000"/>
            <a:headEnd/>
            <a:tailEnd/>
          </a:ln>
        </p:spPr>
      </p:pic>
      <p:cxnSp>
        <p:nvCxnSpPr>
          <p:cNvPr id="21" name="直接连接符 20"/>
          <p:cNvCxnSpPr/>
          <p:nvPr/>
        </p:nvCxnSpPr>
        <p:spPr bwMode="auto">
          <a:xfrm>
            <a:off x="2514600" y="2876550"/>
            <a:ext cx="438150" cy="19050"/>
          </a:xfrm>
          <a:prstGeom prst="line">
            <a:avLst/>
          </a:prstGeom>
          <a:solidFill>
            <a:schemeClr val="accent1"/>
          </a:solidFill>
          <a:ln w="28575" cap="flat" cmpd="sng" algn="ctr">
            <a:solidFill>
              <a:schemeClr val="tx1"/>
            </a:solidFill>
            <a:prstDash val="sysDash"/>
            <a:round/>
            <a:headEnd type="none" w="med" len="med"/>
            <a:tailEnd type="none" w="med" len="med"/>
          </a:ln>
          <a:effectLst/>
        </p:spPr>
      </p:cxnSp>
      <p:sp>
        <p:nvSpPr>
          <p:cNvPr id="26" name="TextBox 25"/>
          <p:cNvSpPr txBox="1"/>
          <p:nvPr/>
        </p:nvSpPr>
        <p:spPr>
          <a:xfrm>
            <a:off x="2305050" y="3114675"/>
            <a:ext cx="1027845" cy="400110"/>
          </a:xfrm>
          <a:prstGeom prst="rect">
            <a:avLst/>
          </a:prstGeom>
          <a:noFill/>
        </p:spPr>
        <p:txBody>
          <a:bodyPr wrap="none" rtlCol="0">
            <a:spAutoFit/>
          </a:bodyPr>
          <a:lstStyle/>
          <a:p>
            <a:r>
              <a:rPr lang="en-US" altLang="zh-CN" sz="2000" dirty="0">
                <a:solidFill>
                  <a:srgbClr val="FF0000"/>
                </a:solidFill>
              </a:rPr>
              <a:t>10</a:t>
            </a:r>
            <a:r>
              <a:rPr lang="zh-CN" altLang="en-US" sz="2000" dirty="0">
                <a:solidFill>
                  <a:srgbClr val="FF0000"/>
                </a:solidFill>
              </a:rPr>
              <a:t>万台</a:t>
            </a:r>
          </a:p>
        </p:txBody>
      </p:sp>
      <p:sp>
        <p:nvSpPr>
          <p:cNvPr id="27" name="TextBox 26"/>
          <p:cNvSpPr txBox="1"/>
          <p:nvPr/>
        </p:nvSpPr>
        <p:spPr>
          <a:xfrm>
            <a:off x="5353050" y="4619625"/>
            <a:ext cx="881973" cy="369332"/>
          </a:xfrm>
          <a:prstGeom prst="rect">
            <a:avLst/>
          </a:prstGeom>
          <a:noFill/>
        </p:spPr>
        <p:txBody>
          <a:bodyPr wrap="none" rtlCol="0">
            <a:spAutoFit/>
          </a:bodyPr>
          <a:lstStyle/>
          <a:p>
            <a:r>
              <a:rPr lang="zh-CN" altLang="en-US" dirty="0">
                <a:latin typeface="+mj-ea"/>
                <a:ea typeface="+mj-ea"/>
              </a:rPr>
              <a:t>受害者</a:t>
            </a:r>
          </a:p>
        </p:txBody>
      </p:sp>
      <p:cxnSp>
        <p:nvCxnSpPr>
          <p:cNvPr id="30" name="直接箭头连接符 29"/>
          <p:cNvCxnSpPr/>
          <p:nvPr/>
        </p:nvCxnSpPr>
        <p:spPr bwMode="auto">
          <a:xfrm>
            <a:off x="3590925" y="3431233"/>
            <a:ext cx="1313392" cy="1144471"/>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cxnSp>
        <p:nvCxnSpPr>
          <p:cNvPr id="31" name="直接箭头连接符 30"/>
          <p:cNvCxnSpPr/>
          <p:nvPr/>
        </p:nvCxnSpPr>
        <p:spPr bwMode="auto">
          <a:xfrm>
            <a:off x="3419475" y="3469333"/>
            <a:ext cx="1428750" cy="1245542"/>
          </a:xfrm>
          <a:prstGeom prst="straightConnector1">
            <a:avLst/>
          </a:prstGeom>
          <a:solidFill>
            <a:schemeClr val="accent1"/>
          </a:solidFill>
          <a:ln w="19050" cap="flat" cmpd="sng" algn="ctr">
            <a:solidFill>
              <a:srgbClr val="FF0000"/>
            </a:solidFill>
            <a:prstDash val="sysDash"/>
            <a:round/>
            <a:headEnd type="none" w="med" len="med"/>
            <a:tailEnd type="arrow"/>
          </a:ln>
          <a:effectLst/>
        </p:spPr>
      </p:cxnSp>
      <p:pic>
        <p:nvPicPr>
          <p:cNvPr id="33" name="Picture 3"/>
          <p:cNvPicPr>
            <a:picLocks noChangeAspect="1" noChangeArrowheads="1"/>
          </p:cNvPicPr>
          <p:nvPr/>
        </p:nvPicPr>
        <p:blipFill>
          <a:blip r:embed="rId3" cstate="print"/>
          <a:srcRect/>
          <a:stretch>
            <a:fillRect/>
          </a:stretch>
        </p:blipFill>
        <p:spPr bwMode="auto">
          <a:xfrm>
            <a:off x="465667" y="5290079"/>
            <a:ext cx="533400" cy="473392"/>
          </a:xfrm>
          <a:prstGeom prst="rect">
            <a:avLst/>
          </a:prstGeom>
          <a:noFill/>
          <a:ln w="9525">
            <a:noFill/>
            <a:miter lim="800000"/>
            <a:headEnd/>
            <a:tailEnd/>
          </a:ln>
        </p:spPr>
      </p:pic>
      <p:sp>
        <p:nvSpPr>
          <p:cNvPr id="34" name="TextBox 33"/>
          <p:cNvSpPr txBox="1"/>
          <p:nvPr/>
        </p:nvSpPr>
        <p:spPr>
          <a:xfrm>
            <a:off x="2524125" y="5419725"/>
            <a:ext cx="877163" cy="369332"/>
          </a:xfrm>
          <a:prstGeom prst="rect">
            <a:avLst/>
          </a:prstGeom>
          <a:noFill/>
        </p:spPr>
        <p:txBody>
          <a:bodyPr wrap="none" rtlCol="0">
            <a:spAutoFit/>
          </a:bodyPr>
          <a:lstStyle/>
          <a:p>
            <a:r>
              <a:rPr lang="zh-CN" altLang="en-US" dirty="0">
                <a:latin typeface="+mj-ea"/>
                <a:ea typeface="+mj-ea"/>
              </a:rPr>
              <a:t>攻击者</a:t>
            </a:r>
          </a:p>
        </p:txBody>
      </p:sp>
      <p:sp>
        <p:nvSpPr>
          <p:cNvPr id="35" name="TextBox 34"/>
          <p:cNvSpPr txBox="1"/>
          <p:nvPr/>
        </p:nvSpPr>
        <p:spPr>
          <a:xfrm>
            <a:off x="4358407" y="3429000"/>
            <a:ext cx="2099543" cy="707886"/>
          </a:xfrm>
          <a:prstGeom prst="rect">
            <a:avLst/>
          </a:prstGeom>
          <a:noFill/>
          <a:ln w="19050">
            <a:solidFill>
              <a:srgbClr val="FF0000"/>
            </a:solidFill>
            <a:prstDash val="sysDash"/>
          </a:ln>
        </p:spPr>
        <p:txBody>
          <a:bodyPr wrap="square" rtlCol="0">
            <a:spAutoFit/>
          </a:bodyPr>
          <a:lstStyle/>
          <a:p>
            <a:pPr algn="ctr"/>
            <a:r>
              <a:rPr lang="zh-CN" altLang="en-US" sz="2000" dirty="0"/>
              <a:t>来自</a:t>
            </a:r>
            <a:r>
              <a:rPr lang="en-US" altLang="zh-CN" sz="2000" dirty="0"/>
              <a:t>NTP</a:t>
            </a:r>
            <a:r>
              <a:rPr lang="zh-CN" altLang="en-US" sz="2000" dirty="0"/>
              <a:t>服务器</a:t>
            </a:r>
            <a:endParaRPr lang="en-US" altLang="zh-CN" sz="2000" dirty="0"/>
          </a:p>
          <a:p>
            <a:pPr algn="ctr"/>
            <a:r>
              <a:rPr lang="zh-CN" altLang="en-US" sz="2000" dirty="0"/>
              <a:t>的</a:t>
            </a:r>
            <a:r>
              <a:rPr lang="en-US" altLang="zh-CN" sz="2000" dirty="0"/>
              <a:t>Monlist</a:t>
            </a:r>
            <a:r>
              <a:rPr lang="zh-CN" altLang="en-US" sz="2000" dirty="0"/>
              <a:t>回复</a:t>
            </a:r>
          </a:p>
        </p:txBody>
      </p:sp>
      <p:sp>
        <p:nvSpPr>
          <p:cNvPr id="36" name="TextBox 35"/>
          <p:cNvSpPr txBox="1"/>
          <p:nvPr/>
        </p:nvSpPr>
        <p:spPr>
          <a:xfrm>
            <a:off x="4381500" y="5229225"/>
            <a:ext cx="4438650" cy="1015663"/>
          </a:xfrm>
          <a:prstGeom prst="rect">
            <a:avLst/>
          </a:prstGeom>
          <a:noFill/>
        </p:spPr>
        <p:txBody>
          <a:bodyPr wrap="square" rtlCol="0">
            <a:spAutoFit/>
          </a:bodyPr>
          <a:lstStyle/>
          <a:p>
            <a:r>
              <a:rPr lang="en-US" altLang="zh-CN" sz="2000" dirty="0"/>
              <a:t>10  (</a:t>
            </a:r>
            <a:r>
              <a:rPr lang="zh-CN" altLang="en-US" sz="2000" dirty="0"/>
              <a:t>请求／秒</a:t>
            </a:r>
            <a:r>
              <a:rPr lang="en-US" altLang="zh-CN" sz="2000" dirty="0"/>
              <a:t>)</a:t>
            </a:r>
            <a:r>
              <a:rPr lang="zh-CN" altLang="en-US" sz="2000" dirty="0"/>
              <a:t>  </a:t>
            </a:r>
            <a:r>
              <a:rPr lang="en-US" altLang="zh-CN" sz="2000" dirty="0"/>
              <a:t>* 48200 B</a:t>
            </a:r>
            <a:r>
              <a:rPr lang="zh-CN" altLang="en-US" sz="2000" dirty="0"/>
              <a:t>／回复  </a:t>
            </a:r>
            <a:r>
              <a:rPr lang="en-US" altLang="zh-CN" sz="2000" dirty="0"/>
              <a:t>*  100000 </a:t>
            </a:r>
            <a:r>
              <a:rPr lang="zh-CN" altLang="en-US" sz="2000" dirty="0"/>
              <a:t>台</a:t>
            </a:r>
            <a:r>
              <a:rPr lang="en-US" altLang="zh-CN" sz="2000" dirty="0"/>
              <a:t>*8bit</a:t>
            </a:r>
            <a:r>
              <a:rPr lang="zh-CN" altLang="en-US" sz="2000" dirty="0"/>
              <a:t> </a:t>
            </a:r>
            <a:r>
              <a:rPr lang="en-US" altLang="zh-CN" sz="2000" dirty="0"/>
              <a:t>=3856×10 </a:t>
            </a:r>
            <a:r>
              <a:rPr lang="en-US" altLang="zh-CN" sz="2000" baseline="30000" dirty="0"/>
              <a:t>8 </a:t>
            </a:r>
            <a:r>
              <a:rPr lang="en-US" altLang="zh-CN" sz="2000" dirty="0"/>
              <a:t>bps</a:t>
            </a:r>
          </a:p>
          <a:p>
            <a:r>
              <a:rPr lang="zh-CN" altLang="en-US" sz="2000" dirty="0"/>
              <a:t>＝ </a:t>
            </a:r>
            <a:r>
              <a:rPr lang="en-US" altLang="zh-CN" sz="2000" dirty="0">
                <a:solidFill>
                  <a:srgbClr val="FF0000"/>
                </a:solidFill>
              </a:rPr>
              <a:t>385.6 </a:t>
            </a:r>
            <a:r>
              <a:rPr lang="en-US" altLang="zh-CN" sz="2000" dirty="0" err="1">
                <a:solidFill>
                  <a:srgbClr val="FF0000"/>
                </a:solidFill>
              </a:rPr>
              <a:t>Gbps</a:t>
            </a:r>
            <a:r>
              <a:rPr lang="en-US" altLang="zh-CN" sz="2000" dirty="0">
                <a:solidFill>
                  <a:srgbClr val="FF0000"/>
                </a:solidFill>
              </a:rPr>
              <a:t> </a:t>
            </a:r>
            <a:endParaRPr lang="zh-CN" altLang="en-US" sz="2000" dirty="0"/>
          </a:p>
        </p:txBody>
      </p:sp>
      <p:pic>
        <p:nvPicPr>
          <p:cNvPr id="37" name="Picture 3"/>
          <p:cNvPicPr>
            <a:picLocks noChangeAspect="1" noChangeArrowheads="1"/>
          </p:cNvPicPr>
          <p:nvPr/>
        </p:nvPicPr>
        <p:blipFill>
          <a:blip r:embed="rId3" cstate="print"/>
          <a:srcRect/>
          <a:stretch>
            <a:fillRect/>
          </a:stretch>
        </p:blipFill>
        <p:spPr bwMode="auto">
          <a:xfrm>
            <a:off x="1675342" y="5280554"/>
            <a:ext cx="533400" cy="473392"/>
          </a:xfrm>
          <a:prstGeom prst="rect">
            <a:avLst/>
          </a:prstGeom>
          <a:noFill/>
          <a:ln w="9525">
            <a:noFill/>
            <a:miter lim="800000"/>
            <a:headEnd/>
            <a:tailEnd/>
          </a:ln>
        </p:spPr>
      </p:pic>
      <p:sp>
        <p:nvSpPr>
          <p:cNvPr id="39" name="椭圆 38"/>
          <p:cNvSpPr/>
          <p:nvPr/>
        </p:nvSpPr>
        <p:spPr bwMode="auto">
          <a:xfrm>
            <a:off x="161925" y="4924425"/>
            <a:ext cx="2371725" cy="1114425"/>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cxnSp>
        <p:nvCxnSpPr>
          <p:cNvPr id="42" name="直接连接符 41"/>
          <p:cNvCxnSpPr/>
          <p:nvPr/>
        </p:nvCxnSpPr>
        <p:spPr bwMode="auto">
          <a:xfrm>
            <a:off x="1171575" y="5457825"/>
            <a:ext cx="438150" cy="19050"/>
          </a:xfrm>
          <a:prstGeom prst="line">
            <a:avLst/>
          </a:prstGeom>
          <a:solidFill>
            <a:schemeClr val="accent1"/>
          </a:solidFill>
          <a:ln w="28575" cap="flat" cmpd="sng" algn="ctr">
            <a:solidFill>
              <a:schemeClr val="tx1"/>
            </a:solidFill>
            <a:prstDash val="sysDash"/>
            <a:round/>
            <a:headEnd type="none" w="med" len="med"/>
            <a:tailEnd type="none" w="med" len="med"/>
          </a:ln>
          <a:effectLst/>
        </p:spPr>
      </p:cxnSp>
      <p:cxnSp>
        <p:nvCxnSpPr>
          <p:cNvPr id="43" name="直接箭头连接符 42"/>
          <p:cNvCxnSpPr/>
          <p:nvPr/>
        </p:nvCxnSpPr>
        <p:spPr bwMode="auto">
          <a:xfrm flipV="1">
            <a:off x="971550" y="3448051"/>
            <a:ext cx="857250" cy="1476374"/>
          </a:xfrm>
          <a:prstGeom prst="straightConnector1">
            <a:avLst/>
          </a:prstGeom>
          <a:solidFill>
            <a:schemeClr val="accent1"/>
          </a:solidFill>
          <a:ln w="19050" cap="flat" cmpd="sng" algn="ctr">
            <a:solidFill>
              <a:srgbClr val="3366FF"/>
            </a:solidFill>
            <a:prstDash val="sysDash"/>
            <a:round/>
            <a:headEnd type="none" w="med" len="med"/>
            <a:tailEnd type="arrow"/>
          </a:ln>
          <a:effectLst/>
        </p:spPr>
      </p:cxnSp>
      <p:cxnSp>
        <p:nvCxnSpPr>
          <p:cNvPr id="44" name="直接箭头连接符 43"/>
          <p:cNvCxnSpPr/>
          <p:nvPr/>
        </p:nvCxnSpPr>
        <p:spPr bwMode="auto">
          <a:xfrm flipV="1">
            <a:off x="1362075" y="3476626"/>
            <a:ext cx="857250" cy="1476374"/>
          </a:xfrm>
          <a:prstGeom prst="straightConnector1">
            <a:avLst/>
          </a:prstGeom>
          <a:solidFill>
            <a:schemeClr val="accent1"/>
          </a:solidFill>
          <a:ln w="19050" cap="flat" cmpd="sng" algn="ctr">
            <a:solidFill>
              <a:srgbClr val="3366FF"/>
            </a:solidFill>
            <a:prstDash val="sysDash"/>
            <a:round/>
            <a:headEnd type="none" w="med" len="med"/>
            <a:tailEnd type="arrow"/>
          </a:ln>
          <a:effectLst/>
        </p:spPr>
      </p:cxnSp>
      <p:sp>
        <p:nvSpPr>
          <p:cNvPr id="45" name="TextBox 44"/>
          <p:cNvSpPr txBox="1"/>
          <p:nvPr/>
        </p:nvSpPr>
        <p:spPr>
          <a:xfrm>
            <a:off x="6562725" y="2476500"/>
            <a:ext cx="2044149"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ea typeface="宋体" panose="02010600030101010101" pitchFamily="2" charset="-122"/>
              </a:rPr>
              <a:t>CNVD-2014-00082</a:t>
            </a:r>
            <a:endParaRPr lang="zh-CN" altLang="en-US" dirty="0">
              <a:solidFill>
                <a:srgbClr val="FF0000"/>
              </a:solidFill>
              <a:latin typeface="+mj-ea"/>
              <a:ea typeface="+mj-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 </a:t>
            </a:r>
            <a:r>
              <a:rPr lang="en-US" altLang="zh-CN" dirty="0" err="1"/>
              <a:t>DDoS</a:t>
            </a:r>
            <a:r>
              <a:rPr lang="zh-CN" altLang="en-US" dirty="0"/>
              <a:t>（</a:t>
            </a:r>
            <a:r>
              <a:rPr lang="en-US" altLang="zh-CN" dirty="0" err="1"/>
              <a:t>DRDoS</a:t>
            </a:r>
            <a:r>
              <a:rPr lang="zh-CN" altLang="en-US" dirty="0"/>
              <a:t>）</a:t>
            </a:r>
          </a:p>
        </p:txBody>
      </p:sp>
      <p:sp>
        <p:nvSpPr>
          <p:cNvPr id="3" name="内容占位符 2"/>
          <p:cNvSpPr>
            <a:spLocks noGrp="1"/>
          </p:cNvSpPr>
          <p:nvPr>
            <p:ph idx="1"/>
          </p:nvPr>
        </p:nvSpPr>
        <p:spPr>
          <a:xfrm>
            <a:off x="620713" y="1354138"/>
            <a:ext cx="7772400" cy="4114800"/>
          </a:xfrm>
        </p:spPr>
        <p:txBody>
          <a:bodyPr/>
          <a:lstStyle/>
          <a:p>
            <a:r>
              <a:rPr lang="en-US" altLang="zh-CN" dirty="0"/>
              <a:t>2014</a:t>
            </a:r>
            <a:r>
              <a:rPr lang="zh-CN" altLang="en-US" dirty="0"/>
              <a:t>年</a:t>
            </a:r>
            <a:r>
              <a:rPr lang="en-US" altLang="zh-CN" dirty="0"/>
              <a:t>2</a:t>
            </a:r>
            <a:r>
              <a:rPr lang="zh-CN" altLang="en-US" dirty="0"/>
              <a:t>月：</a:t>
            </a:r>
            <a:endParaRPr lang="en-US" altLang="zh-CN" dirty="0"/>
          </a:p>
          <a:p>
            <a:pPr lvl="1"/>
            <a:r>
              <a:rPr lang="en-US" altLang="zh-CN" dirty="0" err="1"/>
              <a:t>DDoS</a:t>
            </a:r>
            <a:r>
              <a:rPr lang="en-US" altLang="zh-CN" dirty="0"/>
              <a:t> </a:t>
            </a:r>
            <a:r>
              <a:rPr lang="zh-CN" altLang="zh-CN" dirty="0"/>
              <a:t>防护供应商</a:t>
            </a:r>
            <a:r>
              <a:rPr lang="en-US" altLang="zh-CN" dirty="0"/>
              <a:t> </a:t>
            </a:r>
            <a:r>
              <a:rPr lang="en-US" altLang="zh-CN" dirty="0" err="1">
                <a:solidFill>
                  <a:srgbClr val="FF0000"/>
                </a:solidFill>
              </a:rPr>
              <a:t>CloudFlare</a:t>
            </a:r>
            <a:r>
              <a:rPr lang="en-US" altLang="zh-CN" dirty="0">
                <a:solidFill>
                  <a:srgbClr val="FF0000"/>
                </a:solidFill>
              </a:rPr>
              <a:t> </a:t>
            </a:r>
            <a:r>
              <a:rPr lang="zh-CN" altLang="zh-CN" dirty="0"/>
              <a:t>击退了针对某客户的</a:t>
            </a:r>
            <a:r>
              <a:rPr lang="en-US" altLang="zh-CN" dirty="0"/>
              <a:t>NTP </a:t>
            </a:r>
            <a:r>
              <a:rPr lang="en-US" altLang="zh-CN" dirty="0" err="1"/>
              <a:t>DDoS</a:t>
            </a:r>
            <a:r>
              <a:rPr lang="zh-CN" altLang="zh-CN" dirty="0"/>
              <a:t>攻击</a:t>
            </a:r>
            <a:r>
              <a:rPr lang="zh-CN" altLang="en-US" dirty="0"/>
              <a:t>：</a:t>
            </a:r>
            <a:r>
              <a:rPr lang="zh-CN" altLang="zh-CN" dirty="0"/>
              <a:t>峰值带宽略低于</a:t>
            </a:r>
            <a:r>
              <a:rPr lang="en-US" altLang="zh-CN" dirty="0"/>
              <a:t> 400Gbps</a:t>
            </a:r>
            <a:r>
              <a:rPr lang="zh-CN" altLang="zh-CN" dirty="0"/>
              <a:t>。</a:t>
            </a:r>
            <a:endParaRPr lang="en-US" altLang="zh-CN" dirty="0"/>
          </a:p>
          <a:p>
            <a:pPr lvl="1"/>
            <a:r>
              <a:rPr lang="zh-CN" altLang="zh-CN" dirty="0"/>
              <a:t>在</a:t>
            </a:r>
            <a:r>
              <a:rPr lang="en-US" altLang="zh-CN" dirty="0" err="1"/>
              <a:t>CloudFlare</a:t>
            </a:r>
            <a:r>
              <a:rPr lang="zh-CN" altLang="zh-CN" dirty="0"/>
              <a:t>事件发生的数天后，</a:t>
            </a:r>
            <a:r>
              <a:rPr lang="en-US" altLang="zh-CN" dirty="0"/>
              <a:t>Arbor Networks</a:t>
            </a:r>
            <a:r>
              <a:rPr lang="zh-CN" altLang="zh-CN" dirty="0"/>
              <a:t>公司确认其观察到峰值速率达到</a:t>
            </a:r>
            <a:r>
              <a:rPr lang="en-US" altLang="zh-CN" dirty="0"/>
              <a:t>325Gbps</a:t>
            </a:r>
            <a:r>
              <a:rPr lang="zh-CN" altLang="zh-CN" dirty="0"/>
              <a:t>的</a:t>
            </a:r>
            <a:r>
              <a:rPr lang="en-US" altLang="zh-CN" dirty="0"/>
              <a:t>NTP  </a:t>
            </a:r>
            <a:r>
              <a:rPr lang="en-US" altLang="zh-CN" dirty="0" err="1"/>
              <a:t>DDoS</a:t>
            </a:r>
            <a:r>
              <a:rPr lang="zh-CN" altLang="zh-CN" dirty="0"/>
              <a:t>攻击</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NTP </a:t>
            </a:r>
            <a:r>
              <a:rPr lang="en-US" altLang="zh-CN" dirty="0" err="1"/>
              <a:t>DDoS</a:t>
            </a:r>
            <a:r>
              <a:rPr lang="zh-CN" altLang="en-US" dirty="0"/>
              <a:t>（</a:t>
            </a:r>
            <a:r>
              <a:rPr lang="en-US" altLang="zh-CN" dirty="0" err="1"/>
              <a:t>DRDoS</a:t>
            </a:r>
            <a:r>
              <a:rPr lang="zh-CN" altLang="en-US" dirty="0"/>
              <a:t>）</a:t>
            </a:r>
          </a:p>
        </p:txBody>
      </p:sp>
      <p:sp>
        <p:nvSpPr>
          <p:cNvPr id="3" name="内容占位符 2"/>
          <p:cNvSpPr>
            <a:spLocks noGrp="1"/>
          </p:cNvSpPr>
          <p:nvPr>
            <p:ph idx="1"/>
          </p:nvPr>
        </p:nvSpPr>
        <p:spPr>
          <a:xfrm>
            <a:off x="592138" y="1306512"/>
            <a:ext cx="7772400" cy="4808537"/>
          </a:xfrm>
        </p:spPr>
        <p:txBody>
          <a:bodyPr/>
          <a:lstStyle/>
          <a:p>
            <a:r>
              <a:rPr lang="zh-CN" altLang="zh-CN" sz="2800" dirty="0"/>
              <a:t>国内大量服务器和网络设备均开放了</a:t>
            </a:r>
            <a:r>
              <a:rPr lang="en-US" altLang="zh-CN" sz="2800" dirty="0"/>
              <a:t>UDP 123</a:t>
            </a:r>
            <a:r>
              <a:rPr lang="zh-CN" altLang="zh-CN" sz="2800" dirty="0"/>
              <a:t>端口，因此极易构成一个巨大的可被利用的僵尸网络，而目前基础电信运营企业对此尚无法做到完全有效控制。</a:t>
            </a:r>
            <a:endParaRPr lang="en-US" altLang="zh-CN" sz="2800" dirty="0"/>
          </a:p>
          <a:p>
            <a:pPr lvl="1"/>
            <a:r>
              <a:rPr lang="zh-CN" altLang="zh-CN" sz="2400" dirty="0"/>
              <a:t>各基础电信企业应在全网范围内切实认真组织实施源地址验证，按要求深入推进虚假源地址整治工作，建设完善流监测技术手段</a:t>
            </a:r>
            <a:endParaRPr lang="en-US" altLang="zh-CN" sz="2400" dirty="0"/>
          </a:p>
          <a:p>
            <a:pPr lvl="1"/>
            <a:r>
              <a:rPr lang="zh-CN" altLang="zh-CN" sz="2400" dirty="0"/>
              <a:t>在国际出入口和互联互通层面对</a:t>
            </a:r>
            <a:r>
              <a:rPr lang="en-US" altLang="zh-CN" sz="2400" dirty="0"/>
              <a:t>NTP</a:t>
            </a:r>
            <a:r>
              <a:rPr lang="zh-CN" altLang="zh-CN" sz="2400" dirty="0"/>
              <a:t>流量进行监测和调控，降低来自国外大规模</a:t>
            </a:r>
            <a:r>
              <a:rPr lang="en-US" altLang="zh-CN" sz="2400" dirty="0"/>
              <a:t>NTP </a:t>
            </a:r>
            <a:r>
              <a:rPr lang="en-US" altLang="zh-CN" sz="2400" dirty="0" err="1"/>
              <a:t>DRDoS</a:t>
            </a:r>
            <a:r>
              <a:rPr lang="zh-CN" altLang="zh-CN" sz="2400" dirty="0"/>
              <a:t>攻击的可能性</a:t>
            </a:r>
            <a:r>
              <a:rPr lang="zh-CN" altLang="en-US" sz="2400" dirty="0"/>
              <a:t>：中国电信，</a:t>
            </a:r>
            <a:r>
              <a:rPr lang="en-US" altLang="zh-CN" sz="2400" dirty="0"/>
              <a:t>2014.2, </a:t>
            </a:r>
            <a:r>
              <a:rPr lang="zh-CN" altLang="en-US" sz="2400" dirty="0"/>
              <a:t>国际出入口的</a:t>
            </a:r>
            <a:r>
              <a:rPr lang="en-US" altLang="zh-CN" sz="2400" dirty="0"/>
              <a:t>NTP</a:t>
            </a:r>
            <a:r>
              <a:rPr lang="zh-CN" altLang="en-US" sz="2400" dirty="0"/>
              <a:t>流量从</a:t>
            </a:r>
            <a:r>
              <a:rPr lang="en-US" altLang="zh-CN" sz="2400" dirty="0"/>
              <a:t>300G</a:t>
            </a:r>
            <a:r>
              <a:rPr lang="zh-CN" altLang="en-US" sz="2400" dirty="0"/>
              <a:t>降低到几十</a:t>
            </a:r>
            <a:r>
              <a:rPr lang="en-US" altLang="zh-CN" sz="2400" dirty="0"/>
              <a:t>G</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114800"/>
          </a:xfrm>
        </p:spPr>
        <p:txBody>
          <a:bodyPr/>
          <a:lstStyle/>
          <a:p>
            <a:r>
              <a:rPr lang="zh-CN" altLang="zh-CN" sz="2800" dirty="0"/>
              <a:t>简单服务发现协议</a:t>
            </a:r>
            <a:r>
              <a:rPr lang="en-US" altLang="zh-CN" sz="2800" dirty="0"/>
              <a:t>(Simple Service Discovery Protocol, SSDP)</a:t>
            </a:r>
            <a:r>
              <a:rPr lang="zh-CN" altLang="en-US" sz="2800" dirty="0"/>
              <a:t>主要</a:t>
            </a:r>
            <a:r>
              <a:rPr lang="zh-CN" altLang="zh-CN" sz="2800" dirty="0"/>
              <a:t>用于在局部网里发现通用即插即用</a:t>
            </a:r>
            <a:r>
              <a:rPr lang="en-US" altLang="zh-CN" sz="2800" dirty="0"/>
              <a:t>(Universal Plug-and-Play</a:t>
            </a:r>
            <a:r>
              <a:rPr lang="zh-CN" altLang="en-US" sz="2800" dirty="0"/>
              <a:t>，</a:t>
            </a:r>
            <a:r>
              <a:rPr lang="en-US" altLang="zh-CN" sz="2800" dirty="0"/>
              <a:t>UPnP)</a:t>
            </a:r>
            <a:r>
              <a:rPr lang="zh-CN" altLang="en-US" sz="2800" dirty="0"/>
              <a:t>网络设备</a:t>
            </a:r>
            <a:endParaRPr lang="en-US" altLang="zh-CN"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UPnP</a:t>
            </a:r>
            <a:endParaRPr lang="zh-CN" altLang="en-US" dirty="0"/>
          </a:p>
        </p:txBody>
      </p:sp>
      <p:sp>
        <p:nvSpPr>
          <p:cNvPr id="3" name="内容占位符 2"/>
          <p:cNvSpPr>
            <a:spLocks noGrp="1"/>
          </p:cNvSpPr>
          <p:nvPr>
            <p:ph idx="1"/>
          </p:nvPr>
        </p:nvSpPr>
        <p:spPr>
          <a:xfrm>
            <a:off x="620713" y="1477963"/>
            <a:ext cx="7772400" cy="4114800"/>
          </a:xfrm>
        </p:spPr>
        <p:txBody>
          <a:bodyPr/>
          <a:lstStyle/>
          <a:p>
            <a:r>
              <a:rPr lang="en-US" altLang="zh-CN" dirty="0"/>
              <a:t>UPnP</a:t>
            </a:r>
            <a:r>
              <a:rPr lang="zh-CN" altLang="zh-CN" dirty="0"/>
              <a:t>是一种用于</a:t>
            </a:r>
            <a:r>
              <a:rPr lang="en-US" altLang="zh-CN" dirty="0"/>
              <a:t> PC </a:t>
            </a:r>
            <a:r>
              <a:rPr lang="zh-CN" altLang="zh-CN" dirty="0"/>
              <a:t>机和智能设备（或仪器）的常见</a:t>
            </a:r>
            <a:r>
              <a:rPr lang="en-US" altLang="zh-CN" dirty="0"/>
              <a:t>对等网络</a:t>
            </a:r>
            <a:r>
              <a:rPr lang="zh-CN" altLang="zh-CN" dirty="0"/>
              <a:t>连接的体系结构，尤其是在家庭中。</a:t>
            </a:r>
            <a:r>
              <a:rPr lang="en-US" altLang="zh-CN" dirty="0"/>
              <a:t>UPnP </a:t>
            </a:r>
            <a:r>
              <a:rPr lang="zh-CN" altLang="zh-CN" dirty="0"/>
              <a:t>以</a:t>
            </a:r>
            <a:r>
              <a:rPr lang="en-US" altLang="zh-CN" dirty="0"/>
              <a:t> Internet </a:t>
            </a:r>
            <a:r>
              <a:rPr lang="zh-CN" altLang="zh-CN" dirty="0"/>
              <a:t>标准和技术（例如</a:t>
            </a:r>
            <a:r>
              <a:rPr lang="en-US" altLang="zh-CN" dirty="0"/>
              <a:t> TCP/IP</a:t>
            </a:r>
            <a:r>
              <a:rPr lang="zh-CN" altLang="zh-CN" dirty="0"/>
              <a:t>、</a:t>
            </a:r>
            <a:r>
              <a:rPr lang="en-US" altLang="zh-CN" dirty="0"/>
              <a:t>HTTP </a:t>
            </a:r>
            <a:r>
              <a:rPr lang="zh-CN" altLang="zh-CN" dirty="0"/>
              <a:t>和</a:t>
            </a:r>
            <a:r>
              <a:rPr lang="en-US" altLang="zh-CN" dirty="0"/>
              <a:t> XML</a:t>
            </a:r>
            <a:r>
              <a:rPr lang="zh-CN" altLang="zh-CN" dirty="0"/>
              <a:t>）为基础，使这样的设备彼此可自动连接和协同工作。</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914400" y="1400175"/>
            <a:ext cx="8229600" cy="4838700"/>
          </a:xfrm>
        </p:spPr>
        <p:txBody>
          <a:bodyPr/>
          <a:lstStyle/>
          <a:p>
            <a:pPr>
              <a:buSzPct val="105000"/>
            </a:pPr>
            <a:r>
              <a:rPr lang="zh-CN" altLang="en-US" dirty="0"/>
              <a:t>脚本小子</a:t>
            </a:r>
            <a:r>
              <a:rPr lang="en-US" altLang="zh-CN" dirty="0"/>
              <a:t>(Script Kiddies): </a:t>
            </a:r>
            <a:r>
              <a:rPr lang="zh-CN" altLang="en-US" dirty="0"/>
              <a:t>作为练习攻击的手段 </a:t>
            </a:r>
          </a:p>
          <a:p>
            <a:pPr lvl="1"/>
            <a:r>
              <a:rPr lang="zh-CN" altLang="en-US" dirty="0"/>
              <a:t>简单</a:t>
            </a:r>
            <a:r>
              <a:rPr lang="en-US" altLang="zh-CN" dirty="0"/>
              <a:t>, </a:t>
            </a:r>
            <a:r>
              <a:rPr lang="zh-CN" altLang="en-US" dirty="0"/>
              <a:t>有很多小工具</a:t>
            </a:r>
          </a:p>
          <a:p>
            <a:pPr>
              <a:buSzPct val="95000"/>
            </a:pPr>
            <a:r>
              <a:rPr lang="en-US" altLang="zh-CN" dirty="0"/>
              <a:t> </a:t>
            </a:r>
            <a:r>
              <a:rPr lang="zh-CN" altLang="en-US" dirty="0"/>
              <a:t>炫耀的资本</a:t>
            </a:r>
          </a:p>
          <a:p>
            <a:pPr>
              <a:buSzPct val="95000"/>
            </a:pPr>
            <a:r>
              <a:rPr lang="zh-CN" altLang="en-US" dirty="0"/>
              <a:t>仇恨或报复</a:t>
            </a:r>
          </a:p>
          <a:p>
            <a:pPr lvl="1">
              <a:buSzPct val="95000"/>
            </a:pPr>
            <a:r>
              <a:rPr lang="zh-CN" altLang="en-US" dirty="0"/>
              <a:t>前雇员、现雇员、外部人员</a:t>
            </a:r>
          </a:p>
          <a:p>
            <a:pPr>
              <a:buSzPct val="95000"/>
            </a:pPr>
            <a:r>
              <a:rPr lang="zh-CN" altLang="en-US" dirty="0"/>
              <a:t>恶作剧或单纯为了破坏</a:t>
            </a:r>
          </a:p>
          <a:p>
            <a:pPr>
              <a:buSzPct val="95000"/>
            </a:pPr>
            <a:r>
              <a:rPr lang="zh-CN" altLang="en-US" dirty="0"/>
              <a:t>经济原因</a:t>
            </a:r>
          </a:p>
          <a:p>
            <a:pPr lvl="1">
              <a:buSzPct val="95000"/>
            </a:pPr>
            <a:r>
              <a:rPr lang="zh-CN" altLang="en-US" dirty="0"/>
              <a:t>案例分析</a:t>
            </a:r>
            <a:r>
              <a:rPr lang="en-US" altLang="zh-CN" dirty="0"/>
              <a:t>:</a:t>
            </a:r>
          </a:p>
        </p:txBody>
      </p:sp>
      <p:sp>
        <p:nvSpPr>
          <p:cNvPr id="212995" name="Rectangle 3"/>
          <p:cNvSpPr>
            <a:spLocks noChangeArrowheads="1"/>
          </p:cNvSpPr>
          <p:nvPr/>
        </p:nvSpPr>
        <p:spPr bwMode="white">
          <a:xfrm>
            <a:off x="1287463" y="276225"/>
            <a:ext cx="6629400" cy="792163"/>
          </a:xfrm>
          <a:prstGeom prst="rect">
            <a:avLst/>
          </a:prstGeom>
          <a:noFill/>
          <a:ln w="9525">
            <a:noFill/>
            <a:miter lim="800000"/>
          </a:ln>
          <a:effectLst/>
        </p:spPr>
        <p:txBody>
          <a:bodyPr anchor="ctr"/>
          <a:lstStyle/>
          <a:p>
            <a:r>
              <a:rPr lang="zh-CN" altLang="en-US" sz="4000" b="1" dirty="0">
                <a:solidFill>
                  <a:srgbClr val="0000CC"/>
                </a:solidFill>
                <a:latin typeface="黑体" panose="02010609060101010101" pitchFamily="49" charset="-122"/>
                <a:ea typeface="黑体" panose="02010609060101010101" pitchFamily="49" charset="-122"/>
              </a:rPr>
              <a:t>（四）动机</a:t>
            </a:r>
            <a:endParaRPr lang="en-US" altLang="zh-CN" sz="4000" b="1" dirty="0">
              <a:solidFill>
                <a:srgbClr val="0000CC"/>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2994">
                                            <p:txEl>
                                              <p:pRg st="0" end="0"/>
                                            </p:txEl>
                                          </p:spTgt>
                                        </p:tgtEl>
                                        <p:attrNameLst>
                                          <p:attrName>style.visibility</p:attrName>
                                        </p:attrNameLst>
                                      </p:cBhvr>
                                      <p:to>
                                        <p:strVal val="visible"/>
                                      </p:to>
                                    </p:set>
                                    <p:animEffect transition="in" filter="barn(outVertical)">
                                      <p:cBhvr>
                                        <p:cTn id="7" dur="500"/>
                                        <p:tgtEl>
                                          <p:spTgt spid="212994">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12994">
                                            <p:txEl>
                                              <p:pRg st="1" end="1"/>
                                            </p:txEl>
                                          </p:spTgt>
                                        </p:tgtEl>
                                        <p:attrNameLst>
                                          <p:attrName>style.visibility</p:attrName>
                                        </p:attrNameLst>
                                      </p:cBhvr>
                                      <p:to>
                                        <p:strVal val="visible"/>
                                      </p:to>
                                    </p:set>
                                    <p:animEffect transition="in" filter="barn(outVertical)">
                                      <p:cBhvr>
                                        <p:cTn id="10" dur="500"/>
                                        <p:tgtEl>
                                          <p:spTgt spid="21299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12994">
                                            <p:txEl>
                                              <p:pRg st="2" end="2"/>
                                            </p:txEl>
                                          </p:spTgt>
                                        </p:tgtEl>
                                        <p:attrNameLst>
                                          <p:attrName>style.visibility</p:attrName>
                                        </p:attrNameLst>
                                      </p:cBhvr>
                                      <p:to>
                                        <p:strVal val="visible"/>
                                      </p:to>
                                    </p:set>
                                    <p:animEffect transition="in" filter="barn(outVertical)">
                                      <p:cBhvr>
                                        <p:cTn id="15" dur="500"/>
                                        <p:tgtEl>
                                          <p:spTgt spid="21299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212994">
                                            <p:txEl>
                                              <p:pRg st="3" end="3"/>
                                            </p:txEl>
                                          </p:spTgt>
                                        </p:tgtEl>
                                        <p:attrNameLst>
                                          <p:attrName>style.visibility</p:attrName>
                                        </p:attrNameLst>
                                      </p:cBhvr>
                                      <p:to>
                                        <p:strVal val="visible"/>
                                      </p:to>
                                    </p:set>
                                    <p:animEffect transition="in" filter="barn(outVertical)">
                                      <p:cBhvr>
                                        <p:cTn id="20" dur="500"/>
                                        <p:tgtEl>
                                          <p:spTgt spid="212994">
                                            <p:txEl>
                                              <p:pRg st="3" end="3"/>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212994">
                                            <p:txEl>
                                              <p:pRg st="4" end="4"/>
                                            </p:txEl>
                                          </p:spTgt>
                                        </p:tgtEl>
                                        <p:attrNameLst>
                                          <p:attrName>style.visibility</p:attrName>
                                        </p:attrNameLst>
                                      </p:cBhvr>
                                      <p:to>
                                        <p:strVal val="visible"/>
                                      </p:to>
                                    </p:set>
                                    <p:animEffect transition="in" filter="barn(outVertical)">
                                      <p:cBhvr>
                                        <p:cTn id="23" dur="500"/>
                                        <p:tgtEl>
                                          <p:spTgt spid="21299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12994">
                                            <p:txEl>
                                              <p:pRg st="5" end="5"/>
                                            </p:txEl>
                                          </p:spTgt>
                                        </p:tgtEl>
                                        <p:attrNameLst>
                                          <p:attrName>style.visibility</p:attrName>
                                        </p:attrNameLst>
                                      </p:cBhvr>
                                      <p:to>
                                        <p:strVal val="visible"/>
                                      </p:to>
                                    </p:set>
                                    <p:animEffect transition="in" filter="barn(outVertical)">
                                      <p:cBhvr>
                                        <p:cTn id="28" dur="500"/>
                                        <p:tgtEl>
                                          <p:spTgt spid="21299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212994">
                                            <p:txEl>
                                              <p:pRg st="6" end="6"/>
                                            </p:txEl>
                                          </p:spTgt>
                                        </p:tgtEl>
                                        <p:attrNameLst>
                                          <p:attrName>style.visibility</p:attrName>
                                        </p:attrNameLst>
                                      </p:cBhvr>
                                      <p:to>
                                        <p:strVal val="visible"/>
                                      </p:to>
                                    </p:set>
                                    <p:animEffect transition="in" filter="barn(outVertical)">
                                      <p:cBhvr>
                                        <p:cTn id="33" dur="500"/>
                                        <p:tgtEl>
                                          <p:spTgt spid="212994">
                                            <p:txEl>
                                              <p:pRg st="6" end="6"/>
                                            </p:txEl>
                                          </p:spTgt>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212994">
                                            <p:txEl>
                                              <p:pRg st="7" end="7"/>
                                            </p:txEl>
                                          </p:spTgt>
                                        </p:tgtEl>
                                        <p:attrNameLst>
                                          <p:attrName>style.visibility</p:attrName>
                                        </p:attrNameLst>
                                      </p:cBhvr>
                                      <p:to>
                                        <p:strVal val="visible"/>
                                      </p:to>
                                    </p:set>
                                    <p:animEffect transition="in" filter="barn(outVertical)">
                                      <p:cBhvr>
                                        <p:cTn id="36" dur="500"/>
                                        <p:tgtEl>
                                          <p:spTgt spid="2129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uiExpand="1"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UPnP</a:t>
            </a:r>
            <a:endParaRPr lang="zh-CN" altLang="en-US" dirty="0"/>
          </a:p>
        </p:txBody>
      </p:sp>
      <p:sp>
        <p:nvSpPr>
          <p:cNvPr id="3" name="内容占位符 2"/>
          <p:cNvSpPr>
            <a:spLocks noGrp="1"/>
          </p:cNvSpPr>
          <p:nvPr>
            <p:ph idx="1"/>
          </p:nvPr>
        </p:nvSpPr>
        <p:spPr>
          <a:xfrm>
            <a:off x="630238" y="1439862"/>
            <a:ext cx="7772400" cy="4656137"/>
          </a:xfrm>
        </p:spPr>
        <p:txBody>
          <a:bodyPr/>
          <a:lstStyle/>
          <a:p>
            <a:r>
              <a:rPr lang="zh-CN" altLang="zh-CN" sz="2800" dirty="0"/>
              <a:t>在设计上，它支持</a:t>
            </a:r>
            <a:r>
              <a:rPr lang="en-US" altLang="zh-CN" sz="2800" dirty="0"/>
              <a:t> 0 </a:t>
            </a:r>
            <a:r>
              <a:rPr lang="zh-CN" altLang="zh-CN" sz="2800" dirty="0"/>
              <a:t>设置、网络连接过程</a:t>
            </a:r>
            <a:r>
              <a:rPr lang="en-US" altLang="zh-CN" sz="2800" dirty="0"/>
              <a:t>“</a:t>
            </a:r>
            <a:r>
              <a:rPr lang="zh-CN" altLang="zh-CN" sz="2800" dirty="0"/>
              <a:t>不可见</a:t>
            </a:r>
            <a:r>
              <a:rPr lang="en-US" altLang="zh-CN" sz="2800" dirty="0"/>
              <a:t>”</a:t>
            </a:r>
            <a:r>
              <a:rPr lang="zh-CN" altLang="zh-CN" sz="2800" dirty="0"/>
              <a:t>和自动查找众多供应商提供的多如繁星的设备的类型。</a:t>
            </a:r>
            <a:endParaRPr lang="en-US" altLang="zh-CN" sz="2800" dirty="0"/>
          </a:p>
          <a:p>
            <a:pPr lvl="1"/>
            <a:r>
              <a:rPr lang="zh-CN" altLang="zh-CN" sz="2400" dirty="0"/>
              <a:t>一个</a:t>
            </a:r>
            <a:r>
              <a:rPr lang="en-US" altLang="zh-CN" sz="2400" dirty="0"/>
              <a:t> UPnP </a:t>
            </a:r>
            <a:r>
              <a:rPr lang="zh-CN" altLang="zh-CN" sz="2400" dirty="0"/>
              <a:t>设备能够自动跟一个网络连接上、并自动获得一个</a:t>
            </a:r>
            <a:r>
              <a:rPr lang="en-US" altLang="zh-CN" sz="2400" dirty="0"/>
              <a:t> IP </a:t>
            </a:r>
            <a:r>
              <a:rPr lang="zh-CN" altLang="zh-CN" sz="2400" dirty="0"/>
              <a:t>地址、传送出自己的</a:t>
            </a:r>
            <a:r>
              <a:rPr lang="zh-CN" altLang="en-US" sz="2400" dirty="0"/>
              <a:t>功</a:t>
            </a:r>
            <a:r>
              <a:rPr lang="zh-CN" altLang="zh-CN" sz="2400" dirty="0"/>
              <a:t>能并获悉其它已经连接上的设备及其</a:t>
            </a:r>
            <a:r>
              <a:rPr lang="zh-CN" altLang="en-US" sz="2400" dirty="0"/>
              <a:t>功</a:t>
            </a:r>
            <a:r>
              <a:rPr lang="zh-CN" altLang="zh-CN" sz="2400" dirty="0"/>
              <a:t>能。最后，此设备能自动顺利地切断网络连接，并且不会引起意想不到的问题。</a:t>
            </a:r>
            <a:endParaRPr lang="en-US" altLang="zh-CN" sz="2400" dirty="0"/>
          </a:p>
          <a:p>
            <a:pPr lvl="1"/>
            <a:r>
              <a:rPr lang="zh-CN" altLang="zh-CN" sz="2400" dirty="0"/>
              <a:t>在</a:t>
            </a:r>
            <a:r>
              <a:rPr lang="en-US" altLang="zh-CN" sz="2400" dirty="0"/>
              <a:t> UPnP </a:t>
            </a:r>
            <a:r>
              <a:rPr lang="zh-CN" altLang="zh-CN" sz="2400" dirty="0"/>
              <a:t>架构中没有</a:t>
            </a:r>
            <a:r>
              <a:rPr lang="en-US" altLang="zh-CN" sz="2400" dirty="0"/>
              <a:t>设备驱动程序</a:t>
            </a:r>
            <a:r>
              <a:rPr lang="zh-CN" altLang="zh-CN" sz="2400" dirty="0"/>
              <a:t>，取而代之的是普通协议。</a:t>
            </a:r>
          </a:p>
          <a:p>
            <a:endParaRPr lang="zh-CN" altLang="en-US" sz="2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UPnP</a:t>
            </a:r>
            <a:endParaRPr lang="zh-CN" altLang="en-US" dirty="0"/>
          </a:p>
        </p:txBody>
      </p:sp>
      <p:sp>
        <p:nvSpPr>
          <p:cNvPr id="3" name="内容占位符 2"/>
          <p:cNvSpPr>
            <a:spLocks noGrp="1"/>
          </p:cNvSpPr>
          <p:nvPr>
            <p:ph idx="1"/>
          </p:nvPr>
        </p:nvSpPr>
        <p:spPr>
          <a:xfrm>
            <a:off x="658813" y="1420813"/>
            <a:ext cx="7772400" cy="4114800"/>
          </a:xfrm>
        </p:spPr>
        <p:txBody>
          <a:bodyPr/>
          <a:lstStyle/>
          <a:p>
            <a:r>
              <a:rPr lang="zh-CN" altLang="en-US" dirty="0"/>
              <a:t>协议层次结构</a:t>
            </a:r>
          </a:p>
        </p:txBody>
      </p:sp>
      <p:pic>
        <p:nvPicPr>
          <p:cNvPr id="6" name="内容占位符 5" descr="UPnP-2协议层次图.jpg"/>
          <p:cNvPicPr>
            <a:picLocks noChangeAspect="1"/>
          </p:cNvPicPr>
          <p:nvPr/>
        </p:nvPicPr>
        <p:blipFill>
          <a:blip r:embed="rId3" cstate="print"/>
          <a:stretch>
            <a:fillRect/>
          </a:stretch>
        </p:blipFill>
        <p:spPr bwMode="auto">
          <a:xfrm>
            <a:off x="715963" y="2092324"/>
            <a:ext cx="7915275" cy="3671888"/>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UPnP</a:t>
            </a:r>
            <a:endParaRPr lang="zh-CN" altLang="en-US" dirty="0"/>
          </a:p>
        </p:txBody>
      </p:sp>
      <p:pic>
        <p:nvPicPr>
          <p:cNvPr id="10" name="内容占位符 9" descr="UPnP-1.gif"/>
          <p:cNvPicPr>
            <a:picLocks noGrp="1" noChangeAspect="1"/>
          </p:cNvPicPr>
          <p:nvPr>
            <p:ph idx="1"/>
          </p:nvPr>
        </p:nvPicPr>
        <p:blipFill>
          <a:blip r:embed="rId2" cstate="print"/>
          <a:stretch>
            <a:fillRect/>
          </a:stretch>
        </p:blipFill>
        <p:spPr>
          <a:xfrm>
            <a:off x="192088" y="1254125"/>
            <a:ext cx="3810000" cy="2447925"/>
          </a:xfrm>
        </p:spPr>
      </p:pic>
      <p:pic>
        <p:nvPicPr>
          <p:cNvPr id="12" name="图片 11" descr="UPnP-3.jpg"/>
          <p:cNvPicPr>
            <a:picLocks noChangeAspect="1"/>
          </p:cNvPicPr>
          <p:nvPr/>
        </p:nvPicPr>
        <p:blipFill>
          <a:blip r:embed="rId3" cstate="print"/>
          <a:stretch>
            <a:fillRect/>
          </a:stretch>
        </p:blipFill>
        <p:spPr>
          <a:xfrm>
            <a:off x="4286250" y="1307973"/>
            <a:ext cx="5029200" cy="3118104"/>
          </a:xfrm>
          <a:prstGeom prst="rect">
            <a:avLst/>
          </a:prstGeom>
        </p:spPr>
      </p:pic>
      <p:pic>
        <p:nvPicPr>
          <p:cNvPr id="13" name="图片 12" descr="0dd7912397dda144f93f4e7eb3b7d0a20df486c3.jpg"/>
          <p:cNvPicPr>
            <a:picLocks noChangeAspect="1"/>
          </p:cNvPicPr>
          <p:nvPr/>
        </p:nvPicPr>
        <p:blipFill>
          <a:blip r:embed="rId4" cstate="print"/>
          <a:stretch>
            <a:fillRect/>
          </a:stretch>
        </p:blipFill>
        <p:spPr>
          <a:xfrm>
            <a:off x="561975" y="1843087"/>
            <a:ext cx="8134350" cy="4333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627562"/>
          </a:xfrm>
        </p:spPr>
        <p:txBody>
          <a:bodyPr/>
          <a:lstStyle/>
          <a:p>
            <a:r>
              <a:rPr lang="zh-CN" altLang="zh-CN" sz="2800" dirty="0"/>
              <a:t>攻击者对于</a:t>
            </a:r>
            <a:r>
              <a:rPr lang="en-US" altLang="zh-CN" sz="2800" dirty="0"/>
              <a:t>SSDP</a:t>
            </a:r>
            <a:r>
              <a:rPr lang="zh-CN" altLang="zh-CN" sz="2800" dirty="0"/>
              <a:t>的最初兴趣可能来源于安全研究员</a:t>
            </a:r>
            <a:r>
              <a:rPr lang="en-US" altLang="zh-CN" sz="2800" dirty="0"/>
              <a:t>Christian </a:t>
            </a:r>
            <a:r>
              <a:rPr lang="en-US" altLang="zh-CN" sz="2800" dirty="0" err="1"/>
              <a:t>Rossow</a:t>
            </a:r>
            <a:r>
              <a:rPr lang="en-US" altLang="zh-CN" sz="2800" dirty="0"/>
              <a:t> </a:t>
            </a:r>
            <a:r>
              <a:rPr lang="zh-CN" altLang="en-US" sz="2800" dirty="0"/>
              <a:t>在</a:t>
            </a:r>
            <a:r>
              <a:rPr lang="en-US" altLang="zh-CN" sz="2800" dirty="0"/>
              <a:t>2014</a:t>
            </a:r>
            <a:r>
              <a:rPr lang="zh-CN" altLang="en-US" sz="2800" dirty="0"/>
              <a:t>年</a:t>
            </a:r>
            <a:r>
              <a:rPr lang="en-US" altLang="zh-CN" sz="2800" dirty="0"/>
              <a:t>2</a:t>
            </a:r>
            <a:r>
              <a:rPr lang="zh-CN" altLang="zh-CN" sz="2800" dirty="0"/>
              <a:t>月发布的一份研究报告：</a:t>
            </a:r>
            <a:r>
              <a:rPr lang="en-US" altLang="zh-CN" sz="2800" dirty="0"/>
              <a:t>“Amplification Hell: Revisiting Network Protocols for </a:t>
            </a:r>
            <a:r>
              <a:rPr lang="en-US" altLang="zh-CN" sz="2800" dirty="0" err="1"/>
              <a:t>DDoS</a:t>
            </a:r>
            <a:r>
              <a:rPr lang="en-US" altLang="zh-CN" sz="2800" dirty="0"/>
              <a:t> Abuse</a:t>
            </a:r>
            <a:r>
              <a:rPr lang="zh-CN" altLang="zh-CN" sz="2800" dirty="0"/>
              <a:t>”，该报告认为</a:t>
            </a:r>
            <a:r>
              <a:rPr lang="en-US" altLang="zh-CN" sz="2800" dirty="0"/>
              <a:t>SSDP</a:t>
            </a:r>
            <a:r>
              <a:rPr lang="zh-CN" altLang="zh-CN" sz="2800" dirty="0"/>
              <a:t>的放大因素可能会导致其成为</a:t>
            </a:r>
            <a:r>
              <a:rPr lang="en-US" altLang="zh-CN" sz="2800" dirty="0" err="1"/>
              <a:t>DDoS</a:t>
            </a:r>
            <a:r>
              <a:rPr lang="zh-CN" altLang="zh-CN" sz="2800" dirty="0"/>
              <a:t>攻击的目标。</a:t>
            </a:r>
            <a:endParaRPr lang="en-US" altLang="zh-CN" sz="2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114800"/>
          </a:xfrm>
        </p:spPr>
        <p:txBody>
          <a:bodyPr/>
          <a:lstStyle/>
          <a:p>
            <a:r>
              <a:rPr lang="zh-CN" altLang="zh-CN" sz="2800" dirty="0"/>
              <a:t>攻击者</a:t>
            </a:r>
            <a:r>
              <a:rPr lang="zh-CN" altLang="en-US" sz="2800" dirty="0"/>
              <a:t>利用</a:t>
            </a:r>
            <a:r>
              <a:rPr lang="en-US" altLang="zh-CN" sz="2800" dirty="0"/>
              <a:t>SSDP</a:t>
            </a:r>
            <a:r>
              <a:rPr lang="zh-CN" altLang="zh-CN" sz="2800" dirty="0"/>
              <a:t>协议</a:t>
            </a:r>
            <a:r>
              <a:rPr lang="zh-CN" altLang="en-US" sz="2800" dirty="0"/>
              <a:t>用于</a:t>
            </a:r>
            <a:r>
              <a:rPr lang="en-US" altLang="zh-CN" sz="2800" dirty="0" err="1"/>
              <a:t>DDoS</a:t>
            </a:r>
            <a:r>
              <a:rPr lang="zh-CN" altLang="en-US" sz="2800" dirty="0"/>
              <a:t>攻击</a:t>
            </a:r>
            <a:r>
              <a:rPr lang="zh-CN" altLang="zh-CN" sz="2800" dirty="0"/>
              <a:t>，不仅</a:t>
            </a:r>
            <a:r>
              <a:rPr lang="zh-CN" altLang="en-US" sz="2800" dirty="0"/>
              <a:t>因为它</a:t>
            </a:r>
            <a:r>
              <a:rPr lang="zh-CN" altLang="zh-CN" sz="2800" dirty="0"/>
              <a:t>类似于前面所提到的</a:t>
            </a:r>
            <a:r>
              <a:rPr lang="en-US" altLang="zh-CN" sz="2800" dirty="0"/>
              <a:t>NTP</a:t>
            </a:r>
            <a:r>
              <a:rPr lang="zh-CN" altLang="en-US" sz="2800" dirty="0"/>
              <a:t>协议的放大能力（根据</a:t>
            </a:r>
            <a:r>
              <a:rPr lang="en-US" altLang="zh-CN" sz="2800" dirty="0"/>
              <a:t>US-CERT</a:t>
            </a:r>
            <a:r>
              <a:rPr lang="zh-CN" altLang="en-US" sz="2800" dirty="0"/>
              <a:t>的统计，约</a:t>
            </a:r>
            <a:r>
              <a:rPr lang="en-US" altLang="zh-CN" sz="2800" dirty="0">
                <a:solidFill>
                  <a:srgbClr val="FF0000"/>
                </a:solidFill>
              </a:rPr>
              <a:t>30</a:t>
            </a:r>
            <a:r>
              <a:rPr lang="zh-CN" altLang="en-US" sz="2800" dirty="0">
                <a:solidFill>
                  <a:srgbClr val="FF0000"/>
                </a:solidFill>
              </a:rPr>
              <a:t>倍</a:t>
            </a:r>
            <a:r>
              <a:rPr lang="zh-CN" altLang="en-US" sz="2800" dirty="0"/>
              <a:t>）</a:t>
            </a:r>
            <a:r>
              <a:rPr lang="zh-CN" altLang="zh-CN" sz="2800" dirty="0"/>
              <a:t>，而且该协议已经在</a:t>
            </a:r>
            <a:r>
              <a:rPr lang="en-US" altLang="zh-CN" sz="2800" dirty="0"/>
              <a:t>1500</a:t>
            </a:r>
            <a:r>
              <a:rPr lang="zh-CN" altLang="en-US" sz="2800" dirty="0"/>
              <a:t>多</a:t>
            </a:r>
            <a:r>
              <a:rPr lang="zh-CN" altLang="zh-CN" sz="2800" dirty="0"/>
              <a:t>万</a:t>
            </a:r>
            <a:r>
              <a:rPr lang="zh-CN" altLang="en-US" sz="2800" dirty="0"/>
              <a:t>台</a:t>
            </a:r>
            <a:r>
              <a:rPr lang="zh-CN" altLang="zh-CN" sz="2800" dirty="0"/>
              <a:t>网络互连设备上启用</a:t>
            </a:r>
            <a:endParaRPr lang="zh-CN" altLang="en-US" sz="2800" dirty="0"/>
          </a:p>
        </p:txBody>
      </p:sp>
      <p:pic>
        <p:nvPicPr>
          <p:cNvPr id="6146" name="Picture 2"/>
          <p:cNvPicPr>
            <a:picLocks noChangeAspect="1" noChangeArrowheads="1"/>
          </p:cNvPicPr>
          <p:nvPr/>
        </p:nvPicPr>
        <p:blipFill>
          <a:blip r:embed="rId3" cstate="print"/>
          <a:srcRect/>
          <a:stretch>
            <a:fillRect/>
          </a:stretch>
        </p:blipFill>
        <p:spPr bwMode="auto">
          <a:xfrm>
            <a:off x="1149350" y="557741"/>
            <a:ext cx="7658100" cy="6115050"/>
          </a:xfrm>
          <a:prstGeom prst="rect">
            <a:avLst/>
          </a:prstGeom>
          <a:noFill/>
          <a:ln w="9525">
            <a:noFill/>
            <a:miter lim="800000"/>
            <a:headEnd/>
            <a:tailEnd/>
          </a:ln>
          <a:effectLst/>
        </p:spPr>
      </p:pic>
      <p:sp>
        <p:nvSpPr>
          <p:cNvPr id="5" name="矩形 4"/>
          <p:cNvSpPr/>
          <p:nvPr/>
        </p:nvSpPr>
        <p:spPr>
          <a:xfrm>
            <a:off x="1108954" y="5474761"/>
            <a:ext cx="7101190" cy="646331"/>
          </a:xfrm>
          <a:prstGeom prst="rect">
            <a:avLst/>
          </a:prstGeom>
          <a:solidFill>
            <a:srgbClr val="00B050"/>
          </a:solidFill>
        </p:spPr>
        <p:txBody>
          <a:bodyPr wrap="square">
            <a:spAutoFit/>
          </a:bodyPr>
          <a:lstStyle/>
          <a:p>
            <a:pPr eaLnBrk="0" hangingPunct="0">
              <a:spcBef>
                <a:spcPct val="30000"/>
              </a:spcBef>
              <a:defRPr/>
            </a:pPr>
            <a:r>
              <a:rPr lang="zh-CN" altLang="en-US" dirty="0">
                <a:solidFill>
                  <a:srgbClr val="000000"/>
                </a:solidFill>
                <a:latin typeface="Times New Roman" panose="02020603050405020304" pitchFamily="18" charset="0"/>
                <a:ea typeface="宋体" panose="02010600030101010101" pitchFamily="2" charset="-122"/>
              </a:rPr>
              <a:t>绿盟科技</a:t>
            </a:r>
            <a:r>
              <a:rPr lang="en-US" altLang="zh-CN" dirty="0">
                <a:solidFill>
                  <a:srgbClr val="000000"/>
                </a:solidFill>
                <a:latin typeface="Times New Roman" panose="02020603050405020304" pitchFamily="18" charset="0"/>
                <a:ea typeface="宋体" panose="02010600030101010101" pitchFamily="2" charset="-122"/>
              </a:rPr>
              <a:t>2015</a:t>
            </a:r>
            <a:r>
              <a:rPr lang="zh-CN" altLang="en-US" dirty="0">
                <a:solidFill>
                  <a:srgbClr val="000000"/>
                </a:solidFill>
                <a:latin typeface="Times New Roman" panose="02020603050405020304" pitchFamily="18" charset="0"/>
                <a:ea typeface="宋体" panose="02010600030101010101" pitchFamily="2" charset="-122"/>
              </a:rPr>
              <a:t>年对世界范围内的</a:t>
            </a:r>
            <a:r>
              <a:rPr lang="en-US" altLang="zh-CN" dirty="0">
                <a:solidFill>
                  <a:srgbClr val="000000"/>
                </a:solidFill>
                <a:latin typeface="Times New Roman" panose="02020603050405020304" pitchFamily="18" charset="0"/>
                <a:ea typeface="宋体" panose="02010600030101010101" pitchFamily="2" charset="-122"/>
              </a:rPr>
              <a:t>SSDP</a:t>
            </a:r>
            <a:r>
              <a:rPr lang="zh-CN" altLang="en-US" dirty="0">
                <a:solidFill>
                  <a:srgbClr val="000000"/>
                </a:solidFill>
                <a:latin typeface="Times New Roman" panose="02020603050405020304" pitchFamily="18" charset="0"/>
                <a:ea typeface="宋体" panose="02010600030101010101" pitchFamily="2" charset="-122"/>
              </a:rPr>
              <a:t>服务进行监控时，发现</a:t>
            </a:r>
            <a:r>
              <a:rPr lang="en-US" altLang="zh-CN" dirty="0">
                <a:solidFill>
                  <a:srgbClr val="000000"/>
                </a:solidFill>
                <a:latin typeface="Times New Roman" panose="02020603050405020304" pitchFamily="18" charset="0"/>
                <a:ea typeface="宋体" panose="02010600030101010101" pitchFamily="2" charset="-122"/>
              </a:rPr>
              <a:t>700</a:t>
            </a:r>
            <a:r>
              <a:rPr lang="zh-CN" altLang="en-US" dirty="0">
                <a:solidFill>
                  <a:srgbClr val="000000"/>
                </a:solidFill>
                <a:latin typeface="Times New Roman" panose="02020603050405020304" pitchFamily="18" charset="0"/>
                <a:ea typeface="宋体" panose="02010600030101010101" pitchFamily="2" charset="-122"/>
              </a:rPr>
              <a:t>多万台</a:t>
            </a:r>
            <a:r>
              <a:rPr lang="en-US" altLang="zh-CN" dirty="0">
                <a:solidFill>
                  <a:srgbClr val="000000"/>
                </a:solidFill>
                <a:latin typeface="Times New Roman" panose="02020603050405020304" pitchFamily="18" charset="0"/>
                <a:ea typeface="宋体" panose="02010600030101010101" pitchFamily="2" charset="-122"/>
              </a:rPr>
              <a:t>SSDP</a:t>
            </a:r>
            <a:r>
              <a:rPr lang="zh-CN" altLang="en-US" dirty="0">
                <a:solidFill>
                  <a:srgbClr val="000000"/>
                </a:solidFill>
                <a:latin typeface="Times New Roman" panose="02020603050405020304" pitchFamily="18" charset="0"/>
                <a:ea typeface="宋体" panose="02010600030101010101" pitchFamily="2" charset="-122"/>
              </a:rPr>
              <a:t>设备能够被利用进行</a:t>
            </a:r>
            <a:r>
              <a:rPr lang="en-US" altLang="zh-CN" dirty="0">
                <a:solidFill>
                  <a:srgbClr val="000000"/>
                </a:solidFill>
                <a:latin typeface="Times New Roman" panose="02020603050405020304" pitchFamily="18" charset="0"/>
                <a:ea typeface="宋体" panose="02010600030101010101" pitchFamily="2" charset="-122"/>
              </a:rPr>
              <a:t>SSDP</a:t>
            </a:r>
            <a:r>
              <a:rPr lang="zh-CN" altLang="en-US" dirty="0">
                <a:solidFill>
                  <a:srgbClr val="000000"/>
                </a:solidFill>
                <a:latin typeface="Times New Roman" panose="02020603050405020304" pitchFamily="18" charset="0"/>
                <a:ea typeface="宋体" panose="02010600030101010101" pitchFamily="2" charset="-122"/>
              </a:rPr>
              <a:t>反射式</a:t>
            </a:r>
            <a:r>
              <a:rPr lang="en-US" altLang="zh-CN" dirty="0" err="1">
                <a:solidFill>
                  <a:srgbClr val="000000"/>
                </a:solidFill>
                <a:latin typeface="Times New Roman" panose="02020603050405020304" pitchFamily="18" charset="0"/>
                <a:ea typeface="宋体" panose="02010600030101010101" pitchFamily="2" charset="-122"/>
              </a:rPr>
              <a:t>DDoS</a:t>
            </a:r>
            <a:r>
              <a:rPr lang="zh-CN" altLang="en-US" dirty="0">
                <a:solidFill>
                  <a:srgbClr val="000000"/>
                </a:solidFill>
                <a:latin typeface="Times New Roman" panose="02020603050405020304" pitchFamily="18" charset="0"/>
                <a:ea typeface="宋体" panose="02010600030101010101" pitchFamily="2" charset="-122"/>
              </a:rPr>
              <a:t>攻击。还在快速增长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strVal val="#ppt_w*0.70"/>
                                          </p:val>
                                        </p:tav>
                                        <p:tav tm="100000">
                                          <p:val>
                                            <p:strVal val="#ppt_w"/>
                                          </p:val>
                                        </p:tav>
                                      </p:tavLst>
                                    </p:anim>
                                    <p:anim calcmode="lin" valueType="num">
                                      <p:cBhvr>
                                        <p:cTn id="8" dur="1000" fill="hold"/>
                                        <p:tgtEl>
                                          <p:spTgt spid="6146"/>
                                        </p:tgtEl>
                                        <p:attrNameLst>
                                          <p:attrName>ppt_h</p:attrName>
                                        </p:attrNameLst>
                                      </p:cBhvr>
                                      <p:tavLst>
                                        <p:tav tm="0">
                                          <p:val>
                                            <p:strVal val="#ppt_h"/>
                                          </p:val>
                                        </p:tav>
                                        <p:tav tm="100000">
                                          <p:val>
                                            <p:strVal val="#ppt_h"/>
                                          </p:val>
                                        </p:tav>
                                      </p:tavLst>
                                    </p:anim>
                                    <p:animEffect transition="in" filter="fade">
                                      <p:cBhvr>
                                        <p:cTn id="9" dur="1000"/>
                                        <p:tgtEl>
                                          <p:spTgt spid="614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49288" y="1239838"/>
            <a:ext cx="7772400" cy="4627562"/>
          </a:xfrm>
        </p:spPr>
        <p:txBody>
          <a:bodyPr/>
          <a:lstStyle/>
          <a:p>
            <a:r>
              <a:rPr lang="zh-CN" altLang="en-US" sz="2800" dirty="0"/>
              <a:t>根据</a:t>
            </a:r>
            <a:r>
              <a:rPr lang="en-US" sz="2800" dirty="0"/>
              <a:t>Arbor Networks</a:t>
            </a:r>
            <a:r>
              <a:rPr lang="zh-CN" altLang="en-US" sz="2800" dirty="0"/>
              <a:t>在</a:t>
            </a:r>
            <a:r>
              <a:rPr lang="en-US" sz="2800" dirty="0"/>
              <a:t>2015</a:t>
            </a:r>
            <a:r>
              <a:rPr lang="zh-CN" altLang="en-US" sz="2800" dirty="0"/>
              <a:t>年初发布的</a:t>
            </a:r>
            <a:r>
              <a:rPr lang="en-US" altLang="zh-CN" sz="2800" dirty="0"/>
              <a:t>《</a:t>
            </a:r>
            <a:r>
              <a:rPr lang="en-US" sz="2800" dirty="0"/>
              <a:t>Worldwide Infrastructure Security Report</a:t>
            </a:r>
            <a:r>
              <a:rPr lang="en-US" altLang="zh-CN" sz="2800" dirty="0"/>
              <a:t>》</a:t>
            </a:r>
            <a:r>
              <a:rPr lang="zh-CN" altLang="en-US" sz="2800" dirty="0"/>
              <a:t>，</a:t>
            </a:r>
            <a:r>
              <a:rPr lang="en-US" sz="2800" dirty="0"/>
              <a:t>SSDP</a:t>
            </a:r>
            <a:r>
              <a:rPr lang="zh-CN" altLang="en-US" sz="2800" dirty="0"/>
              <a:t>反射攻击到</a:t>
            </a:r>
            <a:r>
              <a:rPr lang="en-US" sz="2800" dirty="0"/>
              <a:t>2014</a:t>
            </a:r>
            <a:r>
              <a:rPr lang="zh-CN" altLang="en-US" sz="2800" dirty="0"/>
              <a:t>年</a:t>
            </a:r>
            <a:r>
              <a:rPr lang="en-US" sz="2800" dirty="0"/>
              <a:t>7</a:t>
            </a:r>
            <a:r>
              <a:rPr lang="zh-CN" altLang="en-US" sz="2800" dirty="0"/>
              <a:t>月才被关注，在</a:t>
            </a:r>
            <a:r>
              <a:rPr lang="en-US" sz="2800" dirty="0"/>
              <a:t>2014</a:t>
            </a:r>
            <a:r>
              <a:rPr lang="zh-CN" altLang="en-US" sz="2800" dirty="0"/>
              <a:t>年</a:t>
            </a:r>
            <a:r>
              <a:rPr lang="en-US" sz="2800" dirty="0"/>
              <a:t>Q3-Q4</a:t>
            </a:r>
            <a:r>
              <a:rPr lang="zh-CN" altLang="en-US" sz="2800" dirty="0"/>
              <a:t>期间曾经打出过若干次超过</a:t>
            </a:r>
            <a:r>
              <a:rPr lang="en-US" sz="2800" dirty="0"/>
              <a:t>100Gbps</a:t>
            </a:r>
            <a:r>
              <a:rPr lang="zh-CN" altLang="en-US" sz="2800" dirty="0"/>
              <a:t>的攻击流量。</a:t>
            </a:r>
            <a:endParaRPr lang="en-US" altLang="zh-CN" sz="2800" dirty="0"/>
          </a:p>
        </p:txBody>
      </p:sp>
      <p:pic>
        <p:nvPicPr>
          <p:cNvPr id="4" name="图片 3" descr="d0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0095" y="3499485"/>
            <a:ext cx="5712460" cy="2692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627562"/>
          </a:xfrm>
        </p:spPr>
        <p:txBody>
          <a:bodyPr/>
          <a:lstStyle/>
          <a:p>
            <a:r>
              <a:rPr lang="zh-CN" altLang="en-US" sz="2800" dirty="0"/>
              <a:t>根据阿里云云盾安全运营团队在</a:t>
            </a:r>
            <a:r>
              <a:rPr lang="en-US" sz="2800" dirty="0"/>
              <a:t>2015</a:t>
            </a:r>
            <a:r>
              <a:rPr lang="zh-CN" altLang="en-US" sz="2800" dirty="0"/>
              <a:t>年</a:t>
            </a:r>
            <a:r>
              <a:rPr lang="en-US" sz="2800" dirty="0"/>
              <a:t>6</a:t>
            </a:r>
            <a:r>
              <a:rPr lang="zh-CN" altLang="en-US" sz="2800" dirty="0"/>
              <a:t>月的统计，在对阿里云用户的</a:t>
            </a:r>
            <a:r>
              <a:rPr lang="en-US" sz="2800" dirty="0"/>
              <a:t>UDP </a:t>
            </a:r>
            <a:r>
              <a:rPr lang="en-US" sz="2800" dirty="0" err="1"/>
              <a:t>DDoS</a:t>
            </a:r>
            <a:r>
              <a:rPr lang="zh-CN" altLang="en-US" sz="2800" dirty="0"/>
              <a:t>攻击中，</a:t>
            </a:r>
            <a:r>
              <a:rPr lang="en-US" sz="2800" dirty="0"/>
              <a:t>80%</a:t>
            </a:r>
            <a:r>
              <a:rPr lang="zh-CN" altLang="en-US" sz="2800" dirty="0"/>
              <a:t>的攻击方式为</a:t>
            </a:r>
            <a:r>
              <a:rPr lang="en-US" sz="2800" dirty="0"/>
              <a:t>SSDP</a:t>
            </a:r>
            <a:r>
              <a:rPr lang="zh-CN" altLang="en-US" sz="2800" dirty="0"/>
              <a:t>反射放大攻击。</a:t>
            </a:r>
          </a:p>
        </p:txBody>
      </p:sp>
      <p:pic>
        <p:nvPicPr>
          <p:cNvPr id="4" name="图片 3" descr="d0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0045" y="2867977"/>
            <a:ext cx="5712460" cy="314134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d0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6295" y="546735"/>
            <a:ext cx="5437505" cy="6073140"/>
          </a:xfrm>
          <a:prstGeom prst="rect">
            <a:avLst/>
          </a:prstGeom>
          <a:noFill/>
          <a:ln>
            <a:noFill/>
          </a:ln>
        </p:spPr>
      </p:pic>
      <p:sp>
        <p:nvSpPr>
          <p:cNvPr id="5" name="矩形 4"/>
          <p:cNvSpPr/>
          <p:nvPr/>
        </p:nvSpPr>
        <p:spPr bwMode="auto">
          <a:xfrm>
            <a:off x="2552700" y="2886075"/>
            <a:ext cx="4991100" cy="361950"/>
          </a:xfrm>
          <a:prstGeom prst="rect">
            <a:avLst/>
          </a:prstGeom>
          <a:noFill/>
          <a:ln w="28575" cap="flat" cmpd="sng" algn="ctr">
            <a:solidFill>
              <a:srgbClr val="FF0000"/>
            </a:solidFill>
            <a:prstDash val="sysDash"/>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1800" b="1"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58813" y="1325563"/>
            <a:ext cx="7772400" cy="4114800"/>
          </a:xfrm>
        </p:spPr>
        <p:txBody>
          <a:bodyPr/>
          <a:lstStyle/>
          <a:p>
            <a:r>
              <a:rPr lang="zh-CN" altLang="en-US" dirty="0"/>
              <a:t>攻击过程</a:t>
            </a:r>
          </a:p>
        </p:txBody>
      </p:sp>
      <p:pic>
        <p:nvPicPr>
          <p:cNvPr id="5" name="图片 4" descr="d0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8170" y="1953260"/>
            <a:ext cx="5712460" cy="432308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58813" y="1325563"/>
            <a:ext cx="7772400" cy="4114800"/>
          </a:xfrm>
        </p:spPr>
        <p:txBody>
          <a:bodyPr/>
          <a:lstStyle/>
          <a:p>
            <a:r>
              <a:rPr lang="zh-CN" altLang="en-US" dirty="0"/>
              <a:t>攻击过程</a:t>
            </a:r>
          </a:p>
        </p:txBody>
      </p:sp>
      <p:pic>
        <p:nvPicPr>
          <p:cNvPr id="6" name="Picture 2"/>
          <p:cNvPicPr>
            <a:picLocks noChangeAspect="1" noChangeArrowheads="1"/>
          </p:cNvPicPr>
          <p:nvPr/>
        </p:nvPicPr>
        <p:blipFill>
          <a:blip r:embed="rId3" cstate="print"/>
          <a:srcRect/>
          <a:stretch>
            <a:fillRect/>
          </a:stretch>
        </p:blipFill>
        <p:spPr bwMode="auto">
          <a:xfrm>
            <a:off x="352425" y="2014539"/>
            <a:ext cx="8629650" cy="3705326"/>
          </a:xfrm>
          <a:prstGeom prst="rect">
            <a:avLst/>
          </a:prstGeom>
          <a:noFill/>
          <a:ln w="9525">
            <a:noFill/>
            <a:miter lim="800000"/>
            <a:headEnd/>
            <a:tailEnd/>
          </a:ln>
          <a:effectLst/>
        </p:spPr>
      </p:pic>
      <p:sp>
        <p:nvSpPr>
          <p:cNvPr id="5" name="椭圆形标注 4"/>
          <p:cNvSpPr/>
          <p:nvPr/>
        </p:nvSpPr>
        <p:spPr bwMode="auto">
          <a:xfrm>
            <a:off x="642026" y="4552545"/>
            <a:ext cx="1264595" cy="1001949"/>
          </a:xfrm>
          <a:prstGeom prst="wedgeEllipseCallout">
            <a:avLst>
              <a:gd name="adj1" fmla="val 123074"/>
              <a:gd name="adj2" fmla="val 732"/>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关键之处</a:t>
            </a:r>
            <a:endParaRPr kumimoji="1" lang="en-US" altLang="zh-CN"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p>
            <a:pPr marL="0" marR="0" indent="0" algn="ctr" defTabSz="914400" rtl="0" eaLnBrk="1" fontAlgn="base" latinLnBrk="0" hangingPunct="1">
              <a:lnSpc>
                <a:spcPct val="100000"/>
              </a:lnSpc>
              <a:spcBef>
                <a:spcPct val="0"/>
              </a:spcBef>
              <a:spcAft>
                <a:spcPct val="0"/>
              </a:spcAft>
              <a:buClrTx/>
              <a:buSzTx/>
              <a:buFontTx/>
              <a:buNone/>
            </a:pPr>
            <a:r>
              <a:rPr lang="en-US" altLang="zh-CN" sz="2400" dirty="0">
                <a:latin typeface="黑体" panose="02010609060101010101" pitchFamily="49" charset="-122"/>
                <a:ea typeface="黑体" panose="02010609060101010101" pitchFamily="49" charset="-122"/>
              </a:rPr>
              <a:t>all</a:t>
            </a:r>
            <a:endParaRPr kumimoji="1" lang="zh-CN" altLang="en-US" sz="2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9490" name="Rectangle 2"/>
          <p:cNvSpPr>
            <a:spLocks noGrp="1" noChangeArrowheads="1"/>
          </p:cNvSpPr>
          <p:nvPr>
            <p:ph type="body" idx="1"/>
          </p:nvPr>
        </p:nvSpPr>
        <p:spPr>
          <a:xfrm>
            <a:off x="542924" y="1304925"/>
            <a:ext cx="8391525" cy="5162550"/>
          </a:xfrm>
        </p:spPr>
        <p:txBody>
          <a:bodyPr/>
          <a:lstStyle/>
          <a:p>
            <a:pPr>
              <a:buSzPct val="95000"/>
            </a:pPr>
            <a:r>
              <a:rPr lang="zh-CN" altLang="en-US" sz="2800" dirty="0"/>
              <a:t>政治原因</a:t>
            </a:r>
          </a:p>
          <a:p>
            <a:pPr lvl="1">
              <a:buSzPct val="95000"/>
            </a:pPr>
            <a:r>
              <a:rPr lang="en-US" altLang="zh-CN" dirty="0"/>
              <a:t>2001</a:t>
            </a:r>
            <a:r>
              <a:rPr lang="zh-CN" altLang="en-US" dirty="0"/>
              <a:t>年</a:t>
            </a:r>
            <a:r>
              <a:rPr lang="en-US" altLang="zh-CN" dirty="0"/>
              <a:t>5</a:t>
            </a:r>
            <a:r>
              <a:rPr lang="zh-CN" altLang="en-US" dirty="0"/>
              <a:t>月中美撞机引发的中美黑客间网络大战</a:t>
            </a:r>
          </a:p>
          <a:p>
            <a:pPr lvl="1">
              <a:buSzPct val="95000"/>
            </a:pPr>
            <a:r>
              <a:rPr lang="en-US" altLang="zh-CN" dirty="0"/>
              <a:t>2003</a:t>
            </a:r>
            <a:r>
              <a:rPr lang="zh-CN" altLang="en-US" dirty="0"/>
              <a:t>年伊拉克战争引发的美伊黑客大战</a:t>
            </a:r>
          </a:p>
          <a:p>
            <a:pPr>
              <a:buSzPct val="95000"/>
            </a:pPr>
            <a:r>
              <a:rPr lang="zh-CN" altLang="en-US" sz="2800" dirty="0"/>
              <a:t>信息战</a:t>
            </a:r>
          </a:p>
          <a:p>
            <a:pPr lvl="1">
              <a:buSzPct val="95000"/>
            </a:pPr>
            <a:r>
              <a:rPr lang="en-US" altLang="zh-CN" dirty="0"/>
              <a:t>1991</a:t>
            </a:r>
            <a:r>
              <a:rPr lang="zh-CN" altLang="en-US" dirty="0"/>
              <a:t>年</a:t>
            </a:r>
            <a:r>
              <a:rPr lang="en-US" altLang="zh-CN" dirty="0"/>
              <a:t>,</a:t>
            </a:r>
            <a:r>
              <a:rPr lang="zh-CN" altLang="en-US" dirty="0"/>
              <a:t>海湾战争期间</a:t>
            </a:r>
            <a:r>
              <a:rPr lang="en-US" altLang="zh-CN" dirty="0"/>
              <a:t>,</a:t>
            </a:r>
            <a:r>
              <a:rPr lang="zh-CN" altLang="en-US" dirty="0"/>
              <a:t>美特工替换了运往伊的打印机芯片</a:t>
            </a:r>
            <a:r>
              <a:rPr lang="en-US" altLang="zh-CN" dirty="0"/>
              <a:t>, </a:t>
            </a:r>
            <a:r>
              <a:rPr lang="zh-CN" altLang="en-US" dirty="0"/>
              <a:t>用带毒的芯片破坏伊的防空系统</a:t>
            </a:r>
          </a:p>
          <a:p>
            <a:pPr>
              <a:buSzPct val="95000"/>
            </a:pPr>
            <a:r>
              <a:rPr lang="zh-CN" altLang="en-US" sz="2800" dirty="0"/>
              <a:t>作为特权提升攻击的辅助手段</a:t>
            </a:r>
          </a:p>
          <a:p>
            <a:pPr lvl="1">
              <a:buSzPct val="95000"/>
            </a:pPr>
            <a:r>
              <a:rPr lang="zh-CN" altLang="en-US" dirty="0"/>
              <a:t>通过</a:t>
            </a:r>
            <a:r>
              <a:rPr lang="en-US" altLang="zh-CN" dirty="0" err="1"/>
              <a:t>DoS</a:t>
            </a:r>
            <a:r>
              <a:rPr lang="zh-CN" altLang="en-US" dirty="0"/>
              <a:t>攻击使系统重启后更改生效</a:t>
            </a:r>
            <a:endParaRPr lang="en-US" altLang="zh-CN" dirty="0"/>
          </a:p>
          <a:p>
            <a:pPr lvl="1">
              <a:buSzPct val="95000"/>
            </a:pPr>
            <a:r>
              <a:rPr lang="zh-CN" altLang="en-US" dirty="0"/>
              <a:t>通过</a:t>
            </a:r>
            <a:r>
              <a:rPr lang="en-US" altLang="zh-CN" dirty="0" err="1"/>
              <a:t>DoS</a:t>
            </a:r>
            <a:r>
              <a:rPr lang="zh-CN" altLang="en-US" dirty="0"/>
              <a:t>攻击使防火墙不能工作</a:t>
            </a:r>
          </a:p>
          <a:p>
            <a:pPr lvl="1">
              <a:buSzPct val="95000"/>
            </a:pPr>
            <a:r>
              <a:rPr lang="zh-CN" altLang="en-US" dirty="0"/>
              <a:t>通过</a:t>
            </a:r>
            <a:r>
              <a:rPr lang="en-US" altLang="zh-CN" dirty="0" err="1"/>
              <a:t>DoS</a:t>
            </a:r>
            <a:r>
              <a:rPr lang="zh-CN" altLang="en-US" dirty="0"/>
              <a:t>攻击使</a:t>
            </a:r>
            <a:r>
              <a:rPr lang="en-US" altLang="zh-CN" dirty="0"/>
              <a:t>DNS</a:t>
            </a:r>
            <a:r>
              <a:rPr lang="zh-CN" altLang="en-US" dirty="0"/>
              <a:t>瘫痪后再假冒该</a:t>
            </a:r>
            <a:r>
              <a:rPr lang="en-US" altLang="zh-CN" dirty="0"/>
              <a:t>DNS</a:t>
            </a:r>
            <a:endParaRPr lang="zh-CN" altLang="en-US" dirty="0"/>
          </a:p>
        </p:txBody>
      </p:sp>
      <p:sp>
        <p:nvSpPr>
          <p:cNvPr id="319491" name="Rectangle 3"/>
          <p:cNvSpPr>
            <a:spLocks noChangeArrowheads="1"/>
          </p:cNvSpPr>
          <p:nvPr/>
        </p:nvSpPr>
        <p:spPr bwMode="white">
          <a:xfrm>
            <a:off x="1220788" y="361950"/>
            <a:ext cx="6629400" cy="792163"/>
          </a:xfrm>
          <a:prstGeom prst="rect">
            <a:avLst/>
          </a:prstGeom>
          <a:noFill/>
          <a:ln w="9525">
            <a:noFill/>
            <a:miter lim="800000"/>
          </a:ln>
          <a:effectLst/>
        </p:spPr>
        <p:txBody>
          <a:bodyPr anchor="ctr"/>
          <a:lstStyle/>
          <a:p>
            <a:r>
              <a:rPr lang="zh-CN" altLang="en-US" sz="4000" b="1" dirty="0">
                <a:solidFill>
                  <a:srgbClr val="3366FF"/>
                </a:solidFill>
                <a:latin typeface="黑体" panose="02010609060101010101" pitchFamily="49" charset="-122"/>
                <a:ea typeface="黑体" panose="02010609060101010101" pitchFamily="49" charset="-122"/>
              </a:rPr>
              <a:t>（四）动机</a:t>
            </a:r>
            <a:r>
              <a:rPr lang="en-US" altLang="zh-CN" sz="4000" b="1" dirty="0">
                <a:solidFill>
                  <a:srgbClr val="3366FF"/>
                </a:solidFill>
                <a:latin typeface="Times New Roman" panose="02020603050405020304" pitchFamily="18" charset="0"/>
                <a:ea typeface="黑体" panose="02010609060101010101" pitchFamily="49" charset="-122"/>
              </a:rPr>
              <a:t> </a:t>
            </a:r>
            <a:endParaRPr lang="en-US" altLang="zh-CN" sz="4000" b="1" dirty="0">
              <a:solidFill>
                <a:srgbClr val="3366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19490">
                                            <p:txEl>
                                              <p:pRg st="0" end="0"/>
                                            </p:txEl>
                                          </p:spTgt>
                                        </p:tgtEl>
                                        <p:attrNameLst>
                                          <p:attrName>style.visibility</p:attrName>
                                        </p:attrNameLst>
                                      </p:cBhvr>
                                      <p:to>
                                        <p:strVal val="visible"/>
                                      </p:to>
                                    </p:set>
                                    <p:animEffect transition="in" filter="barn(outVertical)">
                                      <p:cBhvr>
                                        <p:cTn id="7" dur="500"/>
                                        <p:tgtEl>
                                          <p:spTgt spid="3194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19490">
                                            <p:txEl>
                                              <p:pRg st="1" end="1"/>
                                            </p:txEl>
                                          </p:spTgt>
                                        </p:tgtEl>
                                        <p:attrNameLst>
                                          <p:attrName>style.visibility</p:attrName>
                                        </p:attrNameLst>
                                      </p:cBhvr>
                                      <p:to>
                                        <p:strVal val="visible"/>
                                      </p:to>
                                    </p:set>
                                    <p:animEffect transition="in" filter="barn(outVertical)">
                                      <p:cBhvr>
                                        <p:cTn id="12" dur="500"/>
                                        <p:tgtEl>
                                          <p:spTgt spid="3194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19490">
                                            <p:txEl>
                                              <p:pRg st="2" end="2"/>
                                            </p:txEl>
                                          </p:spTgt>
                                        </p:tgtEl>
                                        <p:attrNameLst>
                                          <p:attrName>style.visibility</p:attrName>
                                        </p:attrNameLst>
                                      </p:cBhvr>
                                      <p:to>
                                        <p:strVal val="visible"/>
                                      </p:to>
                                    </p:set>
                                    <p:animEffect transition="in" filter="barn(outVertical)">
                                      <p:cBhvr>
                                        <p:cTn id="17" dur="500"/>
                                        <p:tgtEl>
                                          <p:spTgt spid="3194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19490">
                                            <p:txEl>
                                              <p:pRg st="3" end="3"/>
                                            </p:txEl>
                                          </p:spTgt>
                                        </p:tgtEl>
                                        <p:attrNameLst>
                                          <p:attrName>style.visibility</p:attrName>
                                        </p:attrNameLst>
                                      </p:cBhvr>
                                      <p:to>
                                        <p:strVal val="visible"/>
                                      </p:to>
                                    </p:set>
                                    <p:animEffect transition="in" filter="barn(outVertical)">
                                      <p:cBhvr>
                                        <p:cTn id="22" dur="500"/>
                                        <p:tgtEl>
                                          <p:spTgt spid="319490">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19490">
                                            <p:txEl>
                                              <p:pRg st="4" end="4"/>
                                            </p:txEl>
                                          </p:spTgt>
                                        </p:tgtEl>
                                        <p:attrNameLst>
                                          <p:attrName>style.visibility</p:attrName>
                                        </p:attrNameLst>
                                      </p:cBhvr>
                                      <p:to>
                                        <p:strVal val="visible"/>
                                      </p:to>
                                    </p:set>
                                    <p:animEffect transition="in" filter="barn(outVertical)">
                                      <p:cBhvr>
                                        <p:cTn id="25" dur="500"/>
                                        <p:tgtEl>
                                          <p:spTgt spid="31949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319490">
                                            <p:txEl>
                                              <p:pRg st="5" end="5"/>
                                            </p:txEl>
                                          </p:spTgt>
                                        </p:tgtEl>
                                        <p:attrNameLst>
                                          <p:attrName>style.visibility</p:attrName>
                                        </p:attrNameLst>
                                      </p:cBhvr>
                                      <p:to>
                                        <p:strVal val="visible"/>
                                      </p:to>
                                    </p:set>
                                    <p:animEffect transition="in" filter="barn(outVertical)">
                                      <p:cBhvr>
                                        <p:cTn id="30" dur="500"/>
                                        <p:tgtEl>
                                          <p:spTgt spid="31949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19490">
                                            <p:txEl>
                                              <p:pRg st="6" end="6"/>
                                            </p:txEl>
                                          </p:spTgt>
                                        </p:tgtEl>
                                        <p:attrNameLst>
                                          <p:attrName>style.visibility</p:attrName>
                                        </p:attrNameLst>
                                      </p:cBhvr>
                                      <p:to>
                                        <p:strVal val="visible"/>
                                      </p:to>
                                    </p:set>
                                    <p:animEffect transition="in" filter="barn(outVertical)">
                                      <p:cBhvr>
                                        <p:cTn id="35" dur="500"/>
                                        <p:tgtEl>
                                          <p:spTgt spid="31949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319490">
                                            <p:txEl>
                                              <p:pRg st="7" end="7"/>
                                            </p:txEl>
                                          </p:spTgt>
                                        </p:tgtEl>
                                        <p:attrNameLst>
                                          <p:attrName>style.visibility</p:attrName>
                                        </p:attrNameLst>
                                      </p:cBhvr>
                                      <p:to>
                                        <p:strVal val="visible"/>
                                      </p:to>
                                    </p:set>
                                    <p:animEffect transition="in" filter="barn(outVertical)">
                                      <p:cBhvr>
                                        <p:cTn id="40" dur="500"/>
                                        <p:tgtEl>
                                          <p:spTgt spid="319490">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319490">
                                            <p:txEl>
                                              <p:pRg st="8" end="8"/>
                                            </p:txEl>
                                          </p:spTgt>
                                        </p:tgtEl>
                                        <p:attrNameLst>
                                          <p:attrName>style.visibility</p:attrName>
                                        </p:attrNameLst>
                                      </p:cBhvr>
                                      <p:to>
                                        <p:strVal val="visible"/>
                                      </p:to>
                                    </p:set>
                                    <p:animEffect transition="in" filter="barn(outVertical)">
                                      <p:cBhvr>
                                        <p:cTn id="45" dur="500"/>
                                        <p:tgtEl>
                                          <p:spTgt spid="3194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0" grpId="0" uiExpand="1"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58813" y="1249363"/>
            <a:ext cx="7772400" cy="4114800"/>
          </a:xfrm>
        </p:spPr>
        <p:txBody>
          <a:bodyPr/>
          <a:lstStyle/>
          <a:p>
            <a:r>
              <a:rPr lang="zh-CN" altLang="en-US" dirty="0"/>
              <a:t>放大倍数</a:t>
            </a:r>
          </a:p>
        </p:txBody>
      </p:sp>
      <p:pic>
        <p:nvPicPr>
          <p:cNvPr id="122882" name="Picture 2"/>
          <p:cNvPicPr>
            <a:picLocks noChangeAspect="1" noChangeArrowheads="1"/>
          </p:cNvPicPr>
          <p:nvPr/>
        </p:nvPicPr>
        <p:blipFill>
          <a:blip r:embed="rId3" cstate="print"/>
          <a:srcRect/>
          <a:stretch>
            <a:fillRect/>
          </a:stretch>
        </p:blipFill>
        <p:spPr bwMode="auto">
          <a:xfrm>
            <a:off x="1129243" y="1122362"/>
            <a:ext cx="6448425" cy="414337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0" y="3048000"/>
            <a:ext cx="9001125" cy="30670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114800"/>
          </a:xfrm>
        </p:spPr>
        <p:txBody>
          <a:bodyPr/>
          <a:lstStyle/>
          <a:p>
            <a:pPr>
              <a:lnSpc>
                <a:spcPts val="3300"/>
              </a:lnSpc>
            </a:pPr>
            <a:r>
              <a:rPr lang="zh-CN" altLang="en-US" dirty="0"/>
              <a:t>怎么办？</a:t>
            </a:r>
            <a:endParaRPr lang="en-US" altLang="zh-CN" dirty="0"/>
          </a:p>
          <a:p>
            <a:pPr lvl="1">
              <a:lnSpc>
                <a:spcPts val="3300"/>
              </a:lnSpc>
            </a:pPr>
            <a:r>
              <a:rPr lang="zh-CN" altLang="zh-CN" dirty="0"/>
              <a:t>大多数人甚至不知道企业</a:t>
            </a:r>
            <a:r>
              <a:rPr lang="zh-CN" altLang="en-US" dirty="0"/>
              <a:t>或家庭</a:t>
            </a:r>
            <a:r>
              <a:rPr lang="zh-CN" altLang="zh-CN" dirty="0"/>
              <a:t>环境中启用了</a:t>
            </a:r>
            <a:r>
              <a:rPr lang="en-US" altLang="zh-CN" dirty="0"/>
              <a:t>SSDP</a:t>
            </a:r>
            <a:r>
              <a:rPr lang="zh-CN" altLang="zh-CN" dirty="0"/>
              <a:t>，而他们很可能都没有使用过这个协议。</a:t>
            </a:r>
            <a:r>
              <a:rPr lang="zh-CN" altLang="zh-CN" dirty="0">
                <a:solidFill>
                  <a:srgbClr val="FF0000"/>
                </a:solidFill>
              </a:rPr>
              <a:t>如果你不使用一个协议或应用程序或服务，最好是关掉</a:t>
            </a:r>
            <a:r>
              <a:rPr lang="zh-CN" altLang="zh-CN" dirty="0"/>
              <a:t>。</a:t>
            </a:r>
            <a:endParaRPr lang="en-US" altLang="zh-CN" dirty="0"/>
          </a:p>
          <a:p>
            <a:pPr lvl="1">
              <a:lnSpc>
                <a:spcPts val="3300"/>
              </a:lnSpc>
            </a:pPr>
            <a:r>
              <a:rPr lang="zh-CN" altLang="zh-CN" dirty="0"/>
              <a:t>其次是确保在网络外围，只允许用户应该连接的协议被使用。从安全的角度来看，这是一个良好的习惯。</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SSDP </a:t>
            </a:r>
            <a:r>
              <a:rPr lang="en-US" altLang="zh-CN" dirty="0" err="1"/>
              <a:t>DDoS</a:t>
            </a:r>
            <a:endParaRPr lang="zh-CN" altLang="en-US" dirty="0"/>
          </a:p>
        </p:txBody>
      </p:sp>
      <p:pic>
        <p:nvPicPr>
          <p:cNvPr id="12" name="图片 11" descr="UPnP-3.jpg"/>
          <p:cNvPicPr>
            <a:picLocks noChangeAspect="1"/>
          </p:cNvPicPr>
          <p:nvPr/>
        </p:nvPicPr>
        <p:blipFill>
          <a:blip r:embed="rId2" cstate="print"/>
          <a:stretch>
            <a:fillRect/>
          </a:stretch>
        </p:blipFill>
        <p:spPr>
          <a:xfrm>
            <a:off x="2419350" y="2193798"/>
            <a:ext cx="5029200" cy="3118104"/>
          </a:xfrm>
          <a:prstGeom prst="rect">
            <a:avLst/>
          </a:prstGeom>
        </p:spPr>
      </p:pic>
      <p:pic>
        <p:nvPicPr>
          <p:cNvPr id="13" name="图片 12" descr="0dd7912397dda144f93f4e7eb3b7d0a20df486c3.jpg"/>
          <p:cNvPicPr>
            <a:picLocks noChangeAspect="1"/>
          </p:cNvPicPr>
          <p:nvPr/>
        </p:nvPicPr>
        <p:blipFill>
          <a:blip r:embed="rId3" cstate="print"/>
          <a:stretch>
            <a:fillRect/>
          </a:stretch>
        </p:blipFill>
        <p:spPr>
          <a:xfrm>
            <a:off x="561975" y="1843087"/>
            <a:ext cx="8134350" cy="4333875"/>
          </a:xfrm>
          <a:prstGeom prst="rect">
            <a:avLst/>
          </a:prstGeom>
        </p:spPr>
      </p:pic>
      <p:sp>
        <p:nvSpPr>
          <p:cNvPr id="8" name="内容占位符 7"/>
          <p:cNvSpPr>
            <a:spLocks noGrp="1"/>
          </p:cNvSpPr>
          <p:nvPr>
            <p:ph idx="1"/>
          </p:nvPr>
        </p:nvSpPr>
        <p:spPr>
          <a:xfrm>
            <a:off x="630238" y="1344613"/>
            <a:ext cx="7772400" cy="4114800"/>
          </a:xfrm>
        </p:spPr>
        <p:txBody>
          <a:bodyPr/>
          <a:lstStyle/>
          <a:p>
            <a:r>
              <a:rPr lang="zh-CN" altLang="en-US" dirty="0"/>
              <a:t>关闭</a:t>
            </a:r>
            <a:r>
              <a:rPr lang="en-US" altLang="zh-CN" dirty="0"/>
              <a:t>UPnP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7774" y="219075"/>
            <a:ext cx="3800475" cy="914400"/>
          </a:xfrm>
        </p:spPr>
        <p:txBody>
          <a:bodyPr/>
          <a:lstStyle/>
          <a:p>
            <a:r>
              <a:rPr lang="en-US" altLang="zh-CN" dirty="0"/>
              <a:t>SSDP </a:t>
            </a:r>
            <a:r>
              <a:rPr lang="en-US" altLang="zh-CN" dirty="0" err="1"/>
              <a:t>DDoS</a:t>
            </a:r>
            <a:endParaRPr lang="zh-CN" altLang="en-US" dirty="0"/>
          </a:p>
        </p:txBody>
      </p:sp>
      <p:sp>
        <p:nvSpPr>
          <p:cNvPr id="3" name="内容占位符 2"/>
          <p:cNvSpPr>
            <a:spLocks noGrp="1"/>
          </p:cNvSpPr>
          <p:nvPr>
            <p:ph idx="1"/>
          </p:nvPr>
        </p:nvSpPr>
        <p:spPr>
          <a:xfrm>
            <a:off x="639763" y="1344613"/>
            <a:ext cx="7772400" cy="4114800"/>
          </a:xfrm>
        </p:spPr>
        <p:txBody>
          <a:bodyPr/>
          <a:lstStyle/>
          <a:p>
            <a:pPr>
              <a:lnSpc>
                <a:spcPts val="3300"/>
              </a:lnSpc>
            </a:pPr>
            <a:r>
              <a:rPr lang="zh-CN" altLang="en-US" sz="2800" dirty="0"/>
              <a:t>怎么办？</a:t>
            </a:r>
            <a:endParaRPr lang="en-US" altLang="zh-CN" sz="2800" dirty="0"/>
          </a:p>
          <a:p>
            <a:pPr lvl="1">
              <a:lnSpc>
                <a:spcPts val="3300"/>
              </a:lnSpc>
            </a:pPr>
            <a:r>
              <a:rPr lang="zh-CN" altLang="zh-CN" sz="2400" dirty="0"/>
              <a:t>大多数人甚至不知道企业环境中启用了</a:t>
            </a:r>
            <a:r>
              <a:rPr lang="en-US" altLang="zh-CN" sz="2400" dirty="0"/>
              <a:t>SSDP</a:t>
            </a:r>
            <a:r>
              <a:rPr lang="zh-CN" altLang="zh-CN" sz="2400" dirty="0"/>
              <a:t>，而他们很可能都没有使用过这个协议。</a:t>
            </a:r>
            <a:r>
              <a:rPr lang="zh-CN" altLang="zh-CN" sz="2400" dirty="0">
                <a:solidFill>
                  <a:srgbClr val="FF0000"/>
                </a:solidFill>
              </a:rPr>
              <a:t>如果你不使用一个协议或应用程序或服务，最好是关掉</a:t>
            </a:r>
            <a:r>
              <a:rPr lang="zh-CN" altLang="zh-CN" sz="2400" dirty="0"/>
              <a:t>。</a:t>
            </a:r>
            <a:endParaRPr lang="en-US" altLang="zh-CN" sz="2400" dirty="0"/>
          </a:p>
          <a:p>
            <a:pPr lvl="1">
              <a:lnSpc>
                <a:spcPts val="3300"/>
              </a:lnSpc>
            </a:pPr>
            <a:r>
              <a:rPr lang="zh-CN" altLang="zh-CN" sz="2400" dirty="0"/>
              <a:t>其次是确保在网络外围，只允许用户应该连接的协议被使用。从安全的角度来看，这是一个良好的习惯。</a:t>
            </a:r>
            <a:endParaRPr lang="zh-CN" altLang="en-US"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49" y="0"/>
            <a:ext cx="4562475" cy="1066800"/>
          </a:xfrm>
        </p:spPr>
        <p:txBody>
          <a:bodyPr/>
          <a:lstStyle/>
          <a:p>
            <a:r>
              <a:rPr lang="en-US" altLang="zh-CN" dirty="0"/>
              <a:t>SSDP </a:t>
            </a:r>
            <a:r>
              <a:rPr lang="en-US" altLang="zh-CN" dirty="0" err="1"/>
              <a:t>DDoS</a:t>
            </a:r>
            <a:endParaRPr lang="zh-CN" altLang="en-US" dirty="0"/>
          </a:p>
        </p:txBody>
      </p:sp>
      <p:pic>
        <p:nvPicPr>
          <p:cNvPr id="12" name="图片 11" descr="UPnP-3.jpg"/>
          <p:cNvPicPr>
            <a:picLocks noChangeAspect="1"/>
          </p:cNvPicPr>
          <p:nvPr/>
        </p:nvPicPr>
        <p:blipFill>
          <a:blip r:embed="rId2" cstate="print"/>
          <a:stretch>
            <a:fillRect/>
          </a:stretch>
        </p:blipFill>
        <p:spPr>
          <a:xfrm>
            <a:off x="2419350" y="2193798"/>
            <a:ext cx="5029200" cy="3118104"/>
          </a:xfrm>
          <a:prstGeom prst="rect">
            <a:avLst/>
          </a:prstGeom>
        </p:spPr>
      </p:pic>
      <p:pic>
        <p:nvPicPr>
          <p:cNvPr id="13" name="图片 12" descr="0dd7912397dda144f93f4e7eb3b7d0a20df486c3.jpg"/>
          <p:cNvPicPr>
            <a:picLocks noChangeAspect="1"/>
          </p:cNvPicPr>
          <p:nvPr/>
        </p:nvPicPr>
        <p:blipFill>
          <a:blip r:embed="rId3" cstate="print"/>
          <a:stretch>
            <a:fillRect/>
          </a:stretch>
        </p:blipFill>
        <p:spPr>
          <a:xfrm>
            <a:off x="561975" y="1843087"/>
            <a:ext cx="8134350" cy="4333875"/>
          </a:xfrm>
          <a:prstGeom prst="rect">
            <a:avLst/>
          </a:prstGeom>
        </p:spPr>
      </p:pic>
      <p:sp>
        <p:nvSpPr>
          <p:cNvPr id="8" name="内容占位符 7"/>
          <p:cNvSpPr>
            <a:spLocks noGrp="1"/>
          </p:cNvSpPr>
          <p:nvPr>
            <p:ph idx="1"/>
          </p:nvPr>
        </p:nvSpPr>
        <p:spPr>
          <a:xfrm>
            <a:off x="630238" y="1344613"/>
            <a:ext cx="7772400" cy="4114800"/>
          </a:xfrm>
        </p:spPr>
        <p:txBody>
          <a:bodyPr/>
          <a:lstStyle/>
          <a:p>
            <a:r>
              <a:rPr lang="zh-CN" altLang="en-US" dirty="0"/>
              <a:t>关闭</a:t>
            </a:r>
            <a:r>
              <a:rPr lang="en-US" altLang="zh-CN" dirty="0"/>
              <a:t>UPnP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74888" y="2895600"/>
            <a:ext cx="5659437" cy="958850"/>
          </a:xfrm>
        </p:spPr>
        <p:txBody>
          <a:bodyPr/>
          <a:lstStyle/>
          <a:p>
            <a:r>
              <a:rPr lang="zh-CN" altLang="en-US" dirty="0">
                <a:solidFill>
                  <a:srgbClr val="C00000"/>
                </a:solidFill>
              </a:rPr>
              <a:t>三、重定向</a:t>
            </a:r>
            <a:r>
              <a:rPr lang="en-US" altLang="zh-CN" dirty="0" err="1">
                <a:solidFill>
                  <a:srgbClr val="C00000"/>
                </a:solidFill>
              </a:rPr>
              <a:t>DoS</a:t>
            </a:r>
            <a:endParaRPr lang="zh-CN" altLang="en-US" dirty="0">
              <a:solidFill>
                <a:srgbClr val="C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rPr>
              <a:t>重定向</a:t>
            </a:r>
            <a:r>
              <a:rPr lang="en-US" altLang="zh-CN" dirty="0" err="1">
                <a:latin typeface="Times New Roman" panose="02020603050405020304" pitchFamily="18" charset="0"/>
              </a:rPr>
              <a:t>DoS</a:t>
            </a:r>
            <a:r>
              <a:rPr lang="zh-CN" altLang="en-US" dirty="0"/>
              <a:t>攻击</a:t>
            </a:r>
          </a:p>
        </p:txBody>
      </p:sp>
      <p:sp>
        <p:nvSpPr>
          <p:cNvPr id="696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69637" name="Rectangle 4"/>
          <p:cNvSpPr>
            <a:spLocks noGrp="1" noChangeArrowheads="1"/>
          </p:cNvSpPr>
          <p:nvPr>
            <p:ph type="body" idx="1"/>
          </p:nvPr>
        </p:nvSpPr>
        <p:spPr>
          <a:xfrm>
            <a:off x="563563" y="1457324"/>
            <a:ext cx="8137525" cy="4486275"/>
          </a:xfrm>
          <a:noFill/>
        </p:spPr>
        <p:txBody>
          <a:bodyPr/>
          <a:lstStyle/>
          <a:p>
            <a:pPr eaLnBrk="1" hangingPunct="1">
              <a:lnSpc>
                <a:spcPct val="150000"/>
              </a:lnSpc>
              <a:spcBef>
                <a:spcPts val="0"/>
              </a:spcBef>
            </a:pPr>
            <a:r>
              <a:rPr lang="zh-CN" altLang="en-US" dirty="0"/>
              <a:t>通过修改网络中的一些参数或</a:t>
            </a:r>
            <a:r>
              <a:rPr lang="en-US" altLang="zh-CN" dirty="0"/>
              <a:t>ARP</a:t>
            </a:r>
            <a:r>
              <a:rPr lang="zh-CN" altLang="en-US" dirty="0"/>
              <a:t>表、</a:t>
            </a:r>
            <a:r>
              <a:rPr lang="en-US" altLang="zh-CN" dirty="0"/>
              <a:t>DNS</a:t>
            </a:r>
            <a:r>
              <a:rPr lang="zh-CN" altLang="en-US" dirty="0"/>
              <a:t>缓存，使得受害者发出的或者发向受害者的数据包被重定向到了其它地方。</a:t>
            </a:r>
          </a:p>
          <a:p>
            <a:pPr eaLnBrk="1" hangingPunct="1">
              <a:lnSpc>
                <a:spcPct val="150000"/>
              </a:lnSpc>
              <a:spcBef>
                <a:spcPts val="0"/>
              </a:spcBef>
            </a:pPr>
            <a:r>
              <a:rPr lang="zh-CN" altLang="en-US" dirty="0"/>
              <a:t>常被用于窃听或中间人攻击。因此，通常在网络窃听中研究，很多人不把它当作</a:t>
            </a:r>
            <a:r>
              <a:rPr lang="en-US" altLang="zh-CN" dirty="0" err="1"/>
              <a:t>DoS</a:t>
            </a:r>
            <a:r>
              <a:rPr lang="zh-CN" altLang="en-US" dirty="0"/>
              <a:t>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9637">
                                            <p:txEl>
                                              <p:pRg st="0" end="0"/>
                                            </p:txEl>
                                          </p:spTgt>
                                        </p:tgtEl>
                                        <p:attrNameLst>
                                          <p:attrName>style.visibility</p:attrName>
                                        </p:attrNameLst>
                                      </p:cBhvr>
                                      <p:to>
                                        <p:strVal val="visible"/>
                                      </p:to>
                                    </p:set>
                                    <p:anim calcmode="lin" valueType="num">
                                      <p:cBhvr>
                                        <p:cTn id="7" dur="1000" fill="hold"/>
                                        <p:tgtEl>
                                          <p:spTgt spid="6963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963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963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9637">
                                            <p:txEl>
                                              <p:pRg st="1" end="1"/>
                                            </p:txEl>
                                          </p:spTgt>
                                        </p:tgtEl>
                                        <p:attrNameLst>
                                          <p:attrName>style.visibility</p:attrName>
                                        </p:attrNameLst>
                                      </p:cBhvr>
                                      <p:to>
                                        <p:strVal val="visible"/>
                                      </p:to>
                                    </p:set>
                                    <p:anim calcmode="lin" valueType="num">
                                      <p:cBhvr>
                                        <p:cTn id="14" dur="1000" fill="hold"/>
                                        <p:tgtEl>
                                          <p:spTgt spid="6963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963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96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noFill/>
          <a:ln w="9525" algn="ctr">
            <a:noFill/>
            <a:miter lim="800000"/>
          </a:ln>
          <a:effectLst/>
        </p:spPr>
        <p:txBody>
          <a:bodyPr>
            <a:spAutoFit/>
          </a:bodyPr>
          <a:lstStyle/>
          <a:p>
            <a:pPr eaLnBrk="0" hangingPunct="0"/>
            <a:r>
              <a:rPr lang="en-US" altLang="zh-CN" sz="3200" b="1" dirty="0">
                <a:solidFill>
                  <a:srgbClr val="000000"/>
                </a:solidFill>
                <a:ea typeface="黑体" panose="02010609060101010101" pitchFamily="49" charset="-122"/>
              </a:rPr>
              <a:t>Type: </a:t>
            </a:r>
            <a:r>
              <a:rPr lang="zh-CN" altLang="en-US" sz="3200" b="1" dirty="0">
                <a:solidFill>
                  <a:srgbClr val="000000"/>
                </a:solidFill>
                <a:ea typeface="黑体" panose="02010609060101010101" pitchFamily="49" charset="-122"/>
              </a:rPr>
              <a:t>拒绝服务攻击的分类</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How: </a:t>
            </a:r>
            <a:r>
              <a:rPr lang="en-US" altLang="zh-CN" sz="3200" b="1" dirty="0" err="1">
                <a:solidFill>
                  <a:srgbClr val="000000"/>
                </a:solidFill>
                <a:ea typeface="黑体" panose="02010609060101010101" pitchFamily="49" charset="-122"/>
              </a:rPr>
              <a:t>DoS</a:t>
            </a:r>
            <a:r>
              <a:rPr lang="en-US" altLang="zh-CN" sz="3200" b="1" dirty="0">
                <a:solidFill>
                  <a:srgbClr val="000000"/>
                </a:solidFill>
                <a:ea typeface="黑体" panose="02010609060101010101" pitchFamily="49" charset="-122"/>
              </a:rPr>
              <a:t> </a:t>
            </a:r>
            <a:r>
              <a:rPr lang="zh-CN" altLang="en-US" sz="3200" b="1" dirty="0">
                <a:solidFill>
                  <a:srgbClr val="000000"/>
                </a:solidFill>
                <a:ea typeface="黑体" panose="02010609060101010101" pitchFamily="49" charset="-122"/>
              </a:rPr>
              <a:t>攻击原理</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What: </a:t>
            </a:r>
            <a:r>
              <a:rPr lang="zh-CN" altLang="en-US" sz="3200" b="1" dirty="0">
                <a:solidFill>
                  <a:srgbClr val="000000"/>
                </a:solidFill>
                <a:ea typeface="黑体" panose="02010609060101010101" pitchFamily="49" charset="-122"/>
              </a:rPr>
              <a:t>拒绝服务攻击是什么 ?</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solidFill>
            <a:srgbClr val="FFC000"/>
          </a:solid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Defend: </a:t>
            </a:r>
            <a:r>
              <a:rPr lang="zh-CN" altLang="en-US" sz="3200" b="1" dirty="0">
                <a:solidFill>
                  <a:srgbClr val="000000"/>
                </a:solidFill>
                <a:ea typeface="黑体" panose="02010609060101010101" pitchFamily="49" charset="-122"/>
              </a:rPr>
              <a:t>如何防御</a:t>
            </a:r>
            <a:r>
              <a:rPr lang="en-US" altLang="zh-CN" sz="3200" b="1" dirty="0" err="1">
                <a:solidFill>
                  <a:srgbClr val="000000"/>
                </a:solidFill>
                <a:ea typeface="黑体" panose="02010609060101010101" pitchFamily="49" charset="-122"/>
              </a:rPr>
              <a:t>DoS</a:t>
            </a:r>
            <a:r>
              <a:rPr lang="zh-CN" altLang="en-US" sz="3200" b="1" dirty="0">
                <a:solidFill>
                  <a:srgbClr val="000000"/>
                </a:solidFill>
                <a:ea typeface="黑体" panose="02010609060101010101" pitchFamily="49" charset="-122"/>
              </a:rPr>
              <a:t>攻击？</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zh-CN" altLang="en-US"/>
              <a:t>（一）检测（</a:t>
            </a:r>
            <a:r>
              <a:rPr lang="en-US" altLang="zh-CN"/>
              <a:t>1/4</a:t>
            </a:r>
            <a:r>
              <a:rPr lang="zh-CN" altLang="en-US"/>
              <a:t>）</a:t>
            </a:r>
            <a:endParaRPr lang="en-US" altLang="zh-CN"/>
          </a:p>
        </p:txBody>
      </p:sp>
      <p:sp>
        <p:nvSpPr>
          <p:cNvPr id="78852"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364548" name="Rectangle 4"/>
          <p:cNvSpPr>
            <a:spLocks noGrp="1" noChangeArrowheads="1"/>
          </p:cNvSpPr>
          <p:nvPr>
            <p:ph type="body" idx="1"/>
          </p:nvPr>
        </p:nvSpPr>
        <p:spPr>
          <a:xfrm>
            <a:off x="506413" y="1506538"/>
            <a:ext cx="8496300" cy="4484687"/>
          </a:xfrm>
          <a:noFill/>
        </p:spPr>
        <p:txBody>
          <a:bodyPr/>
          <a:lstStyle/>
          <a:p>
            <a:pPr eaLnBrk="1" hangingPunct="1"/>
            <a:r>
              <a:rPr lang="zh-CN" altLang="en-US" dirty="0">
                <a:solidFill>
                  <a:srgbClr val="FF0000"/>
                </a:solidFill>
              </a:rPr>
              <a:t>检测难点在哪里？</a:t>
            </a:r>
          </a:p>
          <a:p>
            <a:pPr lvl="1" eaLnBrk="1" hangingPunct="1"/>
            <a:r>
              <a:rPr lang="zh-CN" altLang="en-US" dirty="0"/>
              <a:t>不容易定位攻击者的位置</a:t>
            </a:r>
          </a:p>
          <a:p>
            <a:pPr lvl="2" eaLnBrk="1" hangingPunct="1"/>
            <a:r>
              <a:rPr lang="en-US" altLang="zh-CN" dirty="0">
                <a:solidFill>
                  <a:srgbClr val="000000"/>
                </a:solidFill>
              </a:rPr>
              <a:t>Internet</a:t>
            </a:r>
            <a:r>
              <a:rPr lang="zh-CN" altLang="en-US" dirty="0">
                <a:solidFill>
                  <a:srgbClr val="000000"/>
                </a:solidFill>
              </a:rPr>
              <a:t>上绝大多数网络都不限制源地址，也就使伪造源地址非常容易</a:t>
            </a:r>
          </a:p>
          <a:p>
            <a:pPr lvl="2" eaLnBrk="1" hangingPunct="1"/>
            <a:r>
              <a:rPr lang="zh-CN" altLang="en-US" dirty="0">
                <a:solidFill>
                  <a:srgbClr val="000000"/>
                </a:solidFill>
              </a:rPr>
              <a:t> 通过攻击代理的攻击，只能找到攻击代理的位置</a:t>
            </a:r>
          </a:p>
          <a:p>
            <a:pPr lvl="2" eaLnBrk="1" hangingPunct="1"/>
            <a:r>
              <a:rPr lang="zh-CN" altLang="en-US" dirty="0">
                <a:solidFill>
                  <a:srgbClr val="000000"/>
                </a:solidFill>
              </a:rPr>
              <a:t> 各种反射式攻击，无法定位源攻击者</a:t>
            </a:r>
          </a:p>
          <a:p>
            <a:pPr lvl="1" eaLnBrk="1" hangingPunct="1"/>
            <a:endParaRPr lang="zh-CN" altLang="en-US" dirty="0"/>
          </a:p>
          <a:p>
            <a:pPr lvl="1" eaLnBrk="1" hangingPunct="1"/>
            <a:endParaRPr lang="zh-CN" altLang="en-US" dirty="0"/>
          </a:p>
          <a:p>
            <a:pPr eaLnBrk="1" hangingPunct="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64548">
                                            <p:txEl>
                                              <p:pRg st="0" end="0"/>
                                            </p:txEl>
                                          </p:spTgt>
                                        </p:tgtEl>
                                        <p:attrNameLst>
                                          <p:attrName>style.visibility</p:attrName>
                                        </p:attrNameLst>
                                      </p:cBhvr>
                                      <p:to>
                                        <p:strVal val="visible"/>
                                      </p:to>
                                    </p:set>
                                    <p:animEffect transition="in" filter="barn(outHorizontal)">
                                      <p:cBhvr>
                                        <p:cTn id="7" dur="500"/>
                                        <p:tgtEl>
                                          <p:spTgt spid="364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64548">
                                            <p:txEl>
                                              <p:pRg st="1" end="1"/>
                                            </p:txEl>
                                          </p:spTgt>
                                        </p:tgtEl>
                                        <p:attrNameLst>
                                          <p:attrName>style.visibility</p:attrName>
                                        </p:attrNameLst>
                                      </p:cBhvr>
                                      <p:to>
                                        <p:strVal val="visible"/>
                                      </p:to>
                                    </p:set>
                                    <p:animEffect transition="in" filter="barn(outHorizontal)">
                                      <p:cBhvr>
                                        <p:cTn id="12" dur="500"/>
                                        <p:tgtEl>
                                          <p:spTgt spid="3645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64548">
                                            <p:txEl>
                                              <p:pRg st="2" end="2"/>
                                            </p:txEl>
                                          </p:spTgt>
                                        </p:tgtEl>
                                        <p:attrNameLst>
                                          <p:attrName>style.visibility</p:attrName>
                                        </p:attrNameLst>
                                      </p:cBhvr>
                                      <p:to>
                                        <p:strVal val="visible"/>
                                      </p:to>
                                    </p:set>
                                    <p:animEffect transition="in" filter="barn(outHorizontal)">
                                      <p:cBhvr>
                                        <p:cTn id="17" dur="500"/>
                                        <p:tgtEl>
                                          <p:spTgt spid="3645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364548">
                                            <p:txEl>
                                              <p:pRg st="3" end="3"/>
                                            </p:txEl>
                                          </p:spTgt>
                                        </p:tgtEl>
                                        <p:attrNameLst>
                                          <p:attrName>style.visibility</p:attrName>
                                        </p:attrNameLst>
                                      </p:cBhvr>
                                      <p:to>
                                        <p:strVal val="visible"/>
                                      </p:to>
                                    </p:set>
                                    <p:animEffect transition="in" filter="barn(outHorizontal)">
                                      <p:cBhvr>
                                        <p:cTn id="22" dur="500"/>
                                        <p:tgtEl>
                                          <p:spTgt spid="3645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364548">
                                            <p:txEl>
                                              <p:pRg st="4" end="4"/>
                                            </p:txEl>
                                          </p:spTgt>
                                        </p:tgtEl>
                                        <p:attrNameLst>
                                          <p:attrName>style.visibility</p:attrName>
                                        </p:attrNameLst>
                                      </p:cBhvr>
                                      <p:to>
                                        <p:strVal val="visible"/>
                                      </p:to>
                                    </p:set>
                                    <p:animEffect transition="in" filter="barn(outHorizontal)">
                                      <p:cBhvr>
                                        <p:cTn id="27" dur="500"/>
                                        <p:tgtEl>
                                          <p:spTgt spid="3645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8" grpId="0" build="p" bldLvl="2"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zh-CN" altLang="en-US"/>
              <a:t>（一）检测（</a:t>
            </a:r>
            <a:r>
              <a:rPr lang="en-US" altLang="zh-CN"/>
              <a:t>2/4</a:t>
            </a:r>
            <a:r>
              <a:rPr lang="zh-CN" altLang="en-US"/>
              <a:t>）</a:t>
            </a:r>
            <a:endParaRPr lang="en-US" altLang="zh-CN"/>
          </a:p>
        </p:txBody>
      </p:sp>
      <p:sp>
        <p:nvSpPr>
          <p:cNvPr id="7987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380932" name="Rectangle 4"/>
          <p:cNvSpPr>
            <a:spLocks noGrp="1" noChangeArrowheads="1"/>
          </p:cNvSpPr>
          <p:nvPr>
            <p:ph type="body" idx="1"/>
          </p:nvPr>
        </p:nvSpPr>
        <p:spPr>
          <a:xfrm>
            <a:off x="495300" y="1401763"/>
            <a:ext cx="8496300" cy="4522787"/>
          </a:xfrm>
          <a:noFill/>
        </p:spPr>
        <p:txBody>
          <a:bodyPr/>
          <a:lstStyle/>
          <a:p>
            <a:pPr eaLnBrk="1" hangingPunct="1"/>
            <a:r>
              <a:rPr lang="zh-CN" altLang="en-US" dirty="0"/>
              <a:t>依据</a:t>
            </a:r>
            <a:r>
              <a:rPr lang="en-US" altLang="zh-CN" dirty="0" err="1"/>
              <a:t>DDoS</a:t>
            </a:r>
            <a:r>
              <a:rPr lang="zh-CN" altLang="en-US" dirty="0">
                <a:latin typeface="宋体" panose="02010600030101010101" pitchFamily="2" charset="-122"/>
              </a:rPr>
              <a:t>攻击工具的</a:t>
            </a:r>
            <a:r>
              <a:rPr lang="zh-CN" altLang="en-US" dirty="0">
                <a:solidFill>
                  <a:srgbClr val="FF3300"/>
                </a:solidFill>
                <a:latin typeface="宋体" panose="02010600030101010101" pitchFamily="2" charset="-122"/>
              </a:rPr>
              <a:t>特征标志</a:t>
            </a:r>
            <a:r>
              <a:rPr lang="zh-CN" altLang="en-US" dirty="0">
                <a:latin typeface="宋体" panose="02010600030101010101" pitchFamily="2" charset="-122"/>
              </a:rPr>
              <a:t>检测</a:t>
            </a:r>
            <a:endParaRPr lang="zh-CN" altLang="en-US" dirty="0"/>
          </a:p>
          <a:p>
            <a:pPr lvl="1" algn="just" eaLnBrk="1" hangingPunct="1"/>
            <a:r>
              <a:rPr lang="zh-CN" altLang="en-US" dirty="0"/>
              <a:t>特定端口。例如，著名的</a:t>
            </a:r>
            <a:r>
              <a:rPr lang="en-US" altLang="zh-CN" dirty="0" err="1"/>
              <a:t>DDoS</a:t>
            </a:r>
            <a:r>
              <a:rPr lang="zh-CN" altLang="en-US" dirty="0"/>
              <a:t>工具</a:t>
            </a:r>
            <a:r>
              <a:rPr lang="en-US" altLang="zh-CN" dirty="0" err="1"/>
              <a:t>trinoo</a:t>
            </a:r>
            <a:r>
              <a:rPr lang="zh-CN" altLang="en-US" dirty="0"/>
              <a:t>使用的端口分别为：</a:t>
            </a:r>
            <a:r>
              <a:rPr lang="en-US" altLang="zh-CN" dirty="0"/>
              <a:t>TCP</a:t>
            </a:r>
            <a:r>
              <a:rPr lang="zh-CN" altLang="en-US" dirty="0"/>
              <a:t>端口</a:t>
            </a:r>
            <a:r>
              <a:rPr lang="en-US" altLang="zh-CN" dirty="0"/>
              <a:t>27655, UDP</a:t>
            </a:r>
            <a:r>
              <a:rPr lang="zh-CN" altLang="en-US" dirty="0"/>
              <a:t>端口</a:t>
            </a:r>
            <a:r>
              <a:rPr lang="en-US" altLang="zh-CN" dirty="0"/>
              <a:t>27444</a:t>
            </a:r>
            <a:r>
              <a:rPr lang="zh-CN" altLang="en-US" dirty="0"/>
              <a:t>和</a:t>
            </a:r>
            <a:r>
              <a:rPr lang="en-US" altLang="zh-CN" dirty="0"/>
              <a:t>31335</a:t>
            </a:r>
            <a:r>
              <a:rPr lang="zh-CN" altLang="en-US" dirty="0"/>
              <a:t>；</a:t>
            </a:r>
            <a:r>
              <a:rPr lang="en-US" altLang="zh-CN" dirty="0"/>
              <a:t>NTP </a:t>
            </a:r>
            <a:r>
              <a:rPr lang="en-US" altLang="zh-CN" dirty="0" err="1"/>
              <a:t>DRDoS</a:t>
            </a:r>
            <a:r>
              <a:rPr lang="zh-CN" altLang="en-US" dirty="0"/>
              <a:t>检测</a:t>
            </a:r>
            <a:r>
              <a:rPr lang="en-US" altLang="zh-CN" dirty="0"/>
              <a:t>123</a:t>
            </a:r>
            <a:r>
              <a:rPr lang="zh-CN" altLang="en-US" dirty="0"/>
              <a:t>端口。</a:t>
            </a:r>
          </a:p>
          <a:p>
            <a:pPr lvl="1" algn="just" eaLnBrk="1" hangingPunct="1"/>
            <a:r>
              <a:rPr lang="zh-CN" altLang="en-US" dirty="0"/>
              <a:t>标志位。例如，</a:t>
            </a:r>
            <a:r>
              <a:rPr lang="en-US" altLang="zh-CN" dirty="0"/>
              <a:t>Shaft</a:t>
            </a:r>
            <a:r>
              <a:rPr lang="zh-CN" altLang="en-US" dirty="0"/>
              <a:t>攻击所用的</a:t>
            </a:r>
            <a:r>
              <a:rPr lang="en-US" altLang="zh-CN" dirty="0"/>
              <a:t>TCP</a:t>
            </a:r>
            <a:r>
              <a:rPr lang="zh-CN" altLang="en-US" dirty="0"/>
              <a:t>分组的序列号都是</a:t>
            </a:r>
            <a:r>
              <a:rPr lang="en-US" altLang="zh-CN" dirty="0"/>
              <a:t>0x28374839</a:t>
            </a:r>
            <a:r>
              <a:rPr lang="zh-CN" altLang="en-US" dirty="0"/>
              <a:t>。</a:t>
            </a:r>
          </a:p>
          <a:p>
            <a:pPr lvl="1" eaLnBrk="1" hangingPunct="1"/>
            <a:r>
              <a:rPr lang="zh-CN" altLang="en-US" dirty="0">
                <a:latin typeface="宋体" panose="02010600030101010101" pitchFamily="2" charset="-122"/>
              </a:rPr>
              <a:t>特定数据内容。</a:t>
            </a:r>
          </a:p>
          <a:p>
            <a:pPr eaLnBrk="1" hangingPunct="1"/>
            <a:r>
              <a:rPr lang="zh-CN" altLang="en-US" dirty="0">
                <a:latin typeface="宋体" panose="02010600030101010101" pitchFamily="2" charset="-122"/>
              </a:rPr>
              <a:t>统计检测</a:t>
            </a:r>
          </a:p>
          <a:p>
            <a:pPr eaLnBrk="1" hangingPunct="1"/>
            <a:r>
              <a:rPr lang="zh-CN" altLang="en-US" dirty="0">
                <a:latin typeface="宋体" panose="02010600030101010101" pitchFamily="2" charset="-122"/>
              </a:rPr>
              <a:t>主机网络连接特征检测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80932">
                                            <p:txEl>
                                              <p:pRg st="0" end="0"/>
                                            </p:txEl>
                                          </p:spTgt>
                                        </p:tgtEl>
                                        <p:attrNameLst>
                                          <p:attrName>style.visibility</p:attrName>
                                        </p:attrNameLst>
                                      </p:cBhvr>
                                      <p:to>
                                        <p:strVal val="visible"/>
                                      </p:to>
                                    </p:set>
                                    <p:animEffect transition="in" filter="barn(outHorizontal)">
                                      <p:cBhvr>
                                        <p:cTn id="7" dur="500"/>
                                        <p:tgtEl>
                                          <p:spTgt spid="3809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80932">
                                            <p:txEl>
                                              <p:pRg st="1" end="1"/>
                                            </p:txEl>
                                          </p:spTgt>
                                        </p:tgtEl>
                                        <p:attrNameLst>
                                          <p:attrName>style.visibility</p:attrName>
                                        </p:attrNameLst>
                                      </p:cBhvr>
                                      <p:to>
                                        <p:strVal val="visible"/>
                                      </p:to>
                                    </p:set>
                                    <p:animEffect transition="in" filter="barn(outHorizontal)">
                                      <p:cBhvr>
                                        <p:cTn id="12" dur="500"/>
                                        <p:tgtEl>
                                          <p:spTgt spid="3809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80932">
                                            <p:txEl>
                                              <p:pRg st="2" end="2"/>
                                            </p:txEl>
                                          </p:spTgt>
                                        </p:tgtEl>
                                        <p:attrNameLst>
                                          <p:attrName>style.visibility</p:attrName>
                                        </p:attrNameLst>
                                      </p:cBhvr>
                                      <p:to>
                                        <p:strVal val="visible"/>
                                      </p:to>
                                    </p:set>
                                    <p:animEffect transition="in" filter="barn(outHorizontal)">
                                      <p:cBhvr>
                                        <p:cTn id="17" dur="500"/>
                                        <p:tgtEl>
                                          <p:spTgt spid="3809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380932">
                                            <p:txEl>
                                              <p:pRg st="3" end="3"/>
                                            </p:txEl>
                                          </p:spTgt>
                                        </p:tgtEl>
                                        <p:attrNameLst>
                                          <p:attrName>style.visibility</p:attrName>
                                        </p:attrNameLst>
                                      </p:cBhvr>
                                      <p:to>
                                        <p:strVal val="visible"/>
                                      </p:to>
                                    </p:set>
                                    <p:animEffect transition="in" filter="barn(outHorizontal)">
                                      <p:cBhvr>
                                        <p:cTn id="22" dur="500"/>
                                        <p:tgtEl>
                                          <p:spTgt spid="3809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380932">
                                            <p:txEl>
                                              <p:pRg st="4" end="4"/>
                                            </p:txEl>
                                          </p:spTgt>
                                        </p:tgtEl>
                                        <p:attrNameLst>
                                          <p:attrName>style.visibility</p:attrName>
                                        </p:attrNameLst>
                                      </p:cBhvr>
                                      <p:to>
                                        <p:strVal val="visible"/>
                                      </p:to>
                                    </p:set>
                                    <p:animEffect transition="in" filter="barn(outHorizontal)">
                                      <p:cBhvr>
                                        <p:cTn id="27" dur="500"/>
                                        <p:tgtEl>
                                          <p:spTgt spid="3809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80932">
                                            <p:txEl>
                                              <p:pRg st="5" end="5"/>
                                            </p:txEl>
                                          </p:spTgt>
                                        </p:tgtEl>
                                        <p:attrNameLst>
                                          <p:attrName>style.visibility</p:attrName>
                                        </p:attrNameLst>
                                      </p:cBhvr>
                                      <p:to>
                                        <p:strVal val="visible"/>
                                      </p:to>
                                    </p:set>
                                    <p:animEffect transition="in" filter="barn(outHorizontal)">
                                      <p:cBhvr>
                                        <p:cTn id="32" dur="500"/>
                                        <p:tgtEl>
                                          <p:spTgt spid="3809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2"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637212" cy="579438"/>
          </a:xfrm>
          <a:prstGeom prst="rect">
            <a:avLst/>
          </a:prstGeom>
          <a:solidFill>
            <a:srgbClr val="FFC000"/>
          </a:solid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Type: </a:t>
            </a:r>
            <a:r>
              <a:rPr lang="zh-CN" altLang="en-US" sz="3200" b="1" dirty="0">
                <a:solidFill>
                  <a:srgbClr val="000000"/>
                </a:solidFill>
                <a:ea typeface="黑体" panose="02010609060101010101" pitchFamily="49" charset="-122"/>
              </a:rPr>
              <a:t>拒绝服务攻击的分类</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How: </a:t>
            </a:r>
            <a:r>
              <a:rPr lang="en-US" altLang="zh-CN" sz="3200" b="1" dirty="0" err="1">
                <a:solidFill>
                  <a:srgbClr val="000000"/>
                </a:solidFill>
                <a:ea typeface="黑体" panose="02010609060101010101" pitchFamily="49" charset="-122"/>
              </a:rPr>
              <a:t>DoS</a:t>
            </a:r>
            <a:r>
              <a:rPr lang="en-US" altLang="zh-CN" sz="3200" b="1" dirty="0">
                <a:solidFill>
                  <a:srgbClr val="000000"/>
                </a:solidFill>
                <a:ea typeface="黑体" panose="02010609060101010101" pitchFamily="49" charset="-122"/>
              </a:rPr>
              <a:t> </a:t>
            </a:r>
            <a:r>
              <a:rPr lang="zh-CN" altLang="en-US" sz="3200" b="1" dirty="0">
                <a:solidFill>
                  <a:srgbClr val="000000"/>
                </a:solidFill>
                <a:ea typeface="黑体" panose="02010609060101010101" pitchFamily="49" charset="-122"/>
              </a:rPr>
              <a:t>攻击原理</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What: </a:t>
            </a:r>
            <a:r>
              <a:rPr lang="zh-CN" altLang="en-US" sz="3200" b="1" dirty="0">
                <a:solidFill>
                  <a:srgbClr val="000000"/>
                </a:solidFill>
                <a:ea typeface="黑体" panose="02010609060101010101" pitchFamily="49" charset="-122"/>
              </a:rPr>
              <a:t>拒绝服务攻击是什么 ?</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ln>
          <a:effectLst/>
        </p:spPr>
        <p:txBody>
          <a:bodyPr wrap="square">
            <a:spAutoFit/>
          </a:bodyPr>
          <a:lstStyle/>
          <a:p>
            <a:pPr eaLnBrk="0" hangingPunct="0"/>
            <a:r>
              <a:rPr lang="en-US" altLang="zh-CN" sz="3200" b="1" dirty="0">
                <a:solidFill>
                  <a:srgbClr val="000000"/>
                </a:solidFill>
                <a:ea typeface="黑体" panose="02010609060101010101" pitchFamily="49" charset="-122"/>
              </a:rPr>
              <a:t>Defend: </a:t>
            </a:r>
            <a:r>
              <a:rPr lang="zh-CN" altLang="en-US" sz="3200" b="1" dirty="0">
                <a:solidFill>
                  <a:srgbClr val="000000"/>
                </a:solidFill>
                <a:ea typeface="黑体" panose="02010609060101010101" pitchFamily="49" charset="-122"/>
              </a:rPr>
              <a:t>如何防御</a:t>
            </a:r>
            <a:r>
              <a:rPr lang="en-US" altLang="zh-CN" sz="3200" b="1" dirty="0" err="1">
                <a:solidFill>
                  <a:srgbClr val="000000"/>
                </a:solidFill>
                <a:ea typeface="黑体" panose="02010609060101010101" pitchFamily="49" charset="-122"/>
              </a:rPr>
              <a:t>DoS</a:t>
            </a:r>
            <a:r>
              <a:rPr lang="zh-CN" altLang="en-US" sz="3200" b="1" dirty="0">
                <a:solidFill>
                  <a:srgbClr val="000000"/>
                </a:solidFill>
                <a:ea typeface="黑体" panose="02010609060101010101" pitchFamily="49" charset="-122"/>
              </a:rPr>
              <a:t>攻击？</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zh-CN" altLang="en-US"/>
              <a:t>（一）检测（</a:t>
            </a:r>
            <a:r>
              <a:rPr lang="en-US" altLang="zh-CN"/>
              <a:t>3/4</a:t>
            </a:r>
            <a:r>
              <a:rPr lang="zh-CN" altLang="en-US"/>
              <a:t>）</a:t>
            </a:r>
            <a:endParaRPr lang="en-US" altLang="zh-CN"/>
          </a:p>
        </p:txBody>
      </p:sp>
      <p:sp>
        <p:nvSpPr>
          <p:cNvPr id="80900"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382980" name="Rectangle 4"/>
          <p:cNvSpPr>
            <a:spLocks noGrp="1" noChangeArrowheads="1"/>
          </p:cNvSpPr>
          <p:nvPr>
            <p:ph type="body" idx="1"/>
          </p:nvPr>
        </p:nvSpPr>
        <p:spPr>
          <a:xfrm>
            <a:off x="487363" y="1182688"/>
            <a:ext cx="8496300" cy="5257800"/>
          </a:xfrm>
          <a:noFill/>
        </p:spPr>
        <p:txBody>
          <a:bodyPr/>
          <a:lstStyle/>
          <a:p>
            <a:pPr eaLnBrk="1" hangingPunct="1">
              <a:lnSpc>
                <a:spcPct val="100000"/>
              </a:lnSpc>
            </a:pPr>
            <a:r>
              <a:rPr lang="zh-CN" altLang="en-US" sz="2800" dirty="0">
                <a:latin typeface="黑体" panose="02010609060101010101" pitchFamily="49" charset="-122"/>
              </a:rPr>
              <a:t>根据</a:t>
            </a:r>
            <a:r>
              <a:rPr lang="zh-CN" altLang="en-US" sz="2800" dirty="0">
                <a:solidFill>
                  <a:srgbClr val="FF3300"/>
                </a:solidFill>
                <a:latin typeface="黑体" panose="02010609060101010101" pitchFamily="49" charset="-122"/>
              </a:rPr>
              <a:t>异常流量</a:t>
            </a:r>
            <a:r>
              <a:rPr lang="zh-CN" altLang="en-US" sz="2800" dirty="0">
                <a:latin typeface="黑体" panose="02010609060101010101" pitchFamily="49" charset="-122"/>
              </a:rPr>
              <a:t>来检测：</a:t>
            </a:r>
          </a:p>
          <a:p>
            <a:pPr lvl="1" eaLnBrk="1" hangingPunct="1">
              <a:lnSpc>
                <a:spcPct val="100000"/>
              </a:lnSpc>
            </a:pPr>
            <a:r>
              <a:rPr lang="zh-CN" altLang="en-US" sz="2400" dirty="0">
                <a:latin typeface="宋体" panose="02010600030101010101" pitchFamily="2" charset="-122"/>
              </a:rPr>
              <a:t>当</a:t>
            </a:r>
            <a:r>
              <a:rPr lang="en-US" altLang="zh-CN" sz="2400" dirty="0" err="1"/>
              <a:t>DDoS</a:t>
            </a:r>
            <a:r>
              <a:rPr lang="zh-CN" altLang="en-US" sz="2400" dirty="0"/>
              <a:t>攻击一个站点时，会出现</a:t>
            </a:r>
            <a:r>
              <a:rPr lang="zh-CN" altLang="en-US" sz="2400" dirty="0">
                <a:solidFill>
                  <a:srgbClr val="FF3300"/>
                </a:solidFill>
              </a:rPr>
              <a:t>明显超出该网络正常工作时的极限通信流量的现象</a:t>
            </a:r>
            <a:r>
              <a:rPr lang="zh-CN" altLang="en-US" sz="2400" dirty="0"/>
              <a:t>。现在的技术能够分别对不同的源地址计算出对应的极限值。当明显超出此极限值时就表明存在</a:t>
            </a:r>
            <a:r>
              <a:rPr lang="en-US" altLang="zh-CN" sz="2400" dirty="0" err="1"/>
              <a:t>DDoS</a:t>
            </a:r>
            <a:r>
              <a:rPr lang="zh-CN" altLang="en-US" sz="2400" dirty="0"/>
              <a:t>攻击的通信。因此可以在主干路由器端建立</a:t>
            </a:r>
            <a:r>
              <a:rPr lang="en-US" altLang="zh-CN" sz="2400" dirty="0"/>
              <a:t>ACL</a:t>
            </a:r>
            <a:r>
              <a:rPr lang="zh-CN" altLang="en-US" sz="2400" dirty="0"/>
              <a:t>访问控制规则以监测和过滤这些通信。</a:t>
            </a:r>
          </a:p>
          <a:p>
            <a:pPr lvl="1" algn="just" eaLnBrk="1" hangingPunct="1">
              <a:lnSpc>
                <a:spcPct val="100000"/>
              </a:lnSpc>
            </a:pPr>
            <a:r>
              <a:rPr lang="zh-CN" altLang="en-US" sz="2400" dirty="0">
                <a:solidFill>
                  <a:srgbClr val="FF3300"/>
                </a:solidFill>
              </a:rPr>
              <a:t>特大型的</a:t>
            </a:r>
            <a:r>
              <a:rPr lang="en-US" altLang="zh-CN" sz="2400" dirty="0">
                <a:solidFill>
                  <a:srgbClr val="FF3300"/>
                </a:solidFill>
              </a:rPr>
              <a:t>ICMP</a:t>
            </a:r>
            <a:r>
              <a:rPr lang="zh-CN" altLang="en-US" sz="2400" dirty="0">
                <a:solidFill>
                  <a:srgbClr val="FF3300"/>
                </a:solidFill>
              </a:rPr>
              <a:t>和</a:t>
            </a:r>
            <a:r>
              <a:rPr lang="en-US" altLang="zh-CN" sz="2400" dirty="0">
                <a:solidFill>
                  <a:srgbClr val="FF3300"/>
                </a:solidFill>
              </a:rPr>
              <a:t>UDP</a:t>
            </a:r>
            <a:r>
              <a:rPr lang="zh-CN" altLang="en-US" sz="2400" dirty="0">
                <a:solidFill>
                  <a:srgbClr val="FF3300"/>
                </a:solidFill>
              </a:rPr>
              <a:t>数据包</a:t>
            </a:r>
            <a:r>
              <a:rPr lang="zh-CN" altLang="en-US" sz="2400" dirty="0"/>
              <a:t>。 </a:t>
            </a:r>
          </a:p>
          <a:p>
            <a:pPr lvl="1" algn="just" eaLnBrk="1" hangingPunct="1">
              <a:lnSpc>
                <a:spcPct val="100000"/>
              </a:lnSpc>
            </a:pPr>
            <a:r>
              <a:rPr lang="zh-CN" altLang="en-US" sz="2400" dirty="0">
                <a:solidFill>
                  <a:srgbClr val="FF3300"/>
                </a:solidFill>
              </a:rPr>
              <a:t>不属于正常连接通信的</a:t>
            </a:r>
            <a:r>
              <a:rPr lang="en-US" altLang="zh-CN" sz="2400" dirty="0">
                <a:solidFill>
                  <a:srgbClr val="FF3300"/>
                </a:solidFill>
              </a:rPr>
              <a:t>TCP</a:t>
            </a:r>
            <a:r>
              <a:rPr lang="zh-CN" altLang="en-US" sz="2400" dirty="0">
                <a:solidFill>
                  <a:srgbClr val="FF3300"/>
                </a:solidFill>
              </a:rPr>
              <a:t>和</a:t>
            </a:r>
            <a:r>
              <a:rPr lang="en-US" altLang="zh-CN" sz="2400" dirty="0">
                <a:solidFill>
                  <a:srgbClr val="FF3300"/>
                </a:solidFill>
              </a:rPr>
              <a:t>UDP</a:t>
            </a:r>
            <a:r>
              <a:rPr lang="zh-CN" altLang="en-US" sz="2400" dirty="0">
                <a:solidFill>
                  <a:srgbClr val="FF3300"/>
                </a:solidFill>
              </a:rPr>
              <a:t>数据包。</a:t>
            </a:r>
            <a:r>
              <a:rPr lang="zh-CN" altLang="en-US" sz="2400" dirty="0"/>
              <a:t>隐蔽的</a:t>
            </a:r>
            <a:r>
              <a:rPr lang="en-US" altLang="zh-CN" sz="2400" dirty="0" err="1"/>
              <a:t>DDoS</a:t>
            </a:r>
            <a:r>
              <a:rPr lang="zh-CN" altLang="en-US" sz="2400" dirty="0"/>
              <a:t>工具随机使用多种通信协议（包括</a:t>
            </a:r>
            <a:r>
              <a:rPr lang="zh-CN" altLang="en-US" sz="2400" dirty="0">
                <a:latin typeface="宋体" panose="02010600030101010101" pitchFamily="2" charset="-122"/>
              </a:rPr>
              <a:t>基于连接的和无连接协议）发送数据。优秀的防火墙和路由规则能够发现这些数据包。</a:t>
            </a:r>
            <a:r>
              <a:rPr lang="zh-CN" altLang="en-US" sz="2400" dirty="0"/>
              <a:t> </a:t>
            </a:r>
          </a:p>
          <a:p>
            <a:pPr lvl="1" algn="just" eaLnBrk="1" hangingPunct="1">
              <a:lnSpc>
                <a:spcPct val="100000"/>
              </a:lnSpc>
            </a:pPr>
            <a:r>
              <a:rPr lang="zh-CN" altLang="en-US" sz="2400" dirty="0">
                <a:solidFill>
                  <a:srgbClr val="FF3300"/>
                </a:solidFill>
                <a:latin typeface="宋体" panose="02010600030101010101" pitchFamily="2" charset="-122"/>
              </a:rPr>
              <a:t>数据段内容只包含文字和数字字符</a:t>
            </a:r>
            <a:r>
              <a:rPr lang="zh-CN" altLang="en-US" sz="2400" dirty="0">
                <a:latin typeface="宋体" panose="02010600030101010101" pitchFamily="2" charset="-122"/>
              </a:rPr>
              <a:t>（例如，没有空格、标点和控制字符）的数据包</a:t>
            </a:r>
            <a:r>
              <a:rPr lang="zh-CN" alt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82980">
                                            <p:txEl>
                                              <p:pRg st="0" end="0"/>
                                            </p:txEl>
                                          </p:spTgt>
                                        </p:tgtEl>
                                        <p:attrNameLst>
                                          <p:attrName>style.visibility</p:attrName>
                                        </p:attrNameLst>
                                      </p:cBhvr>
                                      <p:to>
                                        <p:strVal val="visible"/>
                                      </p:to>
                                    </p:set>
                                    <p:animEffect transition="in" filter="barn(outHorizontal)">
                                      <p:cBhvr>
                                        <p:cTn id="7" dur="500"/>
                                        <p:tgtEl>
                                          <p:spTgt spid="3829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82980">
                                            <p:txEl>
                                              <p:pRg st="1" end="1"/>
                                            </p:txEl>
                                          </p:spTgt>
                                        </p:tgtEl>
                                        <p:attrNameLst>
                                          <p:attrName>style.visibility</p:attrName>
                                        </p:attrNameLst>
                                      </p:cBhvr>
                                      <p:to>
                                        <p:strVal val="visible"/>
                                      </p:to>
                                    </p:set>
                                    <p:animEffect transition="in" filter="barn(outHorizontal)">
                                      <p:cBhvr>
                                        <p:cTn id="12" dur="500"/>
                                        <p:tgtEl>
                                          <p:spTgt spid="3829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82980">
                                            <p:txEl>
                                              <p:pRg st="2" end="2"/>
                                            </p:txEl>
                                          </p:spTgt>
                                        </p:tgtEl>
                                        <p:attrNameLst>
                                          <p:attrName>style.visibility</p:attrName>
                                        </p:attrNameLst>
                                      </p:cBhvr>
                                      <p:to>
                                        <p:strVal val="visible"/>
                                      </p:to>
                                    </p:set>
                                    <p:animEffect transition="in" filter="barn(outHorizontal)">
                                      <p:cBhvr>
                                        <p:cTn id="17" dur="500"/>
                                        <p:tgtEl>
                                          <p:spTgt spid="3829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382980">
                                            <p:txEl>
                                              <p:pRg st="3" end="3"/>
                                            </p:txEl>
                                          </p:spTgt>
                                        </p:tgtEl>
                                        <p:attrNameLst>
                                          <p:attrName>style.visibility</p:attrName>
                                        </p:attrNameLst>
                                      </p:cBhvr>
                                      <p:to>
                                        <p:strVal val="visible"/>
                                      </p:to>
                                    </p:set>
                                    <p:animEffect transition="in" filter="barn(outHorizontal)">
                                      <p:cBhvr>
                                        <p:cTn id="22" dur="500"/>
                                        <p:tgtEl>
                                          <p:spTgt spid="3829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382980">
                                            <p:txEl>
                                              <p:pRg st="4" end="4"/>
                                            </p:txEl>
                                          </p:spTgt>
                                        </p:tgtEl>
                                        <p:attrNameLst>
                                          <p:attrName>style.visibility</p:attrName>
                                        </p:attrNameLst>
                                      </p:cBhvr>
                                      <p:to>
                                        <p:strVal val="visible"/>
                                      </p:to>
                                    </p:set>
                                    <p:animEffect transition="in" filter="barn(outHorizontal)">
                                      <p:cBhvr>
                                        <p:cTn id="27" dur="500"/>
                                        <p:tgtEl>
                                          <p:spTgt spid="3829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0" grpId="0" build="p" bldLvl="2"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（一）检测（</a:t>
            </a:r>
            <a:r>
              <a:rPr lang="en-US" altLang="zh-CN"/>
              <a:t>4/4</a:t>
            </a:r>
            <a:r>
              <a:rPr lang="zh-CN" altLang="en-US"/>
              <a:t>）</a:t>
            </a:r>
            <a:endParaRPr lang="en-US" altLang="zh-CN"/>
          </a:p>
        </p:txBody>
      </p:sp>
      <p:sp>
        <p:nvSpPr>
          <p:cNvPr id="81924"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399364" name="Rectangle 4"/>
          <p:cNvSpPr>
            <a:spLocks noGrp="1" noChangeArrowheads="1"/>
          </p:cNvSpPr>
          <p:nvPr>
            <p:ph type="body" idx="1"/>
          </p:nvPr>
        </p:nvSpPr>
        <p:spPr>
          <a:xfrm>
            <a:off x="496888" y="1325563"/>
            <a:ext cx="8207375" cy="4970462"/>
          </a:xfrm>
          <a:noFill/>
        </p:spPr>
        <p:txBody>
          <a:bodyPr/>
          <a:lstStyle/>
          <a:p>
            <a:pPr eaLnBrk="1" hangingPunct="1"/>
            <a:r>
              <a:rPr lang="zh-CN" altLang="en-US" sz="2800" dirty="0">
                <a:latin typeface="黑体" panose="02010609060101010101" pitchFamily="49" charset="-122"/>
              </a:rPr>
              <a:t>根据</a:t>
            </a:r>
            <a:r>
              <a:rPr lang="zh-CN" altLang="en-US" sz="2800" dirty="0">
                <a:solidFill>
                  <a:srgbClr val="FF3300"/>
                </a:solidFill>
                <a:latin typeface="黑体" panose="02010609060101010101" pitchFamily="49" charset="-122"/>
              </a:rPr>
              <a:t>异常流量</a:t>
            </a:r>
            <a:r>
              <a:rPr lang="zh-CN" altLang="en-US" sz="2800" dirty="0">
                <a:latin typeface="黑体" panose="02010609060101010101" pitchFamily="49" charset="-122"/>
              </a:rPr>
              <a:t>来检测</a:t>
            </a:r>
            <a:r>
              <a:rPr lang="zh-CN" altLang="en-US" sz="2800" dirty="0">
                <a:latin typeface="黑体" panose="02010609060101010101" pitchFamily="49" charset="-122"/>
                <a:sym typeface="Wingdings" panose="05000000000000000000" pitchFamily="2" charset="2"/>
              </a:rPr>
              <a:t>（</a:t>
            </a:r>
            <a:r>
              <a:rPr lang="en-US" altLang="zh-CN" sz="2800" dirty="0">
                <a:sym typeface="Wingdings" panose="05000000000000000000" pitchFamily="2" charset="2"/>
              </a:rPr>
              <a:t>Cont</a:t>
            </a:r>
            <a:r>
              <a:rPr lang="zh-CN" altLang="en-US" sz="2800" dirty="0">
                <a:latin typeface="黑体" panose="02010609060101010101" pitchFamily="49" charset="-122"/>
                <a:sym typeface="Wingdings" panose="05000000000000000000" pitchFamily="2" charset="2"/>
              </a:rPr>
              <a:t>）</a:t>
            </a:r>
            <a:endParaRPr lang="zh-CN" altLang="en-US" sz="2800" dirty="0">
              <a:latin typeface="黑体" panose="02010609060101010101" pitchFamily="49" charset="-122"/>
            </a:endParaRPr>
          </a:p>
          <a:p>
            <a:pPr lvl="1" eaLnBrk="1" hangingPunct="1"/>
            <a:r>
              <a:rPr lang="en-US" altLang="zh-CN" sz="2400" dirty="0" err="1"/>
              <a:t>DoS</a:t>
            </a:r>
            <a:r>
              <a:rPr lang="zh-CN" altLang="en-US" sz="2400" dirty="0">
                <a:latin typeface="宋体" panose="02010600030101010101" pitchFamily="2" charset="-122"/>
              </a:rPr>
              <a:t>工具产生的网络通信信息有两种：</a:t>
            </a:r>
            <a:r>
              <a:rPr lang="zh-CN" altLang="en-US" sz="2400" dirty="0">
                <a:solidFill>
                  <a:srgbClr val="FF0000"/>
                </a:solidFill>
                <a:latin typeface="宋体" panose="02010600030101010101" pitchFamily="2" charset="-122"/>
              </a:rPr>
              <a:t>控制信息</a:t>
            </a:r>
            <a:r>
              <a:rPr lang="zh-CN" altLang="en-US" sz="2400" dirty="0">
                <a:latin typeface="宋体" panose="02010600030101010101" pitchFamily="2" charset="-122"/>
              </a:rPr>
              <a:t>（在</a:t>
            </a:r>
            <a:r>
              <a:rPr lang="en-US" altLang="zh-CN" sz="2400" dirty="0" err="1"/>
              <a:t>DoS</a:t>
            </a:r>
            <a:r>
              <a:rPr lang="zh-CN" altLang="en-US" sz="2400" dirty="0">
                <a:latin typeface="宋体" panose="02010600030101010101" pitchFamily="2" charset="-122"/>
              </a:rPr>
              <a:t>管理者与攻击代理之间）和攻击时的</a:t>
            </a:r>
            <a:r>
              <a:rPr lang="zh-CN" altLang="en-US" sz="2400" dirty="0">
                <a:solidFill>
                  <a:srgbClr val="FF0000"/>
                </a:solidFill>
                <a:latin typeface="宋体" panose="02010600030101010101" pitchFamily="2" charset="-122"/>
              </a:rPr>
              <a:t>网络通信</a:t>
            </a:r>
            <a:r>
              <a:rPr lang="zh-CN" altLang="en-US" sz="2400" dirty="0">
                <a:latin typeface="宋体" panose="02010600030101010101" pitchFamily="2" charset="-122"/>
              </a:rPr>
              <a:t>（在</a:t>
            </a:r>
            <a:r>
              <a:rPr lang="en-US" altLang="zh-CN" sz="2400" dirty="0" err="1"/>
              <a:t>DoS</a:t>
            </a:r>
            <a:r>
              <a:rPr lang="zh-CN" altLang="en-US" sz="2400" dirty="0">
                <a:latin typeface="宋体" panose="02010600030101010101" pitchFamily="2" charset="-122"/>
              </a:rPr>
              <a:t>攻击代理与目标主机之间）。根据以下异常现象在入侵检测系统中建立相应规则，能够较准确地监测出</a:t>
            </a:r>
            <a:r>
              <a:rPr lang="en-US" altLang="zh-CN" sz="2400" dirty="0" err="1"/>
              <a:t>DoS</a:t>
            </a:r>
            <a:r>
              <a:rPr lang="zh-CN" altLang="en-US" sz="2400" dirty="0">
                <a:latin typeface="宋体" panose="02010600030101010101" pitchFamily="2" charset="-122"/>
              </a:rPr>
              <a:t>攻击</a:t>
            </a:r>
            <a:endParaRPr lang="zh-CN" altLang="en-US" sz="2400" dirty="0"/>
          </a:p>
          <a:p>
            <a:pPr lvl="2" eaLnBrk="1" hangingPunct="1"/>
            <a:r>
              <a:rPr lang="zh-CN" altLang="en-US" sz="2000" dirty="0">
                <a:solidFill>
                  <a:srgbClr val="000000"/>
                </a:solidFill>
              </a:rPr>
              <a:t>根据分析，攻击者在进行</a:t>
            </a:r>
            <a:r>
              <a:rPr lang="en-US" altLang="zh-CN" sz="2000" dirty="0" err="1">
                <a:solidFill>
                  <a:srgbClr val="000000"/>
                </a:solidFill>
              </a:rPr>
              <a:t>DDoS</a:t>
            </a:r>
            <a:r>
              <a:rPr lang="zh-CN" altLang="en-US" sz="2000" dirty="0">
                <a:solidFill>
                  <a:srgbClr val="000000"/>
                </a:solidFill>
              </a:rPr>
              <a:t>攻击前总要解析目标的主机名。</a:t>
            </a:r>
            <a:r>
              <a:rPr lang="en-US" altLang="zh-CN" sz="2000" dirty="0">
                <a:solidFill>
                  <a:srgbClr val="000000"/>
                </a:solidFill>
              </a:rPr>
              <a:t>BIND</a:t>
            </a:r>
            <a:r>
              <a:rPr lang="zh-CN" altLang="en-US" sz="2000" dirty="0">
                <a:solidFill>
                  <a:srgbClr val="000000"/>
                </a:solidFill>
              </a:rPr>
              <a:t>域名服务器能够记录这些请求。由于每台攻击服务器在进行一个攻击前会发出</a:t>
            </a:r>
            <a:r>
              <a:rPr lang="en-US" altLang="zh-CN" sz="2000" dirty="0">
                <a:solidFill>
                  <a:srgbClr val="000000"/>
                </a:solidFill>
              </a:rPr>
              <a:t>PTR</a:t>
            </a:r>
            <a:r>
              <a:rPr lang="zh-CN" altLang="en-US" sz="2000" dirty="0">
                <a:solidFill>
                  <a:srgbClr val="000000"/>
                </a:solidFill>
              </a:rPr>
              <a:t>反向查询请求，也就是说在</a:t>
            </a:r>
            <a:r>
              <a:rPr lang="en-US" altLang="zh-CN" sz="2000" dirty="0" err="1">
                <a:solidFill>
                  <a:srgbClr val="000000"/>
                </a:solidFill>
              </a:rPr>
              <a:t>DDoS</a:t>
            </a:r>
            <a:r>
              <a:rPr lang="zh-CN" altLang="en-US" sz="2000" dirty="0">
                <a:solidFill>
                  <a:srgbClr val="000000"/>
                </a:solidFill>
              </a:rPr>
              <a:t>攻击前域名服务器会接收到大量的反向解析目标</a:t>
            </a:r>
            <a:r>
              <a:rPr lang="en-US" altLang="zh-CN" sz="2000" dirty="0">
                <a:solidFill>
                  <a:srgbClr val="000000"/>
                </a:solidFill>
              </a:rPr>
              <a:t>IP</a:t>
            </a:r>
            <a:r>
              <a:rPr lang="zh-CN" altLang="en-US" sz="2000" dirty="0">
                <a:solidFill>
                  <a:srgbClr val="000000"/>
                </a:solidFill>
              </a:rPr>
              <a:t>主机名的</a:t>
            </a:r>
            <a:r>
              <a:rPr lang="en-US" altLang="zh-CN" sz="2000" dirty="0">
                <a:solidFill>
                  <a:srgbClr val="000000"/>
                </a:solidFill>
              </a:rPr>
              <a:t>PTR</a:t>
            </a:r>
            <a:r>
              <a:rPr lang="zh-CN" altLang="en-US" sz="2000" dirty="0">
                <a:solidFill>
                  <a:srgbClr val="000000"/>
                </a:solidFill>
              </a:rPr>
              <a:t>查询请求。</a:t>
            </a:r>
            <a:r>
              <a:rPr lang="zh-CN" altLang="en-US" sz="2000" dirty="0"/>
              <a:t> </a:t>
            </a:r>
          </a:p>
          <a:p>
            <a:pPr eaLnBrk="1" hangingPunct="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99364">
                                            <p:txEl>
                                              <p:pRg st="0" end="0"/>
                                            </p:txEl>
                                          </p:spTgt>
                                        </p:tgtEl>
                                        <p:attrNameLst>
                                          <p:attrName>style.visibility</p:attrName>
                                        </p:attrNameLst>
                                      </p:cBhvr>
                                      <p:to>
                                        <p:strVal val="visible"/>
                                      </p:to>
                                    </p:set>
                                    <p:animEffect transition="in" filter="barn(outHorizontal)">
                                      <p:cBhvr>
                                        <p:cTn id="7" dur="500"/>
                                        <p:tgtEl>
                                          <p:spTgt spid="399364">
                                            <p:txEl>
                                              <p:pRg st="0" end="0"/>
                                            </p:txEl>
                                          </p:spTgt>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399364">
                                            <p:txEl>
                                              <p:pRg st="1" end="1"/>
                                            </p:txEl>
                                          </p:spTgt>
                                        </p:tgtEl>
                                        <p:attrNameLst>
                                          <p:attrName>style.visibility</p:attrName>
                                        </p:attrNameLst>
                                      </p:cBhvr>
                                      <p:to>
                                        <p:strVal val="visible"/>
                                      </p:to>
                                    </p:set>
                                    <p:animEffect transition="in" filter="barn(outHorizontal)">
                                      <p:cBhvr>
                                        <p:cTn id="10" dur="500"/>
                                        <p:tgtEl>
                                          <p:spTgt spid="39936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grpId="0" nodeType="clickEffect">
                                  <p:stCondLst>
                                    <p:cond delay="0"/>
                                  </p:stCondLst>
                                  <p:childTnLst>
                                    <p:set>
                                      <p:cBhvr>
                                        <p:cTn id="14" dur="1" fill="hold">
                                          <p:stCondLst>
                                            <p:cond delay="0"/>
                                          </p:stCondLst>
                                        </p:cTn>
                                        <p:tgtEl>
                                          <p:spTgt spid="399364">
                                            <p:txEl>
                                              <p:pRg st="2" end="2"/>
                                            </p:txEl>
                                          </p:spTgt>
                                        </p:tgtEl>
                                        <p:attrNameLst>
                                          <p:attrName>style.visibility</p:attrName>
                                        </p:attrNameLst>
                                      </p:cBhvr>
                                      <p:to>
                                        <p:strVal val="visible"/>
                                      </p:to>
                                    </p:set>
                                    <p:animEffect transition="in" filter="barn(outHorizontal)">
                                      <p:cBhvr>
                                        <p:cTn id="15" dur="500"/>
                                        <p:tgtEl>
                                          <p:spTgt spid="3993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uiExpand="1" build="p" bldLvl="2"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zh-CN" altLang="en-US"/>
              <a:t>（二）响应</a:t>
            </a:r>
            <a:endParaRPr lang="en-US" altLang="zh-CN"/>
          </a:p>
        </p:txBody>
      </p:sp>
      <p:sp>
        <p:nvSpPr>
          <p:cNvPr id="82948" name="Rectangle 3"/>
          <p:cNvSpPr>
            <a:spLocks noGrp="1" noChangeArrowheads="1"/>
          </p:cNvSpPr>
          <p:nvPr>
            <p:ph type="body" idx="1"/>
          </p:nvPr>
        </p:nvSpPr>
        <p:spPr>
          <a:xfrm>
            <a:off x="571500" y="1438275"/>
            <a:ext cx="8147050" cy="4629150"/>
          </a:xfrm>
        </p:spPr>
        <p:txBody>
          <a:bodyPr/>
          <a:lstStyle/>
          <a:p>
            <a:pPr eaLnBrk="1" hangingPunct="1"/>
            <a:r>
              <a:rPr lang="zh-CN" altLang="en-US" dirty="0">
                <a:latin typeface="宋体" panose="02010600030101010101" pitchFamily="2" charset="-122"/>
              </a:rPr>
              <a:t>到目前为止，对付风暴型</a:t>
            </a:r>
            <a:r>
              <a:rPr lang="en-US" altLang="zh-CN" dirty="0" err="1"/>
              <a:t>DDoS</a:t>
            </a:r>
            <a:r>
              <a:rPr lang="zh-CN" altLang="en-US" dirty="0">
                <a:latin typeface="宋体" panose="02010600030101010101" pitchFamily="2" charset="-122"/>
              </a:rPr>
              <a:t>攻击的方案主要有四种：</a:t>
            </a:r>
          </a:p>
          <a:p>
            <a:pPr lvl="1" eaLnBrk="1" hangingPunct="1"/>
            <a:r>
              <a:rPr lang="zh-CN" altLang="en-US" dirty="0">
                <a:latin typeface="宋体" panose="02010600030101010101" pitchFamily="2" charset="-122"/>
              </a:rPr>
              <a:t>通过丢弃恶意分组的方法保护网络；</a:t>
            </a:r>
          </a:p>
          <a:p>
            <a:pPr lvl="1" eaLnBrk="1" hangingPunct="1"/>
            <a:r>
              <a:rPr lang="zh-CN" altLang="en-US" dirty="0">
                <a:latin typeface="宋体" panose="02010600030101010101" pitchFamily="2" charset="-122"/>
              </a:rPr>
              <a:t>在源端控制</a:t>
            </a:r>
            <a:r>
              <a:rPr lang="en-US" altLang="zh-CN" dirty="0" err="1"/>
              <a:t>DDoS</a:t>
            </a:r>
            <a:r>
              <a:rPr lang="zh-CN" altLang="en-US" dirty="0">
                <a:latin typeface="宋体" panose="02010600030101010101" pitchFamily="2" charset="-122"/>
              </a:rPr>
              <a:t>攻击；</a:t>
            </a:r>
          </a:p>
          <a:p>
            <a:pPr lvl="1" eaLnBrk="1" hangingPunct="1"/>
            <a:r>
              <a:rPr lang="zh-CN" altLang="en-US" dirty="0">
                <a:latin typeface="宋体" panose="02010600030101010101" pitchFamily="2" charset="-122"/>
              </a:rPr>
              <a:t>追溯</a:t>
            </a:r>
            <a:r>
              <a:rPr lang="zh-CN" altLang="en-US" dirty="0"/>
              <a:t> </a:t>
            </a:r>
            <a:r>
              <a:rPr lang="en-US" altLang="zh-CN" dirty="0"/>
              <a:t>(</a:t>
            </a:r>
            <a:r>
              <a:rPr lang="en-US" altLang="zh-CN" dirty="0" err="1"/>
              <a:t>Traceback</a:t>
            </a:r>
            <a:r>
              <a:rPr lang="en-US" altLang="zh-CN" dirty="0"/>
              <a:t>) </a:t>
            </a:r>
            <a:r>
              <a:rPr lang="zh-CN" altLang="en-US" dirty="0">
                <a:latin typeface="宋体" panose="02010600030101010101" pitchFamily="2" charset="-122"/>
              </a:rPr>
              <a:t>攻击的源端</a:t>
            </a:r>
            <a:r>
              <a:rPr lang="en-US" altLang="zh-CN" dirty="0"/>
              <a:t>, </a:t>
            </a:r>
            <a:r>
              <a:rPr lang="zh-CN" altLang="en-US" dirty="0">
                <a:latin typeface="宋体" panose="02010600030101010101" pitchFamily="2" charset="-122"/>
              </a:rPr>
              <a:t>然后阻止它发起新的攻击；</a:t>
            </a:r>
          </a:p>
          <a:p>
            <a:pPr lvl="1" eaLnBrk="1" hangingPunct="1"/>
            <a:r>
              <a:rPr lang="zh-CN" altLang="en-US" dirty="0">
                <a:latin typeface="宋体" panose="02010600030101010101" pitchFamily="2" charset="-122"/>
              </a:rPr>
              <a:t>路由器动态检测流量并进行控制。</a:t>
            </a:r>
          </a:p>
          <a:p>
            <a:pPr eaLnBrk="1" hangingPunct="1"/>
            <a:r>
              <a:rPr lang="zh-CN" altLang="en-US" dirty="0">
                <a:latin typeface="宋体" panose="02010600030101010101" pitchFamily="2" charset="-122"/>
              </a:rPr>
              <a:t>最有效的对抗风暴型</a:t>
            </a:r>
            <a:r>
              <a:rPr lang="en-US" altLang="zh-CN" dirty="0" err="1">
                <a:latin typeface="宋体" panose="02010600030101010101" pitchFamily="2" charset="-122"/>
              </a:rPr>
              <a:t>DDoS</a:t>
            </a:r>
            <a:r>
              <a:rPr lang="zh-CN" altLang="en-US" dirty="0">
                <a:latin typeface="宋体" panose="02010600030101010101" pitchFamily="2" charset="-122"/>
              </a:rPr>
              <a:t>的方法是：</a:t>
            </a:r>
            <a:r>
              <a:rPr lang="zh-CN" altLang="en-US" dirty="0">
                <a:solidFill>
                  <a:srgbClr val="FF0000"/>
                </a:solidFill>
                <a:latin typeface="宋体" panose="02010600030101010101" pitchFamily="2" charset="-122"/>
              </a:rPr>
              <a:t>流量清洗</a:t>
            </a:r>
            <a:r>
              <a:rPr lang="zh-CN" altLang="en-US" dirty="0">
                <a:latin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 calcmode="lin" valueType="num">
                                      <p:cBhvr>
                                        <p:cTn id="7" dur="1000" fill="hold"/>
                                        <p:tgtEl>
                                          <p:spTgt spid="8294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294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294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2948">
                                            <p:txEl>
                                              <p:pRg st="1" end="1"/>
                                            </p:txEl>
                                          </p:spTgt>
                                        </p:tgtEl>
                                        <p:attrNameLst>
                                          <p:attrName>style.visibility</p:attrName>
                                        </p:attrNameLst>
                                      </p:cBhvr>
                                      <p:to>
                                        <p:strVal val="visible"/>
                                      </p:to>
                                    </p:set>
                                    <p:anim calcmode="lin" valueType="num">
                                      <p:cBhvr>
                                        <p:cTn id="14" dur="1000" fill="hold"/>
                                        <p:tgtEl>
                                          <p:spTgt spid="82948">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2948">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294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2948">
                                            <p:txEl>
                                              <p:pRg st="2" end="2"/>
                                            </p:txEl>
                                          </p:spTgt>
                                        </p:tgtEl>
                                        <p:attrNameLst>
                                          <p:attrName>style.visibility</p:attrName>
                                        </p:attrNameLst>
                                      </p:cBhvr>
                                      <p:to>
                                        <p:strVal val="visible"/>
                                      </p:to>
                                    </p:set>
                                    <p:anim calcmode="lin" valueType="num">
                                      <p:cBhvr>
                                        <p:cTn id="21" dur="1000" fill="hold"/>
                                        <p:tgtEl>
                                          <p:spTgt spid="82948">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82948">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8294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82948">
                                            <p:txEl>
                                              <p:pRg st="3" end="3"/>
                                            </p:txEl>
                                          </p:spTgt>
                                        </p:tgtEl>
                                        <p:attrNameLst>
                                          <p:attrName>style.visibility</p:attrName>
                                        </p:attrNameLst>
                                      </p:cBhvr>
                                      <p:to>
                                        <p:strVal val="visible"/>
                                      </p:to>
                                    </p:set>
                                    <p:anim calcmode="lin" valueType="num">
                                      <p:cBhvr>
                                        <p:cTn id="28" dur="1000" fill="hold"/>
                                        <p:tgtEl>
                                          <p:spTgt spid="82948">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82948">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8294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82948">
                                            <p:txEl>
                                              <p:pRg st="4" end="4"/>
                                            </p:txEl>
                                          </p:spTgt>
                                        </p:tgtEl>
                                        <p:attrNameLst>
                                          <p:attrName>style.visibility</p:attrName>
                                        </p:attrNameLst>
                                      </p:cBhvr>
                                      <p:to>
                                        <p:strVal val="visible"/>
                                      </p:to>
                                    </p:set>
                                    <p:anim calcmode="lin" valueType="num">
                                      <p:cBhvr>
                                        <p:cTn id="35" dur="1000" fill="hold"/>
                                        <p:tgtEl>
                                          <p:spTgt spid="82948">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82948">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8294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82948">
                                            <p:txEl>
                                              <p:pRg st="5" end="5"/>
                                            </p:txEl>
                                          </p:spTgt>
                                        </p:tgtEl>
                                        <p:attrNameLst>
                                          <p:attrName>style.visibility</p:attrName>
                                        </p:attrNameLst>
                                      </p:cBhvr>
                                      <p:to>
                                        <p:strVal val="visible"/>
                                      </p:to>
                                    </p:set>
                                    <p:anim calcmode="lin" valueType="num">
                                      <p:cBhvr>
                                        <p:cTn id="42" dur="1000" fill="hold"/>
                                        <p:tgtEl>
                                          <p:spTgt spid="82948">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82948">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829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r>
              <a:rPr lang="zh-CN" altLang="en-US"/>
              <a:t>（三）防范</a:t>
            </a:r>
          </a:p>
        </p:txBody>
      </p:sp>
      <p:sp>
        <p:nvSpPr>
          <p:cNvPr id="386051" name="Rectangle 3"/>
          <p:cNvSpPr>
            <a:spLocks noGrp="1" noChangeArrowheads="1"/>
          </p:cNvSpPr>
          <p:nvPr>
            <p:ph type="body" idx="1"/>
          </p:nvPr>
        </p:nvSpPr>
        <p:spPr>
          <a:xfrm>
            <a:off x="687388" y="1287462"/>
            <a:ext cx="7772400" cy="4960937"/>
          </a:xfrm>
        </p:spPr>
        <p:txBody>
          <a:bodyPr/>
          <a:lstStyle/>
          <a:p>
            <a:pPr eaLnBrk="1" hangingPunct="1"/>
            <a:r>
              <a:rPr lang="zh-CN" altLang="en-US" sz="2400" dirty="0"/>
              <a:t>限制带宽</a:t>
            </a:r>
          </a:p>
          <a:p>
            <a:pPr lvl="1" eaLnBrk="1" hangingPunct="1"/>
            <a:r>
              <a:rPr lang="zh-CN" altLang="en-US" sz="2400" dirty="0"/>
              <a:t>限制特定协议占用的带宽，但并不是完善的方法</a:t>
            </a:r>
          </a:p>
          <a:p>
            <a:pPr eaLnBrk="1" hangingPunct="1"/>
            <a:r>
              <a:rPr lang="zh-CN" altLang="en-US" sz="2400" dirty="0"/>
              <a:t>终端防御：</a:t>
            </a:r>
          </a:p>
          <a:p>
            <a:pPr lvl="1" eaLnBrk="1" hangingPunct="1"/>
            <a:r>
              <a:rPr lang="zh-CN" altLang="en-US" sz="2400" dirty="0"/>
              <a:t>及时安装厂商补丁，减少被攻击的机会</a:t>
            </a:r>
          </a:p>
          <a:p>
            <a:pPr lvl="1" eaLnBrk="1" hangingPunct="1"/>
            <a:r>
              <a:rPr lang="zh-CN" altLang="en-US" sz="2400" dirty="0"/>
              <a:t>运行尽可能少的服务</a:t>
            </a:r>
          </a:p>
          <a:p>
            <a:pPr lvl="1" eaLnBrk="1" hangingPunct="1"/>
            <a:r>
              <a:rPr lang="zh-CN" altLang="en-US" sz="2400" dirty="0"/>
              <a:t>增强容忍性</a:t>
            </a:r>
          </a:p>
          <a:p>
            <a:pPr eaLnBrk="1" hangingPunct="1"/>
            <a:r>
              <a:rPr lang="zh-CN" altLang="en-US" sz="2400" dirty="0"/>
              <a:t>入口过滤：只允许必要的通信</a:t>
            </a:r>
          </a:p>
          <a:p>
            <a:pPr lvl="1" eaLnBrk="1" hangingPunct="1"/>
            <a:r>
              <a:rPr lang="zh-CN" altLang="en-US" sz="2400" dirty="0"/>
              <a:t>设置严格的防火墙策略</a:t>
            </a:r>
          </a:p>
          <a:p>
            <a:pPr lvl="1" eaLnBrk="1" hangingPunct="1"/>
            <a:r>
              <a:rPr lang="zh-CN" altLang="en-US" sz="2400" dirty="0"/>
              <a:t>封锁所有无用的数据</a:t>
            </a:r>
          </a:p>
          <a:p>
            <a:pPr eaLnBrk="1" hangingPunct="1"/>
            <a:r>
              <a:rPr lang="zh-CN" altLang="en-US" sz="2400" dirty="0"/>
              <a:t>完全阻止是不可能的，防范可减少被攻击的机会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86051">
                                            <p:txEl>
                                              <p:pRg st="0" end="0"/>
                                            </p:txEl>
                                          </p:spTgt>
                                        </p:tgtEl>
                                        <p:attrNameLst>
                                          <p:attrName>style.visibility</p:attrName>
                                        </p:attrNameLst>
                                      </p:cBhvr>
                                      <p:to>
                                        <p:strVal val="visible"/>
                                      </p:to>
                                    </p:set>
                                    <p:anim calcmode="lin" valueType="num">
                                      <p:cBhvr>
                                        <p:cTn id="7" dur="1000" fill="hold"/>
                                        <p:tgtEl>
                                          <p:spTgt spid="38605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8605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86051">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86051">
                                            <p:txEl>
                                              <p:pRg st="1" end="1"/>
                                            </p:txEl>
                                          </p:spTgt>
                                        </p:tgtEl>
                                        <p:attrNameLst>
                                          <p:attrName>style.visibility</p:attrName>
                                        </p:attrNameLst>
                                      </p:cBhvr>
                                      <p:to>
                                        <p:strVal val="visible"/>
                                      </p:to>
                                    </p:set>
                                    <p:anim calcmode="lin" valueType="num">
                                      <p:cBhvr>
                                        <p:cTn id="12" dur="1000" fill="hold"/>
                                        <p:tgtEl>
                                          <p:spTgt spid="386051">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86051">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8605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86051">
                                            <p:txEl>
                                              <p:pRg st="2" end="2"/>
                                            </p:txEl>
                                          </p:spTgt>
                                        </p:tgtEl>
                                        <p:attrNameLst>
                                          <p:attrName>style.visibility</p:attrName>
                                        </p:attrNameLst>
                                      </p:cBhvr>
                                      <p:to>
                                        <p:strVal val="visible"/>
                                      </p:to>
                                    </p:set>
                                    <p:anim calcmode="lin" valueType="num">
                                      <p:cBhvr>
                                        <p:cTn id="19" dur="1000" fill="hold"/>
                                        <p:tgtEl>
                                          <p:spTgt spid="386051">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386051">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386051">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386051">
                                            <p:txEl>
                                              <p:pRg st="3" end="3"/>
                                            </p:txEl>
                                          </p:spTgt>
                                        </p:tgtEl>
                                        <p:attrNameLst>
                                          <p:attrName>style.visibility</p:attrName>
                                        </p:attrNameLst>
                                      </p:cBhvr>
                                      <p:to>
                                        <p:strVal val="visible"/>
                                      </p:to>
                                    </p:set>
                                    <p:anim calcmode="lin" valueType="num">
                                      <p:cBhvr>
                                        <p:cTn id="24" dur="1000" fill="hold"/>
                                        <p:tgtEl>
                                          <p:spTgt spid="386051">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386051">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386051">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386051">
                                            <p:txEl>
                                              <p:pRg st="4" end="4"/>
                                            </p:txEl>
                                          </p:spTgt>
                                        </p:tgtEl>
                                        <p:attrNameLst>
                                          <p:attrName>style.visibility</p:attrName>
                                        </p:attrNameLst>
                                      </p:cBhvr>
                                      <p:to>
                                        <p:strVal val="visible"/>
                                      </p:to>
                                    </p:set>
                                    <p:anim calcmode="lin" valueType="num">
                                      <p:cBhvr>
                                        <p:cTn id="29" dur="1000" fill="hold"/>
                                        <p:tgtEl>
                                          <p:spTgt spid="386051">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386051">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386051">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386051">
                                            <p:txEl>
                                              <p:pRg st="5" end="5"/>
                                            </p:txEl>
                                          </p:spTgt>
                                        </p:tgtEl>
                                        <p:attrNameLst>
                                          <p:attrName>style.visibility</p:attrName>
                                        </p:attrNameLst>
                                      </p:cBhvr>
                                      <p:to>
                                        <p:strVal val="visible"/>
                                      </p:to>
                                    </p:set>
                                    <p:anim calcmode="lin" valueType="num">
                                      <p:cBhvr>
                                        <p:cTn id="34" dur="1000" fill="hold"/>
                                        <p:tgtEl>
                                          <p:spTgt spid="386051">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386051">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38605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386051">
                                            <p:txEl>
                                              <p:pRg st="6" end="6"/>
                                            </p:txEl>
                                          </p:spTgt>
                                        </p:tgtEl>
                                        <p:attrNameLst>
                                          <p:attrName>style.visibility</p:attrName>
                                        </p:attrNameLst>
                                      </p:cBhvr>
                                      <p:to>
                                        <p:strVal val="visible"/>
                                      </p:to>
                                    </p:set>
                                    <p:anim calcmode="lin" valueType="num">
                                      <p:cBhvr>
                                        <p:cTn id="41" dur="1000" fill="hold"/>
                                        <p:tgtEl>
                                          <p:spTgt spid="386051">
                                            <p:txEl>
                                              <p:pRg st="6" end="6"/>
                                            </p:txEl>
                                          </p:spTgt>
                                        </p:tgtEl>
                                        <p:attrNameLst>
                                          <p:attrName>ppt_w</p:attrName>
                                        </p:attrNameLst>
                                      </p:cBhvr>
                                      <p:tavLst>
                                        <p:tav tm="0">
                                          <p:val>
                                            <p:strVal val="#ppt_w*0.70"/>
                                          </p:val>
                                        </p:tav>
                                        <p:tav tm="100000">
                                          <p:val>
                                            <p:strVal val="#ppt_w"/>
                                          </p:val>
                                        </p:tav>
                                      </p:tavLst>
                                    </p:anim>
                                    <p:anim calcmode="lin" valueType="num">
                                      <p:cBhvr>
                                        <p:cTn id="42" dur="1000" fill="hold"/>
                                        <p:tgtEl>
                                          <p:spTgt spid="386051">
                                            <p:txEl>
                                              <p:pRg st="6" end="6"/>
                                            </p:txEl>
                                          </p:spTgt>
                                        </p:tgtEl>
                                        <p:attrNameLst>
                                          <p:attrName>ppt_h</p:attrName>
                                        </p:attrNameLst>
                                      </p:cBhvr>
                                      <p:tavLst>
                                        <p:tav tm="0">
                                          <p:val>
                                            <p:strVal val="#ppt_h"/>
                                          </p:val>
                                        </p:tav>
                                        <p:tav tm="100000">
                                          <p:val>
                                            <p:strVal val="#ppt_h"/>
                                          </p:val>
                                        </p:tav>
                                      </p:tavLst>
                                    </p:anim>
                                    <p:animEffect transition="in" filter="fade">
                                      <p:cBhvr>
                                        <p:cTn id="43" dur="1000"/>
                                        <p:tgtEl>
                                          <p:spTgt spid="386051">
                                            <p:txEl>
                                              <p:pRg st="6" end="6"/>
                                            </p:txEl>
                                          </p:spTgt>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386051">
                                            <p:txEl>
                                              <p:pRg st="7" end="7"/>
                                            </p:txEl>
                                          </p:spTgt>
                                        </p:tgtEl>
                                        <p:attrNameLst>
                                          <p:attrName>style.visibility</p:attrName>
                                        </p:attrNameLst>
                                      </p:cBhvr>
                                      <p:to>
                                        <p:strVal val="visible"/>
                                      </p:to>
                                    </p:set>
                                    <p:anim calcmode="lin" valueType="num">
                                      <p:cBhvr>
                                        <p:cTn id="46" dur="1000" fill="hold"/>
                                        <p:tgtEl>
                                          <p:spTgt spid="386051">
                                            <p:txEl>
                                              <p:pRg st="7" end="7"/>
                                            </p:txEl>
                                          </p:spTgt>
                                        </p:tgtEl>
                                        <p:attrNameLst>
                                          <p:attrName>ppt_w</p:attrName>
                                        </p:attrNameLst>
                                      </p:cBhvr>
                                      <p:tavLst>
                                        <p:tav tm="0">
                                          <p:val>
                                            <p:strVal val="#ppt_w*0.70"/>
                                          </p:val>
                                        </p:tav>
                                        <p:tav tm="100000">
                                          <p:val>
                                            <p:strVal val="#ppt_w"/>
                                          </p:val>
                                        </p:tav>
                                      </p:tavLst>
                                    </p:anim>
                                    <p:anim calcmode="lin" valueType="num">
                                      <p:cBhvr>
                                        <p:cTn id="47" dur="1000" fill="hold"/>
                                        <p:tgtEl>
                                          <p:spTgt spid="386051">
                                            <p:txEl>
                                              <p:pRg st="7" end="7"/>
                                            </p:txEl>
                                          </p:spTgt>
                                        </p:tgtEl>
                                        <p:attrNameLst>
                                          <p:attrName>ppt_h</p:attrName>
                                        </p:attrNameLst>
                                      </p:cBhvr>
                                      <p:tavLst>
                                        <p:tav tm="0">
                                          <p:val>
                                            <p:strVal val="#ppt_h"/>
                                          </p:val>
                                        </p:tav>
                                        <p:tav tm="100000">
                                          <p:val>
                                            <p:strVal val="#ppt_h"/>
                                          </p:val>
                                        </p:tav>
                                      </p:tavLst>
                                    </p:anim>
                                    <p:animEffect transition="in" filter="fade">
                                      <p:cBhvr>
                                        <p:cTn id="48" dur="1000"/>
                                        <p:tgtEl>
                                          <p:spTgt spid="386051">
                                            <p:txEl>
                                              <p:pRg st="7" end="7"/>
                                            </p:txEl>
                                          </p:spTgt>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86051">
                                            <p:txEl>
                                              <p:pRg st="8" end="8"/>
                                            </p:txEl>
                                          </p:spTgt>
                                        </p:tgtEl>
                                        <p:attrNameLst>
                                          <p:attrName>style.visibility</p:attrName>
                                        </p:attrNameLst>
                                      </p:cBhvr>
                                      <p:to>
                                        <p:strVal val="visible"/>
                                      </p:to>
                                    </p:set>
                                    <p:anim calcmode="lin" valueType="num">
                                      <p:cBhvr>
                                        <p:cTn id="51" dur="1000" fill="hold"/>
                                        <p:tgtEl>
                                          <p:spTgt spid="386051">
                                            <p:txEl>
                                              <p:pRg st="8" end="8"/>
                                            </p:txEl>
                                          </p:spTgt>
                                        </p:tgtEl>
                                        <p:attrNameLst>
                                          <p:attrName>ppt_w</p:attrName>
                                        </p:attrNameLst>
                                      </p:cBhvr>
                                      <p:tavLst>
                                        <p:tav tm="0">
                                          <p:val>
                                            <p:strVal val="#ppt_w*0.70"/>
                                          </p:val>
                                        </p:tav>
                                        <p:tav tm="100000">
                                          <p:val>
                                            <p:strVal val="#ppt_w"/>
                                          </p:val>
                                        </p:tav>
                                      </p:tavLst>
                                    </p:anim>
                                    <p:anim calcmode="lin" valueType="num">
                                      <p:cBhvr>
                                        <p:cTn id="52" dur="1000" fill="hold"/>
                                        <p:tgtEl>
                                          <p:spTgt spid="386051">
                                            <p:txEl>
                                              <p:pRg st="8" end="8"/>
                                            </p:txEl>
                                          </p:spTgt>
                                        </p:tgtEl>
                                        <p:attrNameLst>
                                          <p:attrName>ppt_h</p:attrName>
                                        </p:attrNameLst>
                                      </p:cBhvr>
                                      <p:tavLst>
                                        <p:tav tm="0">
                                          <p:val>
                                            <p:strVal val="#ppt_h"/>
                                          </p:val>
                                        </p:tav>
                                        <p:tav tm="100000">
                                          <p:val>
                                            <p:strVal val="#ppt_h"/>
                                          </p:val>
                                        </p:tav>
                                      </p:tavLst>
                                    </p:anim>
                                    <p:animEffect transition="in" filter="fade">
                                      <p:cBhvr>
                                        <p:cTn id="53" dur="1000"/>
                                        <p:tgtEl>
                                          <p:spTgt spid="386051">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386051">
                                            <p:txEl>
                                              <p:pRg st="9" end="9"/>
                                            </p:txEl>
                                          </p:spTgt>
                                        </p:tgtEl>
                                        <p:attrNameLst>
                                          <p:attrName>style.visibility</p:attrName>
                                        </p:attrNameLst>
                                      </p:cBhvr>
                                      <p:to>
                                        <p:strVal val="visible"/>
                                      </p:to>
                                    </p:set>
                                    <p:anim calcmode="lin" valueType="num">
                                      <p:cBhvr>
                                        <p:cTn id="58" dur="1000" fill="hold"/>
                                        <p:tgtEl>
                                          <p:spTgt spid="386051">
                                            <p:txEl>
                                              <p:pRg st="9" end="9"/>
                                            </p:txEl>
                                          </p:spTgt>
                                        </p:tgtEl>
                                        <p:attrNameLst>
                                          <p:attrName>ppt_w</p:attrName>
                                        </p:attrNameLst>
                                      </p:cBhvr>
                                      <p:tavLst>
                                        <p:tav tm="0">
                                          <p:val>
                                            <p:strVal val="#ppt_w*0.70"/>
                                          </p:val>
                                        </p:tav>
                                        <p:tav tm="100000">
                                          <p:val>
                                            <p:strVal val="#ppt_w"/>
                                          </p:val>
                                        </p:tav>
                                      </p:tavLst>
                                    </p:anim>
                                    <p:anim calcmode="lin" valueType="num">
                                      <p:cBhvr>
                                        <p:cTn id="59" dur="1000" fill="hold"/>
                                        <p:tgtEl>
                                          <p:spTgt spid="386051">
                                            <p:txEl>
                                              <p:pRg st="9" end="9"/>
                                            </p:txEl>
                                          </p:spTgt>
                                        </p:tgtEl>
                                        <p:attrNameLst>
                                          <p:attrName>ppt_h</p:attrName>
                                        </p:attrNameLst>
                                      </p:cBhvr>
                                      <p:tavLst>
                                        <p:tav tm="0">
                                          <p:val>
                                            <p:strVal val="#ppt_h"/>
                                          </p:val>
                                        </p:tav>
                                        <p:tav tm="100000">
                                          <p:val>
                                            <p:strVal val="#ppt_h"/>
                                          </p:val>
                                        </p:tav>
                                      </p:tavLst>
                                    </p:anim>
                                    <p:animEffect transition="in" filter="fade">
                                      <p:cBhvr>
                                        <p:cTn id="60" dur="1000"/>
                                        <p:tgtEl>
                                          <p:spTgt spid="3860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1"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49" y="0"/>
            <a:ext cx="6772276" cy="1019175"/>
          </a:xfrm>
        </p:spPr>
        <p:txBody>
          <a:bodyPr/>
          <a:lstStyle/>
          <a:p>
            <a:r>
              <a:rPr lang="en-US" altLang="zh-CN" dirty="0" err="1"/>
              <a:t>DDoS</a:t>
            </a:r>
            <a:r>
              <a:rPr lang="en-US" altLang="zh-CN" dirty="0"/>
              <a:t> </a:t>
            </a:r>
            <a:r>
              <a:rPr lang="zh-CN" altLang="en-US" dirty="0"/>
              <a:t>防御：</a:t>
            </a:r>
            <a:r>
              <a:rPr lang="zh-CN" altLang="en-US" dirty="0">
                <a:solidFill>
                  <a:srgbClr val="FF0000"/>
                </a:solidFill>
              </a:rPr>
              <a:t>流量清洗</a:t>
            </a:r>
          </a:p>
        </p:txBody>
      </p:sp>
      <p:sp>
        <p:nvSpPr>
          <p:cNvPr id="3" name="内容占位符 2"/>
          <p:cNvSpPr>
            <a:spLocks noGrp="1"/>
          </p:cNvSpPr>
          <p:nvPr>
            <p:ph idx="1"/>
          </p:nvPr>
        </p:nvSpPr>
        <p:spPr>
          <a:xfrm>
            <a:off x="696913" y="1363663"/>
            <a:ext cx="7772400" cy="4114800"/>
          </a:xfrm>
        </p:spPr>
        <p:txBody>
          <a:bodyPr/>
          <a:lstStyle/>
          <a:p>
            <a:pPr>
              <a:lnSpc>
                <a:spcPct val="150000"/>
              </a:lnSpc>
            </a:pPr>
            <a:r>
              <a:rPr lang="zh-CN" altLang="zh-CN" dirty="0"/>
              <a:t>秒极黑洞</a:t>
            </a:r>
            <a:r>
              <a:rPr lang="zh-CN" altLang="en-US" dirty="0"/>
              <a:t>：</a:t>
            </a:r>
            <a:r>
              <a:rPr lang="zh-CN" altLang="zh-CN" dirty="0"/>
              <a:t>解决大规模</a:t>
            </a:r>
            <a:r>
              <a:rPr lang="en-US" altLang="zh-CN" dirty="0" err="1"/>
              <a:t>DDoS</a:t>
            </a:r>
            <a:r>
              <a:rPr lang="zh-CN" altLang="zh-CN" dirty="0"/>
              <a:t>攻击导致的“躺枪”</a:t>
            </a:r>
          </a:p>
          <a:p>
            <a:pPr>
              <a:lnSpc>
                <a:spcPct val="150000"/>
              </a:lnSpc>
            </a:pPr>
            <a:endParaRPr lang="en-US" altLang="zh-CN" dirty="0"/>
          </a:p>
          <a:p>
            <a:pPr>
              <a:lnSpc>
                <a:spcPct val="150000"/>
              </a:lnSpc>
            </a:pPr>
            <a:endParaRPr lang="zh-CN" altLang="en-US" dirty="0"/>
          </a:p>
        </p:txBody>
      </p:sp>
      <p:pic>
        <p:nvPicPr>
          <p:cNvPr id="7" name="图片 6" descr="http://www.secdoctor.com/uploads/allimg/150723/8597-150H315000ML.jpg"/>
          <p:cNvPicPr/>
          <p:nvPr/>
        </p:nvPicPr>
        <p:blipFill>
          <a:blip r:embed="rId3" cstate="print"/>
          <a:srcRect/>
          <a:stretch>
            <a:fillRect/>
          </a:stretch>
        </p:blipFill>
        <p:spPr bwMode="auto">
          <a:xfrm>
            <a:off x="2350770" y="3016567"/>
            <a:ext cx="4169410" cy="286321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1252538" y="376238"/>
            <a:ext cx="7081837" cy="685800"/>
          </a:xfrm>
        </p:spPr>
        <p:txBody>
          <a:bodyPr/>
          <a:lstStyle/>
          <a:p>
            <a:r>
              <a:rPr lang="zh-CN" altLang="en-US" dirty="0"/>
              <a:t>流量清洗</a:t>
            </a:r>
          </a:p>
        </p:txBody>
      </p:sp>
      <p:sp>
        <p:nvSpPr>
          <p:cNvPr id="84995" name="Rectangle 3"/>
          <p:cNvSpPr>
            <a:spLocks noGrp="1" noChangeArrowheads="1"/>
          </p:cNvSpPr>
          <p:nvPr>
            <p:ph idx="4294967295"/>
          </p:nvPr>
        </p:nvSpPr>
        <p:spPr>
          <a:xfrm>
            <a:off x="371475" y="1314450"/>
            <a:ext cx="8448675" cy="4841875"/>
          </a:xfrm>
        </p:spPr>
        <p:txBody>
          <a:bodyPr/>
          <a:lstStyle/>
          <a:p>
            <a:pPr marL="365125" indent="-365125"/>
            <a:r>
              <a:rPr lang="en-US" altLang="zh-CN" dirty="0" err="1"/>
              <a:t>DDoS</a:t>
            </a:r>
            <a:r>
              <a:rPr lang="zh-CN" altLang="en-US" dirty="0"/>
              <a:t>攻击防御就是对</a:t>
            </a:r>
            <a:r>
              <a:rPr lang="en-US" altLang="zh-CN" dirty="0" err="1"/>
              <a:t>DDoS</a:t>
            </a:r>
            <a:r>
              <a:rPr lang="zh-CN" altLang="en-US" dirty="0"/>
              <a:t>攻击与正常业务数据混合在一起的流量进行净化，净化掉</a:t>
            </a:r>
            <a:r>
              <a:rPr lang="en-US" altLang="zh-CN" dirty="0" err="1"/>
              <a:t>DDoS</a:t>
            </a:r>
            <a:r>
              <a:rPr lang="zh-CN" altLang="en-US" dirty="0"/>
              <a:t>攻击流量，保留正常业务流量，保证客户业务</a:t>
            </a:r>
            <a:r>
              <a:rPr lang="en-US" altLang="zh-CN" dirty="0"/>
              <a:t>7×24</a:t>
            </a:r>
            <a:r>
              <a:rPr lang="zh-CN" altLang="en-US" dirty="0"/>
              <a:t>小时的不间断提供。</a:t>
            </a:r>
          </a:p>
          <a:p>
            <a:pPr marL="365125" indent="-365125"/>
            <a:endParaRPr lang="zh-CN" altLang="en-US" dirty="0"/>
          </a:p>
          <a:p>
            <a:pPr marL="365125" indent="-365125"/>
            <a:r>
              <a:rPr lang="en-US" altLang="zh-CN" dirty="0" err="1"/>
              <a:t>DDoS</a:t>
            </a:r>
            <a:r>
              <a:rPr lang="zh-CN" altLang="en-US" dirty="0"/>
              <a:t>攻击阻断过程一般包括</a:t>
            </a:r>
            <a:r>
              <a:rPr lang="zh-CN" altLang="en-US" b="1" dirty="0">
                <a:solidFill>
                  <a:srgbClr val="FF0000"/>
                </a:solidFill>
              </a:rPr>
              <a:t>攻击监测和判断、流量牵引、清洗过滤、流量回送</a:t>
            </a:r>
            <a:r>
              <a:rPr lang="zh-CN" altLang="en-US" dirty="0"/>
              <a:t>四个关键环节。</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1252538" y="376238"/>
            <a:ext cx="7500937" cy="685800"/>
          </a:xfrm>
        </p:spPr>
        <p:txBody>
          <a:bodyPr/>
          <a:lstStyle/>
          <a:p>
            <a:r>
              <a:rPr lang="zh-CN" altLang="en-US" dirty="0"/>
              <a:t>流量清洗</a:t>
            </a:r>
          </a:p>
        </p:txBody>
      </p:sp>
      <p:sp>
        <p:nvSpPr>
          <p:cNvPr id="84995" name="Rectangle 3"/>
          <p:cNvSpPr>
            <a:spLocks noGrp="1" noChangeArrowheads="1"/>
          </p:cNvSpPr>
          <p:nvPr>
            <p:ph idx="4294967295"/>
          </p:nvPr>
        </p:nvSpPr>
        <p:spPr>
          <a:xfrm>
            <a:off x="371475" y="1314450"/>
            <a:ext cx="8448675" cy="4841875"/>
          </a:xfrm>
        </p:spPr>
        <p:txBody>
          <a:bodyPr/>
          <a:lstStyle/>
          <a:p>
            <a:pPr marL="365125" indent="-365125"/>
            <a:r>
              <a:rPr lang="zh-CN" altLang="zh-CN" sz="2800" dirty="0"/>
              <a:t>流量清洗服务是提供给租用</a:t>
            </a:r>
            <a:r>
              <a:rPr lang="en-US" altLang="zh-CN" sz="2800" dirty="0"/>
              <a:t>IDC</a:t>
            </a:r>
            <a:r>
              <a:rPr lang="zh-CN" altLang="zh-CN" sz="2800" dirty="0"/>
              <a:t>服务的政企客户，针对对其发起的</a:t>
            </a:r>
            <a:r>
              <a:rPr lang="en-US" altLang="zh-CN" sz="2800" dirty="0"/>
              <a:t>DOS/DDOS</a:t>
            </a:r>
            <a:r>
              <a:rPr lang="zh-CN" altLang="zh-CN" sz="2800" dirty="0"/>
              <a:t>攻击的监控、告警和防护的一种网络安全服务</a:t>
            </a:r>
            <a:endParaRPr lang="en-US" altLang="zh-CN" sz="2800" dirty="0"/>
          </a:p>
          <a:p>
            <a:pPr marL="765175" lvl="1" indent="-365125"/>
            <a:r>
              <a:rPr lang="zh-CN" altLang="zh-CN" sz="2400" dirty="0"/>
              <a:t>第一步，利用专用的</a:t>
            </a:r>
            <a:r>
              <a:rPr lang="zh-CN" altLang="zh-CN" sz="2400" dirty="0">
                <a:solidFill>
                  <a:srgbClr val="FF0000"/>
                </a:solidFill>
              </a:rPr>
              <a:t>检测</a:t>
            </a:r>
            <a:r>
              <a:rPr lang="zh-CN" altLang="zh-CN" sz="2400" dirty="0"/>
              <a:t>设备对</a:t>
            </a:r>
            <a:r>
              <a:rPr lang="en-US" altLang="zh-CN" sz="2400" dirty="0"/>
              <a:t>用户业务</a:t>
            </a:r>
            <a:r>
              <a:rPr lang="zh-CN" altLang="zh-CN" sz="2400" dirty="0"/>
              <a:t>流量进行分析监控。</a:t>
            </a:r>
            <a:endParaRPr lang="en-US" altLang="zh-CN" sz="2400" dirty="0"/>
          </a:p>
          <a:p>
            <a:pPr marL="765175" lvl="1" indent="-365125"/>
            <a:r>
              <a:rPr lang="zh-CN" altLang="zh-CN" sz="2400" dirty="0"/>
              <a:t>第二步，当用户遭受到</a:t>
            </a:r>
            <a:r>
              <a:rPr lang="en-US" altLang="zh-CN" sz="2400" dirty="0" err="1"/>
              <a:t>DDoS</a:t>
            </a:r>
            <a:r>
              <a:rPr lang="zh-CN" altLang="zh-CN" sz="2400" dirty="0"/>
              <a:t>攻击时，检测设备上报给专用的业务管理平台生成清洗任务，将用户流量</a:t>
            </a:r>
            <a:r>
              <a:rPr lang="zh-CN" altLang="zh-CN" sz="2400" dirty="0">
                <a:solidFill>
                  <a:srgbClr val="FF0000"/>
                </a:solidFill>
              </a:rPr>
              <a:t>牵引</a:t>
            </a:r>
            <a:r>
              <a:rPr lang="zh-CN" altLang="zh-CN" sz="2400" dirty="0"/>
              <a:t>到流量清洗中心。</a:t>
            </a:r>
            <a:endParaRPr lang="en-US" altLang="zh-CN" sz="2400" dirty="0"/>
          </a:p>
          <a:p>
            <a:pPr marL="765175" lvl="1" indent="-365125"/>
            <a:r>
              <a:rPr lang="zh-CN" altLang="zh-CN" sz="2400" dirty="0"/>
              <a:t>第三步，流量清洗中心对牵引过来的用户流量进行</a:t>
            </a:r>
            <a:r>
              <a:rPr lang="zh-CN" altLang="zh-CN" sz="2400" dirty="0">
                <a:solidFill>
                  <a:srgbClr val="FF0000"/>
                </a:solidFill>
              </a:rPr>
              <a:t>清洗</a:t>
            </a:r>
            <a:r>
              <a:rPr lang="zh-CN" altLang="zh-CN" sz="2400" dirty="0"/>
              <a:t>，并将清洗后的用户合法流量</a:t>
            </a:r>
            <a:r>
              <a:rPr lang="zh-CN" altLang="zh-CN" sz="2400" dirty="0">
                <a:solidFill>
                  <a:srgbClr val="FF0000"/>
                </a:solidFill>
              </a:rPr>
              <a:t>回注</a:t>
            </a:r>
            <a:r>
              <a:rPr lang="zh-CN" altLang="zh-CN" sz="2400" dirty="0"/>
              <a:t>到城域网。同时</a:t>
            </a:r>
            <a:r>
              <a:rPr lang="zh-CN" altLang="zh-CN" sz="2400" dirty="0">
                <a:solidFill>
                  <a:srgbClr val="FF0000"/>
                </a:solidFill>
              </a:rPr>
              <a:t>上报</a:t>
            </a:r>
            <a:r>
              <a:rPr lang="zh-CN" altLang="zh-CN" sz="2400" dirty="0"/>
              <a:t>清洗日志到业务管理平台生成报表。</a:t>
            </a:r>
            <a:endParaRPr lang="zh-CN" altLang="en-US" sz="2400" dirty="0"/>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1231900" y="398463"/>
            <a:ext cx="7778750" cy="685800"/>
          </a:xfrm>
        </p:spPr>
        <p:txBody>
          <a:bodyPr/>
          <a:lstStyle/>
          <a:p>
            <a:r>
              <a:rPr lang="zh-CN" altLang="en-US" dirty="0"/>
              <a:t>绿盟科技：三位一体解决方案 </a:t>
            </a:r>
          </a:p>
        </p:txBody>
      </p:sp>
      <p:grpSp>
        <p:nvGrpSpPr>
          <p:cNvPr id="2" name="Group 29"/>
          <p:cNvGrpSpPr/>
          <p:nvPr/>
        </p:nvGrpSpPr>
        <p:grpSpPr bwMode="auto">
          <a:xfrm>
            <a:off x="0" y="1084263"/>
            <a:ext cx="9144000" cy="5092700"/>
            <a:chOff x="-22" y="678"/>
            <a:chExt cx="5760" cy="3208"/>
          </a:xfrm>
        </p:grpSpPr>
        <p:sp>
          <p:nvSpPr>
            <p:cNvPr id="114692" name="Rectangle 3"/>
            <p:cNvSpPr>
              <a:spLocks noChangeArrowheads="1"/>
            </p:cNvSpPr>
            <p:nvPr/>
          </p:nvSpPr>
          <p:spPr bwMode="gray">
            <a:xfrm rot="-7829975">
              <a:off x="2562" y="2352"/>
              <a:ext cx="605" cy="121"/>
            </a:xfrm>
            <a:prstGeom prst="rect">
              <a:avLst/>
            </a:prstGeom>
            <a:gradFill rotWithShape="1">
              <a:gsLst>
                <a:gs pos="0">
                  <a:srgbClr val="454545"/>
                </a:gs>
                <a:gs pos="50000">
                  <a:srgbClr val="969696"/>
                </a:gs>
                <a:gs pos="100000">
                  <a:srgbClr val="454545"/>
                </a:gs>
              </a:gsLst>
              <a:lin ang="5400000" scaled="1"/>
            </a:gradFill>
            <a:ln w="9525" algn="ctr">
              <a:noFill/>
              <a:miter lim="800000"/>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114693" name="Rectangle 4"/>
            <p:cNvSpPr>
              <a:spLocks noChangeArrowheads="1"/>
            </p:cNvSpPr>
            <p:nvPr/>
          </p:nvSpPr>
          <p:spPr bwMode="gray">
            <a:xfrm rot="-743917">
              <a:off x="1309" y="2067"/>
              <a:ext cx="636" cy="109"/>
            </a:xfrm>
            <a:prstGeom prst="rect">
              <a:avLst/>
            </a:prstGeom>
            <a:gradFill rotWithShape="1">
              <a:gsLst>
                <a:gs pos="0">
                  <a:srgbClr val="454545"/>
                </a:gs>
                <a:gs pos="50000">
                  <a:srgbClr val="969696"/>
                </a:gs>
                <a:gs pos="100000">
                  <a:srgbClr val="454545"/>
                </a:gs>
              </a:gsLst>
              <a:lin ang="5400000" scaled="1"/>
            </a:gradFill>
            <a:ln w="9525" algn="ctr">
              <a:noFill/>
              <a:miter lim="800000"/>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nvGrpSpPr>
            <p:cNvPr id="3" name="Group 5"/>
            <p:cNvGrpSpPr/>
            <p:nvPr/>
          </p:nvGrpSpPr>
          <p:grpSpPr bwMode="auto">
            <a:xfrm>
              <a:off x="1903" y="1246"/>
              <a:ext cx="1014" cy="1169"/>
              <a:chOff x="2433" y="1234"/>
              <a:chExt cx="1014" cy="1169"/>
            </a:xfrm>
          </p:grpSpPr>
          <p:sp>
            <p:nvSpPr>
              <p:cNvPr id="114695" name="Rectangle 6"/>
              <p:cNvSpPr>
                <a:spLocks noChangeArrowheads="1"/>
              </p:cNvSpPr>
              <p:nvPr/>
            </p:nvSpPr>
            <p:spPr bwMode="gray">
              <a:xfrm rot="-3205350">
                <a:off x="3175" y="1380"/>
                <a:ext cx="376" cy="83"/>
              </a:xfrm>
              <a:prstGeom prst="rect">
                <a:avLst/>
              </a:prstGeom>
              <a:gradFill rotWithShape="1">
                <a:gsLst>
                  <a:gs pos="0">
                    <a:srgbClr val="454545"/>
                  </a:gs>
                  <a:gs pos="50000">
                    <a:srgbClr val="969696"/>
                  </a:gs>
                  <a:gs pos="100000">
                    <a:srgbClr val="454545"/>
                  </a:gs>
                </a:gsLst>
                <a:lin ang="5400000" scaled="1"/>
              </a:gradFill>
              <a:ln w="9525" algn="ctr">
                <a:noFill/>
                <a:miter lim="800000"/>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nvGrpSpPr>
              <p:cNvPr id="4" name="Group 7"/>
              <p:cNvGrpSpPr/>
              <p:nvPr/>
            </p:nvGrpSpPr>
            <p:grpSpPr bwMode="auto">
              <a:xfrm>
                <a:off x="2433" y="1401"/>
                <a:ext cx="1014" cy="1002"/>
                <a:chOff x="2016" y="1920"/>
                <a:chExt cx="1680" cy="1680"/>
              </a:xfrm>
            </p:grpSpPr>
            <p:sp>
              <p:nvSpPr>
                <p:cNvPr id="114697" name="Oval 8"/>
                <p:cNvSpPr>
                  <a:spLocks noChangeArrowheads="1"/>
                </p:cNvSpPr>
                <p:nvPr/>
              </p:nvSpPr>
              <p:spPr bwMode="gray">
                <a:xfrm>
                  <a:off x="2016" y="1920"/>
                  <a:ext cx="1680" cy="1680"/>
                </a:xfrm>
                <a:prstGeom prst="ellipse">
                  <a:avLst/>
                </a:prstGeom>
                <a:gradFill rotWithShape="1">
                  <a:gsLst>
                    <a:gs pos="0">
                      <a:srgbClr val="33CCCC"/>
                    </a:gs>
                    <a:gs pos="100000">
                      <a:srgbClr val="0C3232"/>
                    </a:gs>
                  </a:gsLst>
                  <a:lin ang="5400000" scaled="1"/>
                </a:gradFill>
                <a:ln w="9525">
                  <a:solidFill>
                    <a:srgbClr val="000000"/>
                  </a:solidFill>
                  <a:round/>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114698" name="Freeform 9"/>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w="0">
                  <a:noFill/>
                  <a:round/>
                </a:ln>
              </p:spPr>
              <p:txBody>
                <a:bodyPr lIns="85725" tIns="42863" rIns="85725" bIns="42863"/>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sp>
            <p:nvSpPr>
              <p:cNvPr id="178186" name="Text Box 10"/>
              <p:cNvSpPr txBox="1">
                <a:spLocks noChangeArrowheads="1"/>
              </p:cNvSpPr>
              <p:nvPr/>
            </p:nvSpPr>
            <p:spPr bwMode="gray">
              <a:xfrm>
                <a:off x="2543" y="1837"/>
                <a:ext cx="798" cy="384"/>
              </a:xfrm>
              <a:prstGeom prst="rect">
                <a:avLst/>
              </a:prstGeom>
              <a:noFill/>
              <a:ln w="9525">
                <a:noFill/>
                <a:miter lim="800000"/>
              </a:ln>
            </p:spPr>
            <p:txBody>
              <a:bodyPr wrap="none" lIns="85725" tIns="42863" rIns="85725" bIns="42863">
                <a:spAutoFit/>
              </a:bodyPr>
              <a:lstStyle/>
              <a:p>
                <a:pPr algn="ctr" defTabSz="857250"/>
                <a:r>
                  <a:rPr lang="zh-CN" altLang="en-US" sz="1700" dirty="0">
                    <a:solidFill>
                      <a:schemeClr val="tx1"/>
                    </a:solidFill>
                    <a:latin typeface="Arial" panose="020B0604020202020204" pitchFamily="34" charset="0"/>
                    <a:ea typeface="宋体" panose="02010600030101010101" pitchFamily="2" charset="-122"/>
                  </a:rPr>
                  <a:t>三位一体</a:t>
                </a:r>
                <a:endParaRPr lang="en-US" altLang="zh-CN" sz="1700" dirty="0">
                  <a:solidFill>
                    <a:schemeClr val="tx1"/>
                  </a:solidFill>
                  <a:latin typeface="Arial" panose="020B0604020202020204" pitchFamily="34" charset="0"/>
                  <a:ea typeface="宋体" panose="02010600030101010101" pitchFamily="2" charset="-122"/>
                </a:endParaRPr>
              </a:p>
              <a:p>
                <a:pPr algn="ctr" defTabSz="857250"/>
                <a:r>
                  <a:rPr lang="zh-CN" altLang="en-US" sz="1700" dirty="0">
                    <a:latin typeface="Arial" panose="020B0604020202020204" pitchFamily="34" charset="0"/>
                  </a:rPr>
                  <a:t>（</a:t>
                </a:r>
                <a:r>
                  <a:rPr lang="en-US" altLang="zh-CN" sz="1700" dirty="0">
                    <a:latin typeface="Arial" panose="020B0604020202020204" pitchFamily="34" charset="0"/>
                  </a:rPr>
                  <a:t>Trinity</a:t>
                </a:r>
                <a:r>
                  <a:rPr lang="zh-CN" altLang="en-US" sz="1700" dirty="0">
                    <a:latin typeface="Arial" panose="020B0604020202020204" pitchFamily="34" charset="0"/>
                  </a:rPr>
                  <a:t>）</a:t>
                </a:r>
                <a:endParaRPr lang="en-US" altLang="zh-CN" sz="1700" dirty="0">
                  <a:solidFill>
                    <a:schemeClr val="tx1"/>
                  </a:solidFill>
                  <a:latin typeface="Arial" panose="020B0604020202020204" pitchFamily="34" charset="0"/>
                  <a:ea typeface="宋体" panose="02010600030101010101" pitchFamily="2" charset="-122"/>
                </a:endParaRPr>
              </a:p>
            </p:txBody>
          </p:sp>
        </p:grpSp>
        <p:grpSp>
          <p:nvGrpSpPr>
            <p:cNvPr id="5" name="Group 11"/>
            <p:cNvGrpSpPr/>
            <p:nvPr/>
          </p:nvGrpSpPr>
          <p:grpSpPr bwMode="auto">
            <a:xfrm>
              <a:off x="2788" y="678"/>
              <a:ext cx="682" cy="659"/>
              <a:chOff x="3321" y="816"/>
              <a:chExt cx="549" cy="543"/>
            </a:xfrm>
          </p:grpSpPr>
          <p:grpSp>
            <p:nvGrpSpPr>
              <p:cNvPr id="6" name="Group 12"/>
              <p:cNvGrpSpPr/>
              <p:nvPr/>
            </p:nvGrpSpPr>
            <p:grpSpPr bwMode="auto">
              <a:xfrm>
                <a:off x="3321" y="816"/>
                <a:ext cx="549" cy="543"/>
                <a:chOff x="2016" y="1920"/>
                <a:chExt cx="1680" cy="1680"/>
              </a:xfrm>
            </p:grpSpPr>
            <p:sp>
              <p:nvSpPr>
                <p:cNvPr id="114702" name="Oval 13"/>
                <p:cNvSpPr>
                  <a:spLocks noChangeArrowheads="1"/>
                </p:cNvSpPr>
                <p:nvPr/>
              </p:nvSpPr>
              <p:spPr bwMode="gray">
                <a:xfrm>
                  <a:off x="2016" y="1920"/>
                  <a:ext cx="1680" cy="1680"/>
                </a:xfrm>
                <a:prstGeom prst="ellipse">
                  <a:avLst/>
                </a:prstGeom>
                <a:gradFill rotWithShape="1">
                  <a:gsLst>
                    <a:gs pos="0">
                      <a:srgbClr val="CCCC00"/>
                    </a:gs>
                    <a:gs pos="100000">
                      <a:srgbClr val="323200"/>
                    </a:gs>
                  </a:gsLst>
                  <a:lin ang="5400000" scaled="1"/>
                </a:gradFill>
                <a:ln w="9525">
                  <a:solidFill>
                    <a:srgbClr val="000000"/>
                  </a:solidFill>
                  <a:round/>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114703" name="Freeform 14"/>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00"/>
                    </a:gs>
                  </a:gsLst>
                  <a:lin ang="5400000" scaled="1"/>
                </a:gradFill>
                <a:ln w="0">
                  <a:noFill/>
                  <a:round/>
                </a:ln>
              </p:spPr>
              <p:txBody>
                <a:bodyPr lIns="85725" tIns="42863" rIns="85725" bIns="42863"/>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sp>
            <p:nvSpPr>
              <p:cNvPr id="178191" name="Text Box 15"/>
              <p:cNvSpPr txBox="1">
                <a:spLocks noChangeArrowheads="1"/>
              </p:cNvSpPr>
              <p:nvPr/>
            </p:nvSpPr>
            <p:spPr bwMode="gray">
              <a:xfrm>
                <a:off x="3326" y="999"/>
                <a:ext cx="533" cy="317"/>
              </a:xfrm>
              <a:prstGeom prst="rect">
                <a:avLst/>
              </a:prstGeom>
              <a:noFill/>
              <a:ln w="9525" algn="ctr">
                <a:noFill/>
                <a:miter lim="800000"/>
              </a:ln>
            </p:spPr>
            <p:txBody>
              <a:bodyPr wrap="none" lIns="85725" tIns="42863" rIns="85725" bIns="42863">
                <a:spAutoFit/>
              </a:bodyPr>
              <a:lstStyle/>
              <a:p>
                <a:pPr algn="ctr" defTabSz="857250"/>
                <a:r>
                  <a:rPr lang="en-US" altLang="zh-CN" sz="1700" dirty="0" err="1">
                    <a:effectLst>
                      <a:outerShdw blurRad="38100" dist="38100" dir="2700000" algn="tl">
                        <a:srgbClr val="C0C0C0"/>
                      </a:outerShdw>
                    </a:effectLst>
                    <a:latin typeface="Verdana" panose="020B0604030504040204" pitchFamily="34" charset="0"/>
                    <a:ea typeface="宋体" panose="02010600030101010101" pitchFamily="2" charset="-122"/>
                  </a:rPr>
                  <a:t>DDoS</a:t>
                </a:r>
                <a:endParaRPr lang="en-US" altLang="zh-CN" sz="1700" dirty="0">
                  <a:effectLst>
                    <a:outerShdw blurRad="38100" dist="38100" dir="2700000" algn="tl">
                      <a:srgbClr val="C0C0C0"/>
                    </a:outerShdw>
                  </a:effectLst>
                  <a:latin typeface="Verdana" panose="020B0604030504040204" pitchFamily="34" charset="0"/>
                  <a:ea typeface="宋体" panose="02010600030101010101" pitchFamily="2" charset="-122"/>
                </a:endParaRPr>
              </a:p>
              <a:p>
                <a:pPr algn="ctr" defTabSz="857250"/>
                <a:r>
                  <a:rPr lang="zh-CN" altLang="en-US" sz="1700" dirty="0">
                    <a:effectLst>
                      <a:outerShdw blurRad="38100" dist="38100" dir="2700000" algn="tl">
                        <a:srgbClr val="C0C0C0"/>
                      </a:outerShdw>
                    </a:effectLst>
                    <a:latin typeface="Verdana" panose="020B0604030504040204" pitchFamily="34" charset="0"/>
                    <a:ea typeface="宋体" panose="02010600030101010101" pitchFamily="2" charset="-122"/>
                  </a:rPr>
                  <a:t>异常检测</a:t>
                </a:r>
                <a:endParaRPr lang="en-US" altLang="zh-CN" sz="1700" dirty="0">
                  <a:latin typeface="Arial" panose="020B0604020202020204" pitchFamily="34" charset="0"/>
                  <a:ea typeface="宋体" panose="02010600030101010101" pitchFamily="2" charset="-122"/>
                </a:endParaRPr>
              </a:p>
            </p:txBody>
          </p:sp>
        </p:grpSp>
        <p:grpSp>
          <p:nvGrpSpPr>
            <p:cNvPr id="7" name="Group 16"/>
            <p:cNvGrpSpPr/>
            <p:nvPr/>
          </p:nvGrpSpPr>
          <p:grpSpPr bwMode="auto">
            <a:xfrm>
              <a:off x="208" y="1649"/>
              <a:ext cx="1494" cy="1128"/>
              <a:chOff x="741" y="1651"/>
              <a:chExt cx="1494" cy="1128"/>
            </a:xfrm>
          </p:grpSpPr>
          <p:grpSp>
            <p:nvGrpSpPr>
              <p:cNvPr id="8" name="Group 17"/>
              <p:cNvGrpSpPr/>
              <p:nvPr/>
            </p:nvGrpSpPr>
            <p:grpSpPr bwMode="auto">
              <a:xfrm>
                <a:off x="912" y="1651"/>
                <a:ext cx="1099" cy="1128"/>
                <a:chOff x="2016" y="1920"/>
                <a:chExt cx="1680" cy="1680"/>
              </a:xfrm>
            </p:grpSpPr>
            <p:sp>
              <p:nvSpPr>
                <p:cNvPr id="114707" name="Oval 18"/>
                <p:cNvSpPr>
                  <a:spLocks noChangeArrowheads="1"/>
                </p:cNvSpPr>
                <p:nvPr/>
              </p:nvSpPr>
              <p:spPr bwMode="gray">
                <a:xfrm>
                  <a:off x="2016" y="1920"/>
                  <a:ext cx="1680" cy="1680"/>
                </a:xfrm>
                <a:prstGeom prst="ellipse">
                  <a:avLst/>
                </a:prstGeom>
                <a:gradFill rotWithShape="1">
                  <a:gsLst>
                    <a:gs pos="0">
                      <a:srgbClr val="FFCC66"/>
                    </a:gs>
                    <a:gs pos="100000">
                      <a:srgbClr val="3E3219"/>
                    </a:gs>
                  </a:gsLst>
                  <a:lin ang="5400000" scaled="1"/>
                </a:gradFill>
                <a:ln w="9525">
                  <a:solidFill>
                    <a:srgbClr val="000000"/>
                  </a:solidFill>
                  <a:round/>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114708" name="Freeform 19"/>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CC66"/>
                    </a:gs>
                  </a:gsLst>
                  <a:lin ang="5400000" scaled="1"/>
                </a:gradFill>
                <a:ln w="0">
                  <a:noFill/>
                  <a:round/>
                </a:ln>
              </p:spPr>
              <p:txBody>
                <a:bodyPr lIns="85725" tIns="42863" rIns="85725" bIns="42863"/>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sp>
            <p:nvSpPr>
              <p:cNvPr id="178196" name="Text Box 20"/>
              <p:cNvSpPr txBox="1">
                <a:spLocks noChangeArrowheads="1"/>
              </p:cNvSpPr>
              <p:nvPr/>
            </p:nvSpPr>
            <p:spPr bwMode="gray">
              <a:xfrm>
                <a:off x="741" y="2022"/>
                <a:ext cx="1494" cy="527"/>
              </a:xfrm>
              <a:prstGeom prst="rect">
                <a:avLst/>
              </a:prstGeom>
              <a:noFill/>
              <a:ln w="9525">
                <a:noFill/>
                <a:miter lim="800000"/>
              </a:ln>
            </p:spPr>
            <p:txBody>
              <a:bodyPr wrap="none" lIns="85725" tIns="42863" rIns="85725" bIns="42863">
                <a:spAutoFit/>
              </a:bodyPr>
              <a:lstStyle/>
              <a:p>
                <a:pPr algn="ctr" defTabSz="857250"/>
                <a:r>
                  <a:rPr lang="zh-CN" altLang="en-US" sz="2400" b="1" dirty="0">
                    <a:effectLst>
                      <a:outerShdw blurRad="38100" dist="38100" dir="2700000" algn="tl">
                        <a:srgbClr val="C0C0C0"/>
                      </a:outerShdw>
                    </a:effectLst>
                    <a:latin typeface="Arial" panose="020B0604020202020204" pitchFamily="34" charset="0"/>
                    <a:ea typeface="宋体" panose="02010600030101010101" pitchFamily="2" charset="-122"/>
                  </a:rPr>
                  <a:t>集中监控、管理</a:t>
                </a:r>
              </a:p>
              <a:p>
                <a:pPr algn="ctr" defTabSz="857250"/>
                <a:r>
                  <a:rPr lang="zh-CN" altLang="en-US" sz="2400" b="1" dirty="0">
                    <a:effectLst>
                      <a:outerShdw blurRad="38100" dist="38100" dir="2700000" algn="tl">
                        <a:srgbClr val="C0C0C0"/>
                      </a:outerShdw>
                    </a:effectLst>
                    <a:latin typeface="Arial" panose="020B0604020202020204" pitchFamily="34" charset="0"/>
                    <a:ea typeface="宋体" panose="02010600030101010101" pitchFamily="2" charset="-122"/>
                  </a:rPr>
                  <a:t>分析取证</a:t>
                </a:r>
                <a:endParaRPr lang="en-US" altLang="zh-CN" sz="2400" b="1" dirty="0">
                  <a:effectLst>
                    <a:outerShdw blurRad="38100" dist="38100" dir="2700000" algn="tl">
                      <a:srgbClr val="C0C0C0"/>
                    </a:outerShdw>
                  </a:effectLst>
                  <a:latin typeface="Arial" panose="020B0604020202020204" pitchFamily="34" charset="0"/>
                  <a:ea typeface="宋体" panose="02010600030101010101" pitchFamily="2" charset="-122"/>
                </a:endParaRPr>
              </a:p>
            </p:txBody>
          </p:sp>
        </p:grpSp>
        <p:grpSp>
          <p:nvGrpSpPr>
            <p:cNvPr id="9" name="Group 21"/>
            <p:cNvGrpSpPr/>
            <p:nvPr/>
          </p:nvGrpSpPr>
          <p:grpSpPr bwMode="auto">
            <a:xfrm>
              <a:off x="2749" y="2449"/>
              <a:ext cx="1268" cy="1253"/>
              <a:chOff x="3236" y="2451"/>
              <a:chExt cx="1268" cy="1253"/>
            </a:xfrm>
          </p:grpSpPr>
          <p:grpSp>
            <p:nvGrpSpPr>
              <p:cNvPr id="10" name="Group 22"/>
              <p:cNvGrpSpPr/>
              <p:nvPr/>
            </p:nvGrpSpPr>
            <p:grpSpPr bwMode="auto">
              <a:xfrm>
                <a:off x="3236" y="2451"/>
                <a:ext cx="1268" cy="1253"/>
                <a:chOff x="1960" y="1928"/>
                <a:chExt cx="1680" cy="1680"/>
              </a:xfrm>
            </p:grpSpPr>
            <p:sp>
              <p:nvSpPr>
                <p:cNvPr id="114712" name="Oval 23"/>
                <p:cNvSpPr>
                  <a:spLocks noChangeArrowheads="1"/>
                </p:cNvSpPr>
                <p:nvPr/>
              </p:nvSpPr>
              <p:spPr bwMode="gray">
                <a:xfrm>
                  <a:off x="1960" y="1928"/>
                  <a:ext cx="1680" cy="1680"/>
                </a:xfrm>
                <a:prstGeom prst="ellipse">
                  <a:avLst/>
                </a:prstGeom>
                <a:gradFill rotWithShape="1">
                  <a:gsLst>
                    <a:gs pos="0">
                      <a:srgbClr val="9942E0"/>
                    </a:gs>
                    <a:gs pos="100000">
                      <a:srgbClr val="471F68"/>
                    </a:gs>
                  </a:gsLst>
                  <a:lin ang="5400000" scaled="1"/>
                </a:gradFill>
                <a:ln w="9525">
                  <a:solidFill>
                    <a:srgbClr val="000000"/>
                  </a:solidFill>
                  <a:round/>
                </a:ln>
              </p:spPr>
              <p:txBody>
                <a:bodyPr wrap="none" lIns="85725" tIns="42863" rIns="85725" bIns="42863" anchor="ctr"/>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114713" name="Freeform 24"/>
                <p:cNvSpPr/>
                <p:nvPr/>
              </p:nvSpPr>
              <p:spPr bwMode="gray">
                <a:xfrm>
                  <a:off x="2136" y="1972"/>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42E0"/>
                    </a:gs>
                  </a:gsLst>
                  <a:lin ang="5400000" scaled="1"/>
                </a:gradFill>
                <a:ln w="0">
                  <a:noFill/>
                  <a:round/>
                </a:ln>
              </p:spPr>
              <p:txBody>
                <a:bodyPr lIns="85725" tIns="42863" rIns="85725" bIns="42863"/>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grpSp>
          <p:sp>
            <p:nvSpPr>
              <p:cNvPr id="178201" name="Text Box 25"/>
              <p:cNvSpPr txBox="1">
                <a:spLocks noChangeArrowheads="1"/>
              </p:cNvSpPr>
              <p:nvPr/>
            </p:nvSpPr>
            <p:spPr bwMode="gray">
              <a:xfrm>
                <a:off x="3404" y="3008"/>
                <a:ext cx="900" cy="527"/>
              </a:xfrm>
              <a:prstGeom prst="rect">
                <a:avLst/>
              </a:prstGeom>
              <a:noFill/>
              <a:ln w="9525">
                <a:noFill/>
                <a:miter lim="800000"/>
              </a:ln>
            </p:spPr>
            <p:txBody>
              <a:bodyPr wrap="none" lIns="85725" tIns="42863" rIns="85725" bIns="42863">
                <a:spAutoFit/>
              </a:bodyPr>
              <a:lstStyle/>
              <a:p>
                <a:pPr algn="ctr" defTabSz="857250"/>
                <a:r>
                  <a:rPr lang="en-US" altLang="zh-CN" sz="2400" b="1" dirty="0" err="1">
                    <a:effectLst>
                      <a:outerShdw blurRad="38100" dist="38100" dir="2700000" algn="tl">
                        <a:srgbClr val="C0C0C0"/>
                      </a:outerShdw>
                    </a:effectLst>
                    <a:latin typeface="Arial" panose="020B0604020202020204" pitchFamily="34" charset="0"/>
                    <a:ea typeface="宋体" panose="02010600030101010101" pitchFamily="2" charset="-122"/>
                  </a:rPr>
                  <a:t>DDoS</a:t>
                </a:r>
                <a:endParaRPr lang="en-US" altLang="zh-CN" sz="2400" b="1" dirty="0">
                  <a:effectLst>
                    <a:outerShdw blurRad="38100" dist="38100" dir="2700000" algn="tl">
                      <a:srgbClr val="C0C0C0"/>
                    </a:outerShdw>
                  </a:effectLst>
                  <a:latin typeface="Arial" panose="020B0604020202020204" pitchFamily="34" charset="0"/>
                  <a:ea typeface="宋体" panose="02010600030101010101" pitchFamily="2" charset="-122"/>
                </a:endParaRPr>
              </a:p>
              <a:p>
                <a:pPr algn="ctr" defTabSz="857250"/>
                <a:r>
                  <a:rPr lang="zh-CN" altLang="en-US" sz="2400" b="1" dirty="0">
                    <a:effectLst>
                      <a:outerShdw blurRad="38100" dist="38100" dir="2700000" algn="tl">
                        <a:srgbClr val="C0C0C0"/>
                      </a:outerShdw>
                    </a:effectLst>
                    <a:latin typeface="Arial" panose="020B0604020202020204" pitchFamily="34" charset="0"/>
                    <a:ea typeface="宋体" panose="02010600030101010101" pitchFamily="2" charset="-122"/>
                  </a:rPr>
                  <a:t>防护过滤</a:t>
                </a:r>
                <a:endParaRPr lang="zh-CN" altLang="en-US" sz="2400" dirty="0">
                  <a:latin typeface="Arial" panose="020B0604020202020204" pitchFamily="34" charset="0"/>
                  <a:ea typeface="宋体" panose="02010600030101010101" pitchFamily="2" charset="-122"/>
                </a:endParaRPr>
              </a:p>
            </p:txBody>
          </p:sp>
        </p:grpSp>
        <p:sp>
          <p:nvSpPr>
            <p:cNvPr id="114715" name="Rectangle 26"/>
            <p:cNvSpPr>
              <a:spLocks noChangeArrowheads="1"/>
            </p:cNvSpPr>
            <p:nvPr/>
          </p:nvSpPr>
          <p:spPr bwMode="auto">
            <a:xfrm>
              <a:off x="3515" y="3313"/>
              <a:ext cx="2223" cy="573"/>
            </a:xfrm>
            <a:prstGeom prst="rect">
              <a:avLst/>
            </a:prstGeom>
            <a:noFill/>
            <a:ln w="9525">
              <a:noFill/>
              <a:miter lim="800000"/>
            </a:ln>
          </p:spPr>
          <p:txBody>
            <a:bodyPr lIns="85725" tIns="42863" rIns="85725" bIns="42863">
              <a:spAutoFit/>
            </a:bodyPr>
            <a:lstStyle/>
            <a:p>
              <a:pPr algn="ctr" defTabSz="857250" eaLnBrk="0" hangingPunct="0"/>
              <a:r>
                <a:rPr lang="en-US" altLang="zh-CN" sz="2000" b="1" dirty="0">
                  <a:solidFill>
                    <a:srgbClr val="FF0000"/>
                  </a:solidFill>
                  <a:latin typeface="Arial" panose="020B0604020202020204" pitchFamily="34" charset="0"/>
                  <a:ea typeface="华文中宋" panose="02010600040101010101" pitchFamily="2" charset="-122"/>
                </a:rPr>
                <a:t>Defender</a:t>
              </a:r>
            </a:p>
            <a:p>
              <a:pPr algn="ctr" defTabSz="857250" eaLnBrk="0" hangingPunct="0"/>
              <a:r>
                <a:rPr lang="zh-CN" altLang="en-US" sz="1700" b="1" dirty="0">
                  <a:solidFill>
                    <a:schemeClr val="tx1"/>
                  </a:solidFill>
                  <a:latin typeface="Arial" panose="020B0604020202020204" pitchFamily="34" charset="0"/>
                  <a:ea typeface="华文中宋" panose="02010600040101010101" pitchFamily="2" charset="-122"/>
                </a:rPr>
                <a:t>多层异常检测及防护过滤算法</a:t>
              </a:r>
            </a:p>
            <a:p>
              <a:pPr algn="ctr" defTabSz="857250" eaLnBrk="0" hangingPunct="0"/>
              <a:r>
                <a:rPr lang="zh-CN" altLang="en-US" sz="1700" b="1" dirty="0">
                  <a:solidFill>
                    <a:schemeClr val="tx1"/>
                  </a:solidFill>
                  <a:latin typeface="Arial" panose="020B0604020202020204" pitchFamily="34" charset="0"/>
                  <a:ea typeface="华文中宋" panose="02010600040101010101" pitchFamily="2" charset="-122"/>
                </a:rPr>
                <a:t>串联、旁路、集群多种部署</a:t>
              </a:r>
            </a:p>
          </p:txBody>
        </p:sp>
        <p:sp>
          <p:nvSpPr>
            <p:cNvPr id="114716" name="Rectangle 27"/>
            <p:cNvSpPr>
              <a:spLocks noChangeArrowheads="1"/>
            </p:cNvSpPr>
            <p:nvPr/>
          </p:nvSpPr>
          <p:spPr bwMode="auto">
            <a:xfrm>
              <a:off x="3210" y="1297"/>
              <a:ext cx="2359" cy="384"/>
            </a:xfrm>
            <a:prstGeom prst="rect">
              <a:avLst/>
            </a:prstGeom>
            <a:noFill/>
            <a:ln w="9525">
              <a:noFill/>
              <a:miter lim="800000"/>
            </a:ln>
          </p:spPr>
          <p:txBody>
            <a:bodyPr lIns="85725" tIns="42863" rIns="85725" bIns="42863">
              <a:spAutoFit/>
            </a:bodyPr>
            <a:lstStyle/>
            <a:p>
              <a:pPr algn="ctr" defTabSz="857250" eaLnBrk="0" hangingPunct="0"/>
              <a:r>
                <a:rPr lang="en-US" altLang="zh-CN" sz="1700" b="1" dirty="0">
                  <a:solidFill>
                    <a:schemeClr val="tx1"/>
                  </a:solidFill>
                  <a:latin typeface="Arial" panose="020B0604020202020204" pitchFamily="34" charset="0"/>
                  <a:ea typeface="华文中宋" panose="02010600040101010101" pitchFamily="2" charset="-122"/>
                </a:rPr>
                <a:t>SPAN/</a:t>
              </a:r>
              <a:r>
                <a:rPr lang="en-US" altLang="zh-CN" sz="1700" b="1" dirty="0" err="1">
                  <a:solidFill>
                    <a:schemeClr val="tx1"/>
                  </a:solidFill>
                  <a:latin typeface="Arial" panose="020B0604020202020204" pitchFamily="34" charset="0"/>
                  <a:ea typeface="华文中宋" panose="02010600040101010101" pitchFamily="2" charset="-122"/>
                </a:rPr>
                <a:t>Netflow</a:t>
              </a:r>
              <a:r>
                <a:rPr lang="en-US" altLang="zh-CN" sz="1700" b="1" dirty="0">
                  <a:solidFill>
                    <a:schemeClr val="tx1"/>
                  </a:solidFill>
                  <a:latin typeface="Arial" panose="020B0604020202020204" pitchFamily="34" charset="0"/>
                  <a:ea typeface="华文中宋" panose="02010600040101010101" pitchFamily="2" charset="-122"/>
                </a:rPr>
                <a:t>/</a:t>
              </a:r>
              <a:r>
                <a:rPr lang="en-US" altLang="zh-CN" sz="1700" b="1" dirty="0" err="1">
                  <a:solidFill>
                    <a:schemeClr val="tx1"/>
                  </a:solidFill>
                  <a:latin typeface="Arial" panose="020B0604020202020204" pitchFamily="34" charset="0"/>
                  <a:ea typeface="华文中宋" panose="02010600040101010101" pitchFamily="2" charset="-122"/>
                </a:rPr>
                <a:t>Cflow</a:t>
              </a:r>
              <a:r>
                <a:rPr lang="en-US" altLang="zh-CN" sz="1700" b="1" dirty="0">
                  <a:solidFill>
                    <a:schemeClr val="tx1"/>
                  </a:solidFill>
                  <a:latin typeface="Arial" panose="020B0604020202020204" pitchFamily="34" charset="0"/>
                  <a:ea typeface="华文中宋" panose="02010600040101010101" pitchFamily="2" charset="-122"/>
                </a:rPr>
                <a:t>/</a:t>
              </a:r>
              <a:r>
                <a:rPr lang="en-US" altLang="zh-CN" sz="1700" b="1" dirty="0" err="1">
                  <a:solidFill>
                    <a:schemeClr val="tx1"/>
                  </a:solidFill>
                  <a:latin typeface="Arial" panose="020B0604020202020204" pitchFamily="34" charset="0"/>
                  <a:ea typeface="华文中宋" panose="02010600040101010101" pitchFamily="2" charset="-122"/>
                </a:rPr>
                <a:t>NetStream</a:t>
              </a:r>
              <a:r>
                <a:rPr lang="zh-CN" altLang="en-US" sz="1700" b="1" dirty="0">
                  <a:solidFill>
                    <a:schemeClr val="tx1"/>
                  </a:solidFill>
                  <a:latin typeface="Arial" panose="020B0604020202020204" pitchFamily="34" charset="0"/>
                  <a:ea typeface="华文中宋" panose="02010600040101010101" pitchFamily="2" charset="-122"/>
                </a:rPr>
                <a:t>多手段异常流量检测</a:t>
              </a:r>
            </a:p>
          </p:txBody>
        </p:sp>
        <p:sp>
          <p:nvSpPr>
            <p:cNvPr id="114717" name="Rectangle 28"/>
            <p:cNvSpPr>
              <a:spLocks noChangeArrowheads="1"/>
            </p:cNvSpPr>
            <p:nvPr/>
          </p:nvSpPr>
          <p:spPr bwMode="auto">
            <a:xfrm>
              <a:off x="-22" y="2840"/>
              <a:ext cx="2222" cy="607"/>
            </a:xfrm>
            <a:prstGeom prst="rect">
              <a:avLst/>
            </a:prstGeom>
            <a:noFill/>
            <a:ln w="9525">
              <a:noFill/>
              <a:miter lim="800000"/>
            </a:ln>
          </p:spPr>
          <p:txBody>
            <a:bodyPr lIns="85725" tIns="42863" rIns="85725" bIns="42863">
              <a:spAutoFit/>
            </a:bodyPr>
            <a:lstStyle/>
            <a:p>
              <a:pPr algn="ctr" defTabSz="857250" eaLnBrk="0" hangingPunct="0"/>
              <a:r>
                <a:rPr lang="en-US" altLang="zh-CN" sz="2000" b="1" dirty="0" err="1">
                  <a:solidFill>
                    <a:srgbClr val="FF0000"/>
                  </a:solidFill>
                  <a:latin typeface="Arial" panose="020B0604020202020204" pitchFamily="34" charset="0"/>
                  <a:ea typeface="华文中宋" panose="02010600040101010101" pitchFamily="2" charset="-122"/>
                </a:rPr>
                <a:t>DataCenter</a:t>
              </a:r>
              <a:endParaRPr lang="en-US" altLang="zh-CN" sz="2000" b="1" dirty="0">
                <a:solidFill>
                  <a:srgbClr val="FF0000"/>
                </a:solidFill>
                <a:latin typeface="Arial" panose="020B0604020202020204" pitchFamily="34" charset="0"/>
                <a:ea typeface="华文中宋" panose="02010600040101010101" pitchFamily="2" charset="-122"/>
              </a:endParaRPr>
            </a:p>
            <a:p>
              <a:pPr algn="ctr" defTabSz="857250" eaLnBrk="0" hangingPunct="0"/>
              <a:r>
                <a:rPr lang="en-US" altLang="zh-CN" sz="2000" b="1" dirty="0">
                  <a:solidFill>
                    <a:schemeClr val="tx1"/>
                  </a:solidFill>
                  <a:latin typeface="Arial" panose="020B0604020202020204" pitchFamily="34" charset="0"/>
                  <a:ea typeface="华文中宋" panose="02010600040101010101" pitchFamily="2" charset="-122"/>
                </a:rPr>
                <a:t>     </a:t>
              </a:r>
              <a:r>
                <a:rPr lang="zh-CN" altLang="en-US" sz="1700" b="1" dirty="0">
                  <a:solidFill>
                    <a:schemeClr val="tx1"/>
                  </a:solidFill>
                  <a:latin typeface="Arial" panose="020B0604020202020204" pitchFamily="34" charset="0"/>
                  <a:ea typeface="华文中宋" panose="02010600040101010101" pitchFamily="2" charset="-122"/>
                </a:rPr>
                <a:t>集中监控、管理、</a:t>
              </a:r>
            </a:p>
            <a:p>
              <a:pPr algn="ctr" defTabSz="857250" eaLnBrk="0" hangingPunct="0"/>
              <a:r>
                <a:rPr lang="zh-CN" altLang="en-US" sz="1700" b="1" dirty="0">
                  <a:solidFill>
                    <a:schemeClr val="tx1"/>
                  </a:solidFill>
                  <a:latin typeface="Arial" panose="020B0604020202020204" pitchFamily="34" charset="0"/>
                  <a:ea typeface="华文中宋" panose="02010600040101010101" pitchFamily="2" charset="-122"/>
                </a:rPr>
                <a:t>   流量分析、多形式报表、取证</a:t>
              </a:r>
            </a:p>
          </p:txBody>
        </p:sp>
      </p:gr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idx="4294967295"/>
          </p:nvPr>
        </p:nvSpPr>
        <p:spPr>
          <a:xfrm>
            <a:off x="1223963" y="347663"/>
            <a:ext cx="7500937" cy="685800"/>
          </a:xfrm>
        </p:spPr>
        <p:txBody>
          <a:bodyPr/>
          <a:lstStyle/>
          <a:p>
            <a:r>
              <a:rPr lang="zh-CN" altLang="en-US" dirty="0"/>
              <a:t>基于流量牵引的旁路技术</a:t>
            </a:r>
            <a:endParaRPr lang="en-US" dirty="0"/>
          </a:p>
        </p:txBody>
      </p:sp>
      <p:sp>
        <p:nvSpPr>
          <p:cNvPr id="4" name="Line 30"/>
          <p:cNvSpPr>
            <a:spLocks noChangeShapeType="1"/>
          </p:cNvSpPr>
          <p:nvPr/>
        </p:nvSpPr>
        <p:spPr bwMode="auto">
          <a:xfrm flipH="1">
            <a:off x="7213600" y="3770313"/>
            <a:ext cx="0" cy="1368425"/>
          </a:xfrm>
          <a:prstGeom prst="line">
            <a:avLst/>
          </a:prstGeom>
          <a:noFill/>
          <a:ln w="76200">
            <a:solidFill>
              <a:srgbClr val="3366FF"/>
            </a:solidFill>
            <a:round/>
            <a:tailEnd type="triangle" w="med" len="med"/>
          </a:ln>
        </p:spPr>
        <p:txBody>
          <a:bodyPr lIns="97530" tIns="48765" rIns="97530" bIns="48765"/>
          <a:lstStyle/>
          <a:p>
            <a:endParaRPr lang="zh-CN" altLang="en-US"/>
          </a:p>
        </p:txBody>
      </p:sp>
      <p:sp>
        <p:nvSpPr>
          <p:cNvPr id="5" name="Freeform 4"/>
          <p:cNvSpPr/>
          <p:nvPr/>
        </p:nvSpPr>
        <p:spPr bwMode="auto">
          <a:xfrm>
            <a:off x="6319838" y="1249363"/>
            <a:ext cx="674687" cy="4446587"/>
          </a:xfrm>
          <a:custGeom>
            <a:avLst/>
            <a:gdLst>
              <a:gd name="T0" fmla="*/ 2147483647 w 392"/>
              <a:gd name="T1" fmla="*/ 0 h 2640"/>
              <a:gd name="T2" fmla="*/ 2147483647 w 392"/>
              <a:gd name="T3" fmla="*/ 2147483647 h 2640"/>
              <a:gd name="T4" fmla="*/ 0 w 392"/>
              <a:gd name="T5" fmla="*/ 2147483647 h 2640"/>
              <a:gd name="T6" fmla="*/ 0 60000 65536"/>
              <a:gd name="T7" fmla="*/ 0 60000 65536"/>
              <a:gd name="T8" fmla="*/ 0 60000 65536"/>
              <a:gd name="T9" fmla="*/ 0 w 392"/>
              <a:gd name="T10" fmla="*/ 0 h 2640"/>
              <a:gd name="T11" fmla="*/ 392 w 392"/>
              <a:gd name="T12" fmla="*/ 2640 h 2640"/>
            </a:gdLst>
            <a:ahLst/>
            <a:cxnLst>
              <a:cxn ang="T6">
                <a:pos x="T0" y="T1"/>
              </a:cxn>
              <a:cxn ang="T7">
                <a:pos x="T2" y="T3"/>
              </a:cxn>
              <a:cxn ang="T8">
                <a:pos x="T4" y="T5"/>
              </a:cxn>
            </a:cxnLst>
            <a:rect l="T9" t="T10" r="T11" b="T12"/>
            <a:pathLst>
              <a:path w="392" h="2640">
                <a:moveTo>
                  <a:pt x="336" y="0"/>
                </a:moveTo>
                <a:cubicBezTo>
                  <a:pt x="364" y="596"/>
                  <a:pt x="392" y="1192"/>
                  <a:pt x="336" y="1632"/>
                </a:cubicBezTo>
                <a:cubicBezTo>
                  <a:pt x="280" y="2072"/>
                  <a:pt x="140" y="2356"/>
                  <a:pt x="0" y="2640"/>
                </a:cubicBezTo>
              </a:path>
            </a:pathLst>
          </a:custGeom>
          <a:noFill/>
          <a:ln w="76200">
            <a:solidFill>
              <a:srgbClr val="CC0000"/>
            </a:solidFill>
            <a:round/>
            <a:tailEnd type="triangle" w="med" len="med"/>
          </a:ln>
        </p:spPr>
        <p:txBody>
          <a:bodyPr lIns="91434" tIns="45717" rIns="91434" bIns="45717"/>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6" name="AutoShape 5"/>
          <p:cNvSpPr>
            <a:spLocks noChangeArrowheads="1"/>
          </p:cNvSpPr>
          <p:nvPr/>
        </p:nvSpPr>
        <p:spPr bwMode="auto">
          <a:xfrm>
            <a:off x="395288" y="1295400"/>
            <a:ext cx="3671887" cy="2133600"/>
          </a:xfrm>
          <a:prstGeom prst="wedgeRoundRectCallout">
            <a:avLst>
              <a:gd name="adj1" fmla="val 72134"/>
              <a:gd name="adj2" fmla="val 37870"/>
              <a:gd name="adj3" fmla="val 16667"/>
            </a:avLst>
          </a:prstGeom>
          <a:noFill/>
          <a:ln w="9525">
            <a:solidFill>
              <a:schemeClr val="tx1"/>
            </a:solidFill>
            <a:prstDash val="lgDash"/>
            <a:miter lim="800000"/>
          </a:ln>
        </p:spPr>
        <p:txBody>
          <a:bodyPr lIns="91434" tIns="45717" rIns="91434" bIns="45717"/>
          <a:lstStyle/>
          <a:p>
            <a:pPr algn="ctr" defTabSz="857250"/>
            <a:endParaRPr lang="zh-CN" altLang="en-US" sz="1700">
              <a:solidFill>
                <a:schemeClr val="tx1"/>
              </a:solidFill>
              <a:latin typeface="Arial" panose="020B0604020202020204" pitchFamily="34" charset="0"/>
              <a:ea typeface="宋体" panose="02010600030101010101" pitchFamily="2" charset="-122"/>
            </a:endParaRPr>
          </a:p>
        </p:txBody>
      </p:sp>
      <p:graphicFrame>
        <p:nvGraphicFramePr>
          <p:cNvPr id="179206" name="Object 6"/>
          <p:cNvGraphicFramePr>
            <a:graphicFrameLocks noChangeAspect="1"/>
          </p:cNvGraphicFramePr>
          <p:nvPr/>
        </p:nvGraphicFramePr>
        <p:xfrm>
          <a:off x="7780338" y="5348288"/>
          <a:ext cx="776287" cy="877887"/>
        </p:xfrm>
        <a:graphic>
          <a:graphicData uri="http://schemas.openxmlformats.org/presentationml/2006/ole">
            <mc:AlternateContent xmlns:mc="http://schemas.openxmlformats.org/markup-compatibility/2006">
              <mc:Choice xmlns:v="urn:schemas-microsoft-com:vml" Requires="v">
                <p:oleObj spid="_x0000_s2311" name="Visio" r:id="rId4" imgW="880745" imgH="1016000" progId="">
                  <p:embed/>
                </p:oleObj>
              </mc:Choice>
              <mc:Fallback>
                <p:oleObj name="Visio" r:id="rId4" imgW="880745" imgH="1016000" progId="">
                  <p:embed/>
                  <p:pic>
                    <p:nvPicPr>
                      <p:cNvPr id="0" name="Object 6"/>
                      <p:cNvPicPr>
                        <a:picLocks noChangeAspect="1"/>
                      </p:cNvPicPr>
                      <p:nvPr/>
                    </p:nvPicPr>
                    <p:blipFill>
                      <a:blip r:embed="rId5"/>
                      <a:stretch>
                        <a:fillRect/>
                      </a:stretch>
                    </p:blipFill>
                    <p:spPr>
                      <a:xfrm>
                        <a:off x="7780338" y="5348288"/>
                        <a:ext cx="776287" cy="877887"/>
                      </a:xfrm>
                      <a:prstGeom prst="rect">
                        <a:avLst/>
                      </a:prstGeom>
                      <a:noFill/>
                      <a:ln w="9525">
                        <a:noFill/>
                      </a:ln>
                    </p:spPr>
                  </p:pic>
                </p:oleObj>
              </mc:Fallback>
            </mc:AlternateContent>
          </a:graphicData>
        </a:graphic>
      </p:graphicFrame>
      <p:graphicFrame>
        <p:nvGraphicFramePr>
          <p:cNvPr id="179207" name="Object 7"/>
          <p:cNvGraphicFramePr>
            <a:graphicFrameLocks noChangeAspect="1"/>
          </p:cNvGraphicFramePr>
          <p:nvPr/>
        </p:nvGraphicFramePr>
        <p:xfrm>
          <a:off x="6746875" y="3089275"/>
          <a:ext cx="660400" cy="465138"/>
        </p:xfrm>
        <a:graphic>
          <a:graphicData uri="http://schemas.openxmlformats.org/presentationml/2006/ole">
            <mc:AlternateContent xmlns:mc="http://schemas.openxmlformats.org/markup-compatibility/2006">
              <mc:Choice xmlns:v="urn:schemas-microsoft-com:vml" Requires="v">
                <p:oleObj spid="_x0000_s2312" name="Visio" r:id="rId6" imgW="1309370" imgH="1004570" progId="">
                  <p:embed/>
                </p:oleObj>
              </mc:Choice>
              <mc:Fallback>
                <p:oleObj name="Visio" r:id="rId6" imgW="1309370" imgH="1004570" progId="">
                  <p:embed/>
                  <p:pic>
                    <p:nvPicPr>
                      <p:cNvPr id="0" name="Object 7"/>
                      <p:cNvPicPr>
                        <a:picLocks noChangeAspect="1"/>
                      </p:cNvPicPr>
                      <p:nvPr/>
                    </p:nvPicPr>
                    <p:blipFill>
                      <a:blip r:embed="rId7"/>
                      <a:stretch>
                        <a:fillRect/>
                      </a:stretch>
                    </p:blipFill>
                    <p:spPr>
                      <a:xfrm>
                        <a:off x="6746875" y="3089275"/>
                        <a:ext cx="660400" cy="465138"/>
                      </a:xfrm>
                      <a:prstGeom prst="rect">
                        <a:avLst/>
                      </a:prstGeom>
                      <a:noFill/>
                      <a:ln w="9525">
                        <a:noFill/>
                      </a:ln>
                    </p:spPr>
                  </p:pic>
                </p:oleObj>
              </mc:Fallback>
            </mc:AlternateContent>
          </a:graphicData>
        </a:graphic>
      </p:graphicFrame>
      <p:graphicFrame>
        <p:nvGraphicFramePr>
          <p:cNvPr id="179208" name="Object 9"/>
          <p:cNvGraphicFramePr>
            <a:graphicFrameLocks noChangeAspect="1"/>
          </p:cNvGraphicFramePr>
          <p:nvPr/>
        </p:nvGraphicFramePr>
        <p:xfrm>
          <a:off x="6769100" y="4273550"/>
          <a:ext cx="660400" cy="465138"/>
        </p:xfrm>
        <a:graphic>
          <a:graphicData uri="http://schemas.openxmlformats.org/presentationml/2006/ole">
            <mc:AlternateContent xmlns:mc="http://schemas.openxmlformats.org/markup-compatibility/2006">
              <mc:Choice xmlns:v="urn:schemas-microsoft-com:vml" Requires="v">
                <p:oleObj spid="_x0000_s2313" name="Visio" r:id="rId8" imgW="1309370" imgH="1004570" progId="">
                  <p:embed/>
                </p:oleObj>
              </mc:Choice>
              <mc:Fallback>
                <p:oleObj name="Visio" r:id="rId8" imgW="1309370" imgH="1004570" progId="">
                  <p:embed/>
                  <p:pic>
                    <p:nvPicPr>
                      <p:cNvPr id="0" name="Object 9"/>
                      <p:cNvPicPr>
                        <a:picLocks noChangeAspect="1"/>
                      </p:cNvPicPr>
                      <p:nvPr/>
                    </p:nvPicPr>
                    <p:blipFill>
                      <a:blip r:embed="rId7"/>
                      <a:stretch>
                        <a:fillRect/>
                      </a:stretch>
                    </p:blipFill>
                    <p:spPr>
                      <a:xfrm>
                        <a:off x="6769100" y="4273550"/>
                        <a:ext cx="660400" cy="465138"/>
                      </a:xfrm>
                      <a:prstGeom prst="rect">
                        <a:avLst/>
                      </a:prstGeom>
                      <a:noFill/>
                      <a:ln w="9525">
                        <a:noFill/>
                      </a:ln>
                    </p:spPr>
                  </p:pic>
                </p:oleObj>
              </mc:Fallback>
            </mc:AlternateContent>
          </a:graphicData>
        </a:graphic>
      </p:graphicFrame>
      <p:graphicFrame>
        <p:nvGraphicFramePr>
          <p:cNvPr id="179209" name="Object 10"/>
          <p:cNvGraphicFramePr>
            <a:graphicFrameLocks noChangeAspect="1"/>
          </p:cNvGraphicFramePr>
          <p:nvPr/>
        </p:nvGraphicFramePr>
        <p:xfrm>
          <a:off x="7934325" y="2185988"/>
          <a:ext cx="1030288" cy="625475"/>
        </p:xfrm>
        <a:graphic>
          <a:graphicData uri="http://schemas.openxmlformats.org/presentationml/2006/ole">
            <mc:AlternateContent xmlns:mc="http://schemas.openxmlformats.org/markup-compatibility/2006">
              <mc:Choice xmlns:v="urn:schemas-microsoft-com:vml" Requires="v">
                <p:oleObj spid="_x0000_s2314" name="Visio" r:id="rId9" imgW="1497330" imgH="986155" progId="">
                  <p:embed/>
                </p:oleObj>
              </mc:Choice>
              <mc:Fallback>
                <p:oleObj name="Visio" r:id="rId9" imgW="1497330" imgH="986155" progId="">
                  <p:embed/>
                  <p:pic>
                    <p:nvPicPr>
                      <p:cNvPr id="0" name="Object 10"/>
                      <p:cNvPicPr>
                        <a:picLocks noChangeAspect="1"/>
                      </p:cNvPicPr>
                      <p:nvPr/>
                    </p:nvPicPr>
                    <p:blipFill>
                      <a:blip r:embed="rId10"/>
                      <a:stretch>
                        <a:fillRect/>
                      </a:stretch>
                    </p:blipFill>
                    <p:spPr>
                      <a:xfrm>
                        <a:off x="7934325" y="2185988"/>
                        <a:ext cx="1030288" cy="625475"/>
                      </a:xfrm>
                      <a:prstGeom prst="rect">
                        <a:avLst/>
                      </a:prstGeom>
                      <a:noFill/>
                      <a:ln w="9525">
                        <a:noFill/>
                      </a:ln>
                    </p:spPr>
                  </p:pic>
                </p:oleObj>
              </mc:Fallback>
            </mc:AlternateContent>
          </a:graphicData>
        </a:graphic>
      </p:graphicFrame>
      <p:graphicFrame>
        <p:nvGraphicFramePr>
          <p:cNvPr id="179210" name="Object 11"/>
          <p:cNvGraphicFramePr>
            <a:graphicFrameLocks noChangeAspect="1"/>
          </p:cNvGraphicFramePr>
          <p:nvPr/>
        </p:nvGraphicFramePr>
        <p:xfrm>
          <a:off x="6416675" y="1322388"/>
          <a:ext cx="1320800" cy="681037"/>
        </p:xfrm>
        <a:graphic>
          <a:graphicData uri="http://schemas.openxmlformats.org/presentationml/2006/ole">
            <mc:AlternateContent xmlns:mc="http://schemas.openxmlformats.org/markup-compatibility/2006">
              <mc:Choice xmlns:v="urn:schemas-microsoft-com:vml" Requires="v">
                <p:oleObj spid="_x0000_s2315" name="Visio" r:id="rId11" imgW="1817370" imgH="1027430" progId="">
                  <p:embed/>
                </p:oleObj>
              </mc:Choice>
              <mc:Fallback>
                <p:oleObj name="Visio" r:id="rId11" imgW="1817370" imgH="1027430" progId="">
                  <p:embed/>
                  <p:pic>
                    <p:nvPicPr>
                      <p:cNvPr id="0" name="Object 11"/>
                      <p:cNvPicPr>
                        <a:picLocks noChangeAspect="1"/>
                      </p:cNvPicPr>
                      <p:nvPr/>
                    </p:nvPicPr>
                    <p:blipFill>
                      <a:blip r:embed="rId12"/>
                      <a:stretch>
                        <a:fillRect/>
                      </a:stretch>
                    </p:blipFill>
                    <p:spPr>
                      <a:xfrm>
                        <a:off x="6416675" y="1322388"/>
                        <a:ext cx="1320800" cy="681037"/>
                      </a:xfrm>
                      <a:prstGeom prst="rect">
                        <a:avLst/>
                      </a:prstGeom>
                      <a:noFill/>
                      <a:ln w="9525">
                        <a:noFill/>
                      </a:ln>
                    </p:spPr>
                  </p:pic>
                </p:oleObj>
              </mc:Fallback>
            </mc:AlternateContent>
          </a:graphicData>
        </a:graphic>
      </p:graphicFrame>
      <p:graphicFrame>
        <p:nvGraphicFramePr>
          <p:cNvPr id="179211" name="Object 12"/>
          <p:cNvGraphicFramePr>
            <a:graphicFrameLocks noChangeAspect="1"/>
          </p:cNvGraphicFramePr>
          <p:nvPr/>
        </p:nvGraphicFramePr>
        <p:xfrm>
          <a:off x="6416675" y="5275263"/>
          <a:ext cx="1338263" cy="685800"/>
        </p:xfrm>
        <a:graphic>
          <a:graphicData uri="http://schemas.openxmlformats.org/presentationml/2006/ole">
            <mc:AlternateContent xmlns:mc="http://schemas.openxmlformats.org/markup-compatibility/2006">
              <mc:Choice xmlns:v="urn:schemas-microsoft-com:vml" Requires="v">
                <p:oleObj spid="_x0000_s2316" name="Visio" r:id="rId13" imgW="1389380" imgH="779780" progId="">
                  <p:embed/>
                </p:oleObj>
              </mc:Choice>
              <mc:Fallback>
                <p:oleObj name="Visio" r:id="rId13" imgW="1389380" imgH="779780" progId="">
                  <p:embed/>
                  <p:pic>
                    <p:nvPicPr>
                      <p:cNvPr id="0" name="Object 12"/>
                      <p:cNvPicPr>
                        <a:picLocks noChangeAspect="1"/>
                      </p:cNvPicPr>
                      <p:nvPr/>
                    </p:nvPicPr>
                    <p:blipFill>
                      <a:blip r:embed="rId14"/>
                      <a:stretch>
                        <a:fillRect/>
                      </a:stretch>
                    </p:blipFill>
                    <p:spPr>
                      <a:xfrm>
                        <a:off x="6416675" y="5275263"/>
                        <a:ext cx="1338263" cy="685800"/>
                      </a:xfrm>
                      <a:prstGeom prst="rect">
                        <a:avLst/>
                      </a:prstGeom>
                      <a:noFill/>
                      <a:ln w="9525">
                        <a:noFill/>
                      </a:ln>
                    </p:spPr>
                  </p:pic>
                </p:oleObj>
              </mc:Fallback>
            </mc:AlternateContent>
          </a:graphicData>
        </a:graphic>
      </p:graphicFrame>
      <p:graphicFrame>
        <p:nvGraphicFramePr>
          <p:cNvPr id="179212" name="Object 13"/>
          <p:cNvGraphicFramePr>
            <a:graphicFrameLocks noChangeAspect="1"/>
          </p:cNvGraphicFramePr>
          <p:nvPr/>
        </p:nvGraphicFramePr>
        <p:xfrm>
          <a:off x="5756275" y="5695950"/>
          <a:ext cx="611188" cy="685800"/>
        </p:xfrm>
        <a:graphic>
          <a:graphicData uri="http://schemas.openxmlformats.org/presentationml/2006/ole">
            <mc:AlternateContent xmlns:mc="http://schemas.openxmlformats.org/markup-compatibility/2006">
              <mc:Choice xmlns:v="urn:schemas-microsoft-com:vml" Requires="v">
                <p:oleObj spid="_x0000_s2317" name="Visio" r:id="rId15" imgW="1174115" imgH="1422400" progId="">
                  <p:embed/>
                </p:oleObj>
              </mc:Choice>
              <mc:Fallback>
                <p:oleObj name="Visio" r:id="rId15" imgW="1174115" imgH="1422400" progId="">
                  <p:embed/>
                  <p:pic>
                    <p:nvPicPr>
                      <p:cNvPr id="0" name="Object 13"/>
                      <p:cNvPicPr>
                        <a:picLocks noChangeAspect="1"/>
                      </p:cNvPicPr>
                      <p:nvPr/>
                    </p:nvPicPr>
                    <p:blipFill>
                      <a:blip r:embed="rId16"/>
                      <a:stretch>
                        <a:fillRect/>
                      </a:stretch>
                    </p:blipFill>
                    <p:spPr>
                      <a:xfrm>
                        <a:off x="5756275" y="5695950"/>
                        <a:ext cx="611188" cy="685800"/>
                      </a:xfrm>
                      <a:prstGeom prst="rect">
                        <a:avLst/>
                      </a:prstGeom>
                      <a:noFill/>
                      <a:ln w="9525">
                        <a:noFill/>
                      </a:ln>
                    </p:spPr>
                  </p:pic>
                </p:oleObj>
              </mc:Fallback>
            </mc:AlternateContent>
          </a:graphicData>
        </a:graphic>
      </p:graphicFrame>
      <p:sp>
        <p:nvSpPr>
          <p:cNvPr id="179213" name="Line 14"/>
          <p:cNvSpPr>
            <a:spLocks noChangeShapeType="1"/>
          </p:cNvSpPr>
          <p:nvPr/>
        </p:nvSpPr>
        <p:spPr bwMode="auto">
          <a:xfrm flipH="1">
            <a:off x="7070725" y="2041525"/>
            <a:ext cx="0" cy="1008063"/>
          </a:xfrm>
          <a:prstGeom prst="line">
            <a:avLst/>
          </a:prstGeom>
          <a:noFill/>
          <a:ln w="19050">
            <a:solidFill>
              <a:schemeClr val="tx1"/>
            </a:solidFill>
            <a:round/>
          </a:ln>
        </p:spPr>
        <p:txBody>
          <a:bodyPr lIns="97530" tIns="48765" rIns="97530" bIns="48765"/>
          <a:lstStyle/>
          <a:p>
            <a:endParaRPr lang="zh-CN" altLang="en-US"/>
          </a:p>
        </p:txBody>
      </p:sp>
      <p:sp>
        <p:nvSpPr>
          <p:cNvPr id="179214" name="Text Box 15"/>
          <p:cNvSpPr txBox="1">
            <a:spLocks noChangeArrowheads="1"/>
          </p:cNvSpPr>
          <p:nvPr/>
        </p:nvSpPr>
        <p:spPr bwMode="auto">
          <a:xfrm>
            <a:off x="7108825" y="3481388"/>
            <a:ext cx="825500" cy="279400"/>
          </a:xfrm>
          <a:prstGeom prst="rect">
            <a:avLst/>
          </a:prstGeom>
          <a:noFill/>
          <a:ln w="9525">
            <a:noFill/>
            <a:miter lim="800000"/>
          </a:ln>
        </p:spPr>
        <p:txBody>
          <a:bodyPr lIns="91434" tIns="45717" rIns="91434" bIns="45717">
            <a:spAutoFit/>
          </a:bodyPr>
          <a:lstStyle/>
          <a:p>
            <a:pPr algn="l" defTabSz="857250">
              <a:spcBef>
                <a:spcPct val="50000"/>
              </a:spcBef>
            </a:pPr>
            <a:r>
              <a:rPr lang="en-US" altLang="zh-CN" sz="1200" b="1">
                <a:solidFill>
                  <a:schemeClr val="tx1"/>
                </a:solidFill>
                <a:latin typeface="Arial" panose="020B0604020202020204" pitchFamily="34" charset="0"/>
                <a:ea typeface="宋体" panose="02010600030101010101" pitchFamily="2" charset="-122"/>
              </a:rPr>
              <a:t>Router</a:t>
            </a:r>
          </a:p>
        </p:txBody>
      </p:sp>
      <p:sp>
        <p:nvSpPr>
          <p:cNvPr id="179215" name="Text Box 17"/>
          <p:cNvSpPr txBox="1">
            <a:spLocks noChangeArrowheads="1"/>
          </p:cNvSpPr>
          <p:nvPr/>
        </p:nvSpPr>
        <p:spPr bwMode="auto">
          <a:xfrm>
            <a:off x="6746875" y="4665663"/>
            <a:ext cx="825500" cy="279400"/>
          </a:xfrm>
          <a:prstGeom prst="rect">
            <a:avLst/>
          </a:prstGeom>
          <a:noFill/>
          <a:ln w="9525">
            <a:noFill/>
            <a:miter lim="800000"/>
          </a:ln>
        </p:spPr>
        <p:txBody>
          <a:bodyPr lIns="91434" tIns="45717" rIns="91434" bIns="45717">
            <a:spAutoFit/>
          </a:bodyPr>
          <a:lstStyle/>
          <a:p>
            <a:pPr algn="l" defTabSz="857250">
              <a:spcBef>
                <a:spcPct val="50000"/>
              </a:spcBef>
            </a:pPr>
            <a:r>
              <a:rPr lang="en-US" altLang="zh-CN" sz="1200" b="1">
                <a:solidFill>
                  <a:schemeClr val="tx1"/>
                </a:solidFill>
                <a:latin typeface="Arial" panose="020B0604020202020204" pitchFamily="34" charset="0"/>
                <a:ea typeface="宋体" panose="02010600030101010101" pitchFamily="2" charset="-122"/>
              </a:rPr>
              <a:t>Router</a:t>
            </a:r>
          </a:p>
        </p:txBody>
      </p:sp>
      <p:sp>
        <p:nvSpPr>
          <p:cNvPr id="179216" name="Line 18"/>
          <p:cNvSpPr>
            <a:spLocks noChangeShapeType="1"/>
          </p:cNvSpPr>
          <p:nvPr/>
        </p:nvSpPr>
        <p:spPr bwMode="auto">
          <a:xfrm>
            <a:off x="7077075" y="4894263"/>
            <a:ext cx="0" cy="304800"/>
          </a:xfrm>
          <a:prstGeom prst="line">
            <a:avLst/>
          </a:prstGeom>
          <a:noFill/>
          <a:ln w="19050">
            <a:solidFill>
              <a:schemeClr val="tx1"/>
            </a:solidFill>
            <a:round/>
          </a:ln>
        </p:spPr>
        <p:txBody>
          <a:bodyPr lIns="97530" tIns="48765" rIns="97530" bIns="48765"/>
          <a:lstStyle/>
          <a:p>
            <a:endParaRPr lang="zh-CN" altLang="en-US"/>
          </a:p>
        </p:txBody>
      </p:sp>
      <p:sp>
        <p:nvSpPr>
          <p:cNvPr id="179217" name="Line 19"/>
          <p:cNvSpPr>
            <a:spLocks noChangeShapeType="1"/>
          </p:cNvSpPr>
          <p:nvPr/>
        </p:nvSpPr>
        <p:spPr bwMode="auto">
          <a:xfrm>
            <a:off x="7070725" y="3554413"/>
            <a:ext cx="0" cy="647700"/>
          </a:xfrm>
          <a:prstGeom prst="line">
            <a:avLst/>
          </a:prstGeom>
          <a:noFill/>
          <a:ln w="19050">
            <a:solidFill>
              <a:schemeClr val="tx1"/>
            </a:solidFill>
            <a:round/>
          </a:ln>
        </p:spPr>
        <p:txBody>
          <a:bodyPr lIns="97530" tIns="48765" rIns="97530" bIns="48765"/>
          <a:lstStyle/>
          <a:p>
            <a:endParaRPr lang="zh-CN" altLang="en-US"/>
          </a:p>
        </p:txBody>
      </p:sp>
      <p:sp>
        <p:nvSpPr>
          <p:cNvPr id="179218" name="Line 21"/>
          <p:cNvSpPr>
            <a:spLocks noChangeShapeType="1"/>
          </p:cNvSpPr>
          <p:nvPr/>
        </p:nvSpPr>
        <p:spPr bwMode="auto">
          <a:xfrm flipH="1">
            <a:off x="7358063" y="2689225"/>
            <a:ext cx="720725" cy="504825"/>
          </a:xfrm>
          <a:prstGeom prst="line">
            <a:avLst/>
          </a:prstGeom>
          <a:noFill/>
          <a:ln w="19050">
            <a:solidFill>
              <a:schemeClr val="tx1"/>
            </a:solidFill>
            <a:round/>
          </a:ln>
        </p:spPr>
        <p:txBody>
          <a:bodyPr lIns="97530" tIns="48765" rIns="97530" bIns="48765"/>
          <a:lstStyle/>
          <a:p>
            <a:endParaRPr lang="zh-CN" altLang="en-US"/>
          </a:p>
        </p:txBody>
      </p:sp>
      <p:sp>
        <p:nvSpPr>
          <p:cNvPr id="179219" name="Line 22"/>
          <p:cNvSpPr>
            <a:spLocks noChangeShapeType="1"/>
          </p:cNvSpPr>
          <p:nvPr/>
        </p:nvSpPr>
        <p:spPr bwMode="auto">
          <a:xfrm flipH="1" flipV="1">
            <a:off x="5921375" y="3370263"/>
            <a:ext cx="742950" cy="0"/>
          </a:xfrm>
          <a:prstGeom prst="line">
            <a:avLst/>
          </a:prstGeom>
          <a:noFill/>
          <a:ln w="19050">
            <a:solidFill>
              <a:schemeClr val="tx1"/>
            </a:solidFill>
            <a:round/>
          </a:ln>
        </p:spPr>
        <p:txBody>
          <a:bodyPr lIns="97530" tIns="48765" rIns="97530" bIns="48765"/>
          <a:lstStyle/>
          <a:p>
            <a:endParaRPr lang="zh-CN" altLang="en-US"/>
          </a:p>
        </p:txBody>
      </p:sp>
      <p:sp>
        <p:nvSpPr>
          <p:cNvPr id="179220" name="Line 23"/>
          <p:cNvSpPr>
            <a:spLocks noChangeShapeType="1"/>
          </p:cNvSpPr>
          <p:nvPr/>
        </p:nvSpPr>
        <p:spPr bwMode="auto">
          <a:xfrm flipH="1" flipV="1">
            <a:off x="5811838" y="3625850"/>
            <a:ext cx="969962" cy="647700"/>
          </a:xfrm>
          <a:prstGeom prst="line">
            <a:avLst/>
          </a:prstGeom>
          <a:noFill/>
          <a:ln w="19050">
            <a:solidFill>
              <a:schemeClr val="tx1"/>
            </a:solidFill>
            <a:round/>
          </a:ln>
        </p:spPr>
        <p:txBody>
          <a:bodyPr lIns="97530" tIns="48765" rIns="97530" bIns="48765"/>
          <a:lstStyle/>
          <a:p>
            <a:endParaRPr lang="zh-CN" altLang="en-US"/>
          </a:p>
        </p:txBody>
      </p:sp>
      <p:sp>
        <p:nvSpPr>
          <p:cNvPr id="22" name="Line 24"/>
          <p:cNvSpPr>
            <a:spLocks noChangeShapeType="1"/>
          </p:cNvSpPr>
          <p:nvPr/>
        </p:nvSpPr>
        <p:spPr bwMode="auto">
          <a:xfrm flipH="1">
            <a:off x="5921375" y="2617788"/>
            <a:ext cx="2084388" cy="523875"/>
          </a:xfrm>
          <a:prstGeom prst="line">
            <a:avLst/>
          </a:prstGeom>
          <a:noFill/>
          <a:ln w="9525">
            <a:solidFill>
              <a:schemeClr val="tx1"/>
            </a:solidFill>
            <a:prstDash val="dash"/>
            <a:round/>
            <a:tailEnd type="triangle" w="med" len="med"/>
          </a:ln>
        </p:spPr>
        <p:txBody>
          <a:bodyPr lIns="97530" tIns="48765" rIns="97530" bIns="48765"/>
          <a:lstStyle/>
          <a:p>
            <a:endParaRPr lang="zh-CN" altLang="en-US"/>
          </a:p>
        </p:txBody>
      </p:sp>
      <p:sp>
        <p:nvSpPr>
          <p:cNvPr id="23" name="Line 25"/>
          <p:cNvSpPr>
            <a:spLocks noChangeShapeType="1"/>
          </p:cNvSpPr>
          <p:nvPr/>
        </p:nvSpPr>
        <p:spPr bwMode="auto">
          <a:xfrm>
            <a:off x="6926263" y="2132013"/>
            <a:ext cx="0" cy="792162"/>
          </a:xfrm>
          <a:prstGeom prst="line">
            <a:avLst/>
          </a:prstGeom>
          <a:noFill/>
          <a:ln w="76200">
            <a:solidFill>
              <a:srgbClr val="CC0000"/>
            </a:solidFill>
            <a:round/>
            <a:tailEnd type="triangle" w="med" len="med"/>
          </a:ln>
        </p:spPr>
        <p:txBody>
          <a:bodyPr lIns="97530" tIns="48765" rIns="97530" bIns="48765"/>
          <a:lstStyle/>
          <a:p>
            <a:endParaRPr lang="zh-CN" altLang="en-US"/>
          </a:p>
        </p:txBody>
      </p:sp>
      <p:sp>
        <p:nvSpPr>
          <p:cNvPr id="24" name="Line 27"/>
          <p:cNvSpPr>
            <a:spLocks noChangeShapeType="1"/>
          </p:cNvSpPr>
          <p:nvPr/>
        </p:nvSpPr>
        <p:spPr bwMode="auto">
          <a:xfrm flipH="1">
            <a:off x="5921375" y="3217863"/>
            <a:ext cx="742950" cy="0"/>
          </a:xfrm>
          <a:prstGeom prst="line">
            <a:avLst/>
          </a:prstGeom>
          <a:noFill/>
          <a:ln w="76200">
            <a:solidFill>
              <a:srgbClr val="CC0000"/>
            </a:solidFill>
            <a:round/>
            <a:tailEnd type="triangle" w="med" len="med"/>
          </a:ln>
        </p:spPr>
        <p:txBody>
          <a:bodyPr lIns="97530" tIns="48765" rIns="97530" bIns="48765"/>
          <a:lstStyle/>
          <a:p>
            <a:endParaRPr lang="zh-CN" altLang="en-US"/>
          </a:p>
        </p:txBody>
      </p:sp>
      <p:sp>
        <p:nvSpPr>
          <p:cNvPr id="25" name="Line 29"/>
          <p:cNvSpPr>
            <a:spLocks noChangeShapeType="1"/>
          </p:cNvSpPr>
          <p:nvPr/>
        </p:nvSpPr>
        <p:spPr bwMode="auto">
          <a:xfrm>
            <a:off x="7213600" y="2114550"/>
            <a:ext cx="0" cy="863600"/>
          </a:xfrm>
          <a:prstGeom prst="line">
            <a:avLst/>
          </a:prstGeom>
          <a:noFill/>
          <a:ln w="76200">
            <a:solidFill>
              <a:srgbClr val="3366FF"/>
            </a:solidFill>
            <a:round/>
            <a:tailEnd type="triangle" w="med" len="med"/>
          </a:ln>
        </p:spPr>
        <p:txBody>
          <a:bodyPr lIns="97530" tIns="48765" rIns="97530" bIns="48765"/>
          <a:lstStyle/>
          <a:p>
            <a:endParaRPr lang="zh-CN" altLang="en-US"/>
          </a:p>
        </p:txBody>
      </p:sp>
      <p:sp>
        <p:nvSpPr>
          <p:cNvPr id="26" name="Freeform 32"/>
          <p:cNvSpPr/>
          <p:nvPr/>
        </p:nvSpPr>
        <p:spPr bwMode="auto">
          <a:xfrm rot="639901">
            <a:off x="5724525" y="3933825"/>
            <a:ext cx="935038" cy="1511300"/>
          </a:xfrm>
          <a:custGeom>
            <a:avLst/>
            <a:gdLst>
              <a:gd name="T0" fmla="*/ 0 w 672"/>
              <a:gd name="T1" fmla="*/ 0 h 1104"/>
              <a:gd name="T2" fmla="*/ 2147483647 w 672"/>
              <a:gd name="T3" fmla="*/ 2147483647 h 1104"/>
              <a:gd name="T4" fmla="*/ 2147483647 w 672"/>
              <a:gd name="T5" fmla="*/ 2147483647 h 1104"/>
              <a:gd name="T6" fmla="*/ 0 60000 65536"/>
              <a:gd name="T7" fmla="*/ 0 60000 65536"/>
              <a:gd name="T8" fmla="*/ 0 60000 65536"/>
              <a:gd name="T9" fmla="*/ 0 w 672"/>
              <a:gd name="T10" fmla="*/ 0 h 1104"/>
              <a:gd name="T11" fmla="*/ 672 w 672"/>
              <a:gd name="T12" fmla="*/ 1104 h 1104"/>
            </a:gdLst>
            <a:ahLst/>
            <a:cxnLst>
              <a:cxn ang="T6">
                <a:pos x="T0" y="T1"/>
              </a:cxn>
              <a:cxn ang="T7">
                <a:pos x="T2" y="T3"/>
              </a:cxn>
              <a:cxn ang="T8">
                <a:pos x="T4" y="T5"/>
              </a:cxn>
            </a:cxnLst>
            <a:rect l="T9" t="T10" r="T11" b="T12"/>
            <a:pathLst>
              <a:path w="672" h="1104">
                <a:moveTo>
                  <a:pt x="0" y="0"/>
                </a:moveTo>
                <a:cubicBezTo>
                  <a:pt x="240" y="100"/>
                  <a:pt x="480" y="200"/>
                  <a:pt x="576" y="384"/>
                </a:cubicBezTo>
                <a:cubicBezTo>
                  <a:pt x="672" y="568"/>
                  <a:pt x="584" y="992"/>
                  <a:pt x="576" y="1104"/>
                </a:cubicBezTo>
              </a:path>
            </a:pathLst>
          </a:custGeom>
          <a:noFill/>
          <a:ln w="76200">
            <a:solidFill>
              <a:srgbClr val="3366FF"/>
            </a:solidFill>
            <a:round/>
            <a:tailEnd type="triangle" w="med" len="med"/>
          </a:ln>
        </p:spPr>
        <p:txBody>
          <a:bodyPr lIns="91434" tIns="45717" rIns="91434" bIns="45717"/>
          <a:lstStyle/>
          <a:p>
            <a:pPr algn="l" defTabSz="857250"/>
            <a:endParaRPr lang="en-US" altLang="zh-CN" sz="1700">
              <a:solidFill>
                <a:schemeClr val="tx1"/>
              </a:solidFill>
              <a:latin typeface="Arial" panose="020B0604020202020204" pitchFamily="34" charset="0"/>
              <a:ea typeface="宋体" panose="02010600030101010101" pitchFamily="2" charset="-122"/>
            </a:endParaRPr>
          </a:p>
        </p:txBody>
      </p:sp>
      <p:sp>
        <p:nvSpPr>
          <p:cNvPr id="27" name="Line 33"/>
          <p:cNvSpPr>
            <a:spLocks noChangeShapeType="1"/>
          </p:cNvSpPr>
          <p:nvPr/>
        </p:nvSpPr>
        <p:spPr bwMode="auto">
          <a:xfrm flipV="1">
            <a:off x="5921375" y="3265488"/>
            <a:ext cx="860425" cy="15875"/>
          </a:xfrm>
          <a:prstGeom prst="line">
            <a:avLst/>
          </a:prstGeom>
          <a:noFill/>
          <a:ln w="9525">
            <a:solidFill>
              <a:schemeClr val="tx1"/>
            </a:solidFill>
            <a:prstDash val="dash"/>
            <a:round/>
            <a:tailEnd type="triangle" w="med" len="med"/>
          </a:ln>
        </p:spPr>
        <p:txBody>
          <a:bodyPr lIns="97530" tIns="48765" rIns="97530" bIns="48765"/>
          <a:lstStyle/>
          <a:p>
            <a:endParaRPr lang="zh-CN" altLang="en-US"/>
          </a:p>
        </p:txBody>
      </p:sp>
      <p:sp>
        <p:nvSpPr>
          <p:cNvPr id="28" name="Text Box 34"/>
          <p:cNvSpPr txBox="1">
            <a:spLocks noChangeArrowheads="1"/>
          </p:cNvSpPr>
          <p:nvPr/>
        </p:nvSpPr>
        <p:spPr bwMode="auto">
          <a:xfrm>
            <a:off x="315913" y="3867150"/>
            <a:ext cx="4705350" cy="2246763"/>
          </a:xfrm>
          <a:prstGeom prst="rect">
            <a:avLst/>
          </a:prstGeom>
          <a:noFill/>
          <a:ln w="9525">
            <a:noFill/>
            <a:miter lim="800000"/>
          </a:ln>
        </p:spPr>
        <p:txBody>
          <a:bodyPr lIns="91434" tIns="45717" rIns="91434" bIns="45717">
            <a:spAutoFit/>
          </a:bodyPr>
          <a:lstStyle/>
          <a:p>
            <a:pPr algn="l" defTabSz="857250">
              <a:spcBef>
                <a:spcPct val="50000"/>
              </a:spcBef>
              <a:buFontTx/>
              <a:buChar char="•"/>
            </a:pPr>
            <a:r>
              <a:rPr lang="zh-CN" altLang="en-US" sz="2000" dirty="0">
                <a:solidFill>
                  <a:schemeClr val="tx1"/>
                </a:solidFill>
                <a:latin typeface="华文中宋" panose="02010600040101010101" pitchFamily="2" charset="-122"/>
                <a:ea typeface="华文中宋" panose="02010600040101010101" pitchFamily="2" charset="-122"/>
              </a:rPr>
              <a:t>攻击检测－ </a:t>
            </a:r>
            <a:r>
              <a:rPr lang="en-US" altLang="zh-CN" sz="2000" dirty="0">
                <a:solidFill>
                  <a:schemeClr val="tx1"/>
                </a:solidFill>
                <a:latin typeface="华文中宋" panose="02010600040101010101" pitchFamily="2" charset="-122"/>
                <a:ea typeface="华文中宋" panose="02010600040101010101" pitchFamily="2" charset="-122"/>
              </a:rPr>
              <a:t>Probe</a:t>
            </a:r>
          </a:p>
          <a:p>
            <a:pPr algn="l" defTabSz="857250">
              <a:spcBef>
                <a:spcPct val="50000"/>
              </a:spcBef>
              <a:buFontTx/>
              <a:buChar char="•"/>
            </a:pPr>
            <a:r>
              <a:rPr lang="zh-CN" altLang="en-US" sz="2000" dirty="0">
                <a:solidFill>
                  <a:schemeClr val="tx1"/>
                </a:solidFill>
                <a:latin typeface="华文中宋" panose="02010600040101010101" pitchFamily="2" charset="-122"/>
                <a:ea typeface="华文中宋" panose="02010600040101010101" pitchFamily="2" charset="-122"/>
              </a:rPr>
              <a:t>流量牵引－ </a:t>
            </a:r>
            <a:r>
              <a:rPr lang="en-US" altLang="zh-CN" sz="2000" dirty="0">
                <a:solidFill>
                  <a:schemeClr val="tx1"/>
                </a:solidFill>
                <a:latin typeface="华文中宋" panose="02010600040101010101" pitchFamily="2" charset="-122"/>
                <a:ea typeface="华文中宋" panose="02010600040101010101" pitchFamily="2" charset="-122"/>
              </a:rPr>
              <a:t>Defender</a:t>
            </a:r>
          </a:p>
          <a:p>
            <a:pPr algn="l" defTabSz="857250">
              <a:spcBef>
                <a:spcPct val="50000"/>
              </a:spcBef>
              <a:buFontTx/>
              <a:buChar char="•"/>
            </a:pPr>
            <a:r>
              <a:rPr lang="zh-CN" altLang="en-US" sz="2000" dirty="0">
                <a:solidFill>
                  <a:schemeClr val="tx1"/>
                </a:solidFill>
                <a:latin typeface="华文中宋" panose="02010600040101010101" pitchFamily="2" charset="-122"/>
                <a:ea typeface="华文中宋" panose="02010600040101010101" pitchFamily="2" charset="-122"/>
              </a:rPr>
              <a:t>攻击防护－ </a:t>
            </a:r>
            <a:r>
              <a:rPr lang="en-US" altLang="zh-CN" sz="2000" dirty="0">
                <a:solidFill>
                  <a:schemeClr val="tx1"/>
                </a:solidFill>
                <a:latin typeface="华文中宋" panose="02010600040101010101" pitchFamily="2" charset="-122"/>
                <a:ea typeface="华文中宋" panose="02010600040101010101" pitchFamily="2" charset="-122"/>
              </a:rPr>
              <a:t>Defender</a:t>
            </a:r>
          </a:p>
          <a:p>
            <a:pPr algn="l" defTabSz="857250">
              <a:spcBef>
                <a:spcPct val="50000"/>
              </a:spcBef>
              <a:buFontTx/>
              <a:buChar char="•"/>
            </a:pPr>
            <a:r>
              <a:rPr lang="zh-CN" altLang="en-US" sz="2000" dirty="0">
                <a:solidFill>
                  <a:schemeClr val="tx1"/>
                </a:solidFill>
                <a:latin typeface="华文中宋" panose="02010600040101010101" pitchFamily="2" charset="-122"/>
                <a:ea typeface="华文中宋" panose="02010600040101010101" pitchFamily="2" charset="-122"/>
              </a:rPr>
              <a:t>流量注入－ </a:t>
            </a:r>
            <a:r>
              <a:rPr lang="en-US" altLang="zh-CN" sz="2000" dirty="0">
                <a:solidFill>
                  <a:schemeClr val="tx1"/>
                </a:solidFill>
                <a:latin typeface="华文中宋" panose="02010600040101010101" pitchFamily="2" charset="-122"/>
                <a:ea typeface="华文中宋" panose="02010600040101010101" pitchFamily="2" charset="-122"/>
              </a:rPr>
              <a:t>Defender</a:t>
            </a:r>
          </a:p>
          <a:p>
            <a:pPr algn="l" defTabSz="857250">
              <a:spcBef>
                <a:spcPct val="50000"/>
              </a:spcBef>
              <a:buFontTx/>
              <a:buChar char="•"/>
            </a:pPr>
            <a:r>
              <a:rPr lang="zh-CN" altLang="en-US" sz="2000" dirty="0">
                <a:solidFill>
                  <a:schemeClr val="tx1"/>
                </a:solidFill>
                <a:latin typeface="华文中宋" panose="02010600040101010101" pitchFamily="2" charset="-122"/>
                <a:ea typeface="华文中宋" panose="02010600040101010101" pitchFamily="2" charset="-122"/>
              </a:rPr>
              <a:t>管理呈现－ </a:t>
            </a:r>
            <a:r>
              <a:rPr lang="en-US" altLang="zh-CN" sz="2000" dirty="0">
                <a:solidFill>
                  <a:schemeClr val="tx1"/>
                </a:solidFill>
                <a:latin typeface="华文中宋" panose="02010600040101010101" pitchFamily="2" charset="-122"/>
                <a:ea typeface="华文中宋" panose="02010600040101010101" pitchFamily="2" charset="-122"/>
              </a:rPr>
              <a:t>Datacenter</a:t>
            </a:r>
          </a:p>
        </p:txBody>
      </p:sp>
      <p:sp>
        <p:nvSpPr>
          <p:cNvPr id="29" name="Text Box 35"/>
          <p:cNvSpPr txBox="1">
            <a:spLocks noChangeArrowheads="1"/>
          </p:cNvSpPr>
          <p:nvPr/>
        </p:nvSpPr>
        <p:spPr bwMode="auto">
          <a:xfrm>
            <a:off x="5757863" y="3338513"/>
            <a:ext cx="2032000" cy="309562"/>
          </a:xfrm>
          <a:prstGeom prst="rect">
            <a:avLst/>
          </a:prstGeom>
          <a:noFill/>
          <a:ln w="9525">
            <a:noFill/>
            <a:miter lim="800000"/>
          </a:ln>
        </p:spPr>
        <p:txBody>
          <a:bodyPr lIns="91434" tIns="45717" rIns="91434" bIns="45717">
            <a:spAutoFit/>
          </a:bodyPr>
          <a:lstStyle/>
          <a:p>
            <a:pPr algn="l" defTabSz="857250">
              <a:spcBef>
                <a:spcPct val="50000"/>
              </a:spcBef>
            </a:pPr>
            <a:r>
              <a:rPr lang="zh-CN" altLang="en-US" sz="1400" b="1">
                <a:solidFill>
                  <a:schemeClr val="tx1"/>
                </a:solidFill>
                <a:latin typeface="Arial" panose="020B0604020202020204" pitchFamily="34" charset="0"/>
                <a:ea typeface="宋体" panose="02010600030101010101" pitchFamily="2" charset="-122"/>
              </a:rPr>
              <a:t>与路由器协调</a:t>
            </a:r>
          </a:p>
        </p:txBody>
      </p:sp>
      <p:sp>
        <p:nvSpPr>
          <p:cNvPr id="30" name="Text Box 36"/>
          <p:cNvSpPr txBox="1">
            <a:spLocks noChangeArrowheads="1"/>
          </p:cNvSpPr>
          <p:nvPr/>
        </p:nvSpPr>
        <p:spPr bwMode="auto">
          <a:xfrm>
            <a:off x="5702300" y="2546350"/>
            <a:ext cx="1871663" cy="307975"/>
          </a:xfrm>
          <a:prstGeom prst="rect">
            <a:avLst/>
          </a:prstGeom>
          <a:noFill/>
          <a:ln w="9525">
            <a:noFill/>
            <a:miter lim="800000"/>
          </a:ln>
        </p:spPr>
        <p:txBody>
          <a:bodyPr lIns="91434" tIns="45717" rIns="91434" bIns="45717">
            <a:spAutoFit/>
          </a:bodyPr>
          <a:lstStyle/>
          <a:p>
            <a:pPr algn="l" defTabSz="857250">
              <a:spcBef>
                <a:spcPct val="50000"/>
              </a:spcBef>
            </a:pPr>
            <a:r>
              <a:rPr lang="zh-CN" altLang="en-US" sz="1400" b="1">
                <a:solidFill>
                  <a:schemeClr val="tx1"/>
                </a:solidFill>
                <a:latin typeface="Arial" panose="020B0604020202020204" pitchFamily="34" charset="0"/>
                <a:ea typeface="宋体" panose="02010600030101010101" pitchFamily="2" charset="-122"/>
              </a:rPr>
              <a:t>告警，通知黑洞防护</a:t>
            </a:r>
          </a:p>
        </p:txBody>
      </p:sp>
      <p:graphicFrame>
        <p:nvGraphicFramePr>
          <p:cNvPr id="31" name="Object 37"/>
          <p:cNvGraphicFramePr>
            <a:graphicFrameLocks noChangeAspect="1"/>
          </p:cNvGraphicFramePr>
          <p:nvPr/>
        </p:nvGraphicFramePr>
        <p:xfrm>
          <a:off x="5756275" y="5695950"/>
          <a:ext cx="600075" cy="685800"/>
        </p:xfrm>
        <a:graphic>
          <a:graphicData uri="http://schemas.openxmlformats.org/presentationml/2006/ole">
            <mc:AlternateContent xmlns:mc="http://schemas.openxmlformats.org/markup-compatibility/2006">
              <mc:Choice xmlns:v="urn:schemas-microsoft-com:vml" Requires="v">
                <p:oleObj spid="_x0000_s2318" name="Visio" r:id="rId17" imgW="905510" imgH="1111885" progId="">
                  <p:embed/>
                </p:oleObj>
              </mc:Choice>
              <mc:Fallback>
                <p:oleObj name="Visio" r:id="rId17" imgW="905510" imgH="1111885" progId="">
                  <p:embed/>
                  <p:pic>
                    <p:nvPicPr>
                      <p:cNvPr id="0" name="Object 37"/>
                      <p:cNvPicPr>
                        <a:picLocks noChangeAspect="1"/>
                      </p:cNvPicPr>
                      <p:nvPr/>
                    </p:nvPicPr>
                    <p:blipFill>
                      <a:blip r:embed="rId18"/>
                      <a:stretch>
                        <a:fillRect/>
                      </a:stretch>
                    </p:blipFill>
                    <p:spPr>
                      <a:xfrm>
                        <a:off x="5756275" y="5695950"/>
                        <a:ext cx="600075" cy="685800"/>
                      </a:xfrm>
                      <a:prstGeom prst="rect">
                        <a:avLst/>
                      </a:prstGeom>
                      <a:noFill/>
                      <a:ln w="9525">
                        <a:noFill/>
                      </a:ln>
                    </p:spPr>
                  </p:pic>
                </p:oleObj>
              </mc:Fallback>
            </mc:AlternateContent>
          </a:graphicData>
        </a:graphic>
      </p:graphicFrame>
      <p:sp>
        <p:nvSpPr>
          <p:cNvPr id="179231" name="Text Box 39"/>
          <p:cNvSpPr txBox="1">
            <a:spLocks noChangeArrowheads="1"/>
          </p:cNvSpPr>
          <p:nvPr/>
        </p:nvSpPr>
        <p:spPr bwMode="auto">
          <a:xfrm>
            <a:off x="5003800" y="3716338"/>
            <a:ext cx="895350" cy="279400"/>
          </a:xfrm>
          <a:prstGeom prst="rect">
            <a:avLst/>
          </a:prstGeom>
          <a:noFill/>
          <a:ln w="9525">
            <a:noFill/>
            <a:miter lim="800000"/>
          </a:ln>
        </p:spPr>
        <p:txBody>
          <a:bodyPr lIns="91434" tIns="45717" rIns="91434" bIns="45717">
            <a:spAutoFit/>
          </a:bodyPr>
          <a:lstStyle/>
          <a:p>
            <a:pPr algn="l" defTabSz="857250">
              <a:spcBef>
                <a:spcPct val="50000"/>
              </a:spcBef>
            </a:pPr>
            <a:r>
              <a:rPr lang="en-US" altLang="zh-CN" sz="1200" b="1">
                <a:solidFill>
                  <a:schemeClr val="tx1"/>
                </a:solidFill>
                <a:latin typeface="Arial" panose="020B0604020202020204" pitchFamily="34" charset="0"/>
                <a:ea typeface="宋体" panose="02010600030101010101" pitchFamily="2" charset="-122"/>
              </a:rPr>
              <a:t>Defender</a:t>
            </a:r>
          </a:p>
        </p:txBody>
      </p:sp>
      <p:sp>
        <p:nvSpPr>
          <p:cNvPr id="33" name="Line 40"/>
          <p:cNvSpPr>
            <a:spLocks noChangeShapeType="1"/>
          </p:cNvSpPr>
          <p:nvPr/>
        </p:nvSpPr>
        <p:spPr bwMode="auto">
          <a:xfrm flipV="1">
            <a:off x="7573963" y="2833688"/>
            <a:ext cx="504825" cy="360362"/>
          </a:xfrm>
          <a:prstGeom prst="line">
            <a:avLst/>
          </a:prstGeom>
          <a:noFill/>
          <a:ln w="9525">
            <a:solidFill>
              <a:schemeClr val="tx1"/>
            </a:solidFill>
            <a:prstDash val="dash"/>
            <a:round/>
            <a:tailEnd type="triangle" w="med" len="med"/>
          </a:ln>
        </p:spPr>
        <p:txBody>
          <a:bodyPr lIns="97530" tIns="48765" rIns="97530" bIns="48765"/>
          <a:lstStyle/>
          <a:p>
            <a:endParaRPr lang="zh-CN" altLang="en-US"/>
          </a:p>
        </p:txBody>
      </p:sp>
      <p:sp>
        <p:nvSpPr>
          <p:cNvPr id="34" name="Text Box 41"/>
          <p:cNvSpPr txBox="1">
            <a:spLocks noChangeArrowheads="1"/>
          </p:cNvSpPr>
          <p:nvPr/>
        </p:nvSpPr>
        <p:spPr bwMode="auto">
          <a:xfrm>
            <a:off x="7724775" y="2978150"/>
            <a:ext cx="1073150" cy="309563"/>
          </a:xfrm>
          <a:prstGeom prst="rect">
            <a:avLst/>
          </a:prstGeom>
          <a:noFill/>
          <a:ln w="9525">
            <a:noFill/>
            <a:miter lim="800000"/>
          </a:ln>
        </p:spPr>
        <p:txBody>
          <a:bodyPr lIns="91434" tIns="45717" rIns="91434" bIns="45717">
            <a:spAutoFit/>
          </a:bodyPr>
          <a:lstStyle/>
          <a:p>
            <a:pPr algn="l" defTabSz="857250">
              <a:spcBef>
                <a:spcPct val="50000"/>
              </a:spcBef>
            </a:pPr>
            <a:r>
              <a:rPr lang="zh-CN" altLang="en-US" sz="1400" b="1">
                <a:solidFill>
                  <a:schemeClr val="tx1"/>
                </a:solidFill>
                <a:latin typeface="Arial" panose="020B0604020202020204" pitchFamily="34" charset="0"/>
                <a:ea typeface="宋体" panose="02010600030101010101" pitchFamily="2" charset="-122"/>
              </a:rPr>
              <a:t>攻击检测</a:t>
            </a:r>
          </a:p>
        </p:txBody>
      </p:sp>
      <p:pic>
        <p:nvPicPr>
          <p:cNvPr id="35" name="Picture 42" descr="test"/>
          <p:cNvPicPr>
            <a:picLocks noChangeAspect="1" noChangeArrowheads="1"/>
          </p:cNvPicPr>
          <p:nvPr/>
        </p:nvPicPr>
        <p:blipFill>
          <a:blip r:embed="rId19" cstate="print"/>
          <a:srcRect/>
          <a:stretch>
            <a:fillRect/>
          </a:stretch>
        </p:blipFill>
        <p:spPr bwMode="auto">
          <a:xfrm>
            <a:off x="485775" y="1412875"/>
            <a:ext cx="3438525" cy="1646238"/>
          </a:xfrm>
          <a:prstGeom prst="rect">
            <a:avLst/>
          </a:prstGeom>
          <a:noFill/>
          <a:ln w="9525">
            <a:noFill/>
            <a:miter lim="800000"/>
            <a:headEnd/>
            <a:tailEnd/>
          </a:ln>
        </p:spPr>
      </p:pic>
      <p:sp>
        <p:nvSpPr>
          <p:cNvPr id="36" name="Text Box 43"/>
          <p:cNvSpPr txBox="1">
            <a:spLocks noChangeArrowheads="1"/>
          </p:cNvSpPr>
          <p:nvPr/>
        </p:nvSpPr>
        <p:spPr bwMode="auto">
          <a:xfrm>
            <a:off x="1190625" y="3021013"/>
            <a:ext cx="2589213" cy="336550"/>
          </a:xfrm>
          <a:prstGeom prst="rect">
            <a:avLst/>
          </a:prstGeom>
          <a:noFill/>
          <a:ln w="9525">
            <a:noFill/>
            <a:miter lim="800000"/>
          </a:ln>
        </p:spPr>
        <p:txBody>
          <a:bodyPr lIns="91434" tIns="45717" rIns="91434" bIns="45717">
            <a:spAutoFit/>
          </a:bodyPr>
          <a:lstStyle/>
          <a:p>
            <a:pPr algn="l" defTabSz="857250">
              <a:spcBef>
                <a:spcPct val="50000"/>
              </a:spcBef>
            </a:pPr>
            <a:r>
              <a:rPr lang="zh-CN" altLang="en-US" sz="1600">
                <a:solidFill>
                  <a:schemeClr val="tx1"/>
                </a:solidFill>
                <a:latin typeface="Arial" panose="020B0604020202020204" pitchFamily="34" charset="0"/>
                <a:ea typeface="黑体" panose="02010609060101010101" pitchFamily="49" charset="-122"/>
              </a:rPr>
              <a:t>攻击流量缓解、流量净化</a:t>
            </a:r>
          </a:p>
        </p:txBody>
      </p:sp>
      <p:graphicFrame>
        <p:nvGraphicFramePr>
          <p:cNvPr id="179236" name="Object 44"/>
          <p:cNvGraphicFramePr>
            <a:graphicFrameLocks noChangeAspect="1"/>
          </p:cNvGraphicFramePr>
          <p:nvPr/>
        </p:nvGraphicFramePr>
        <p:xfrm>
          <a:off x="4859338" y="2565400"/>
          <a:ext cx="1058862" cy="1165225"/>
        </p:xfrm>
        <a:graphic>
          <a:graphicData uri="http://schemas.openxmlformats.org/presentationml/2006/ole">
            <mc:AlternateContent xmlns:mc="http://schemas.openxmlformats.org/markup-compatibility/2006">
              <mc:Choice xmlns:v="urn:schemas-microsoft-com:vml" Requires="v">
                <p:oleObj spid="_x0000_s2319" name="Visio" r:id="rId20" imgW="1515110" imgH="1515110" progId="">
                  <p:embed/>
                </p:oleObj>
              </mc:Choice>
              <mc:Fallback>
                <p:oleObj name="Visio" r:id="rId20" imgW="1515110" imgH="1515110" progId="">
                  <p:embed/>
                  <p:pic>
                    <p:nvPicPr>
                      <p:cNvPr id="0" name="Object 44"/>
                      <p:cNvPicPr>
                        <a:picLocks noChangeAspect="1"/>
                      </p:cNvPicPr>
                      <p:nvPr/>
                    </p:nvPicPr>
                    <p:blipFill>
                      <a:blip r:embed="rId21"/>
                      <a:stretch>
                        <a:fillRect/>
                      </a:stretch>
                    </p:blipFill>
                    <p:spPr>
                      <a:xfrm>
                        <a:off x="4859338" y="2565400"/>
                        <a:ext cx="1058862" cy="1165225"/>
                      </a:xfrm>
                      <a:prstGeom prst="rect">
                        <a:avLst/>
                      </a:prstGeom>
                      <a:noFill/>
                      <a:ln w="9525">
                        <a:noFill/>
                      </a:ln>
                    </p:spPr>
                  </p:pic>
                </p:oleObj>
              </mc:Fallback>
            </mc:AlternateContent>
          </a:graphicData>
        </a:graphic>
      </p:graphicFrame>
      <p:sp>
        <p:nvSpPr>
          <p:cNvPr id="179237" name="Text Box 46"/>
          <p:cNvSpPr txBox="1">
            <a:spLocks noChangeArrowheads="1"/>
          </p:cNvSpPr>
          <p:nvPr/>
        </p:nvSpPr>
        <p:spPr bwMode="auto">
          <a:xfrm>
            <a:off x="8118475" y="2774950"/>
            <a:ext cx="679450" cy="280988"/>
          </a:xfrm>
          <a:prstGeom prst="rect">
            <a:avLst/>
          </a:prstGeom>
          <a:noFill/>
          <a:ln w="9525">
            <a:noFill/>
            <a:miter lim="800000"/>
          </a:ln>
        </p:spPr>
        <p:txBody>
          <a:bodyPr lIns="91434" tIns="45717" rIns="91434" bIns="45717">
            <a:spAutoFit/>
          </a:bodyPr>
          <a:lstStyle/>
          <a:p>
            <a:pPr algn="l" defTabSz="857250">
              <a:spcBef>
                <a:spcPct val="50000"/>
              </a:spcBef>
            </a:pPr>
            <a:r>
              <a:rPr lang="en-US" altLang="zh-CN" sz="1200" b="1">
                <a:solidFill>
                  <a:schemeClr val="tx1"/>
                </a:solidFill>
                <a:latin typeface="Arial" panose="020B0604020202020204" pitchFamily="34" charset="0"/>
                <a:ea typeface="宋体" panose="02010600030101010101" pitchFamily="2" charset="-122"/>
              </a:rPr>
              <a:t>Probe</a:t>
            </a:r>
          </a:p>
        </p:txBody>
      </p:sp>
      <p:graphicFrame>
        <p:nvGraphicFramePr>
          <p:cNvPr id="179238" name="Object 11"/>
          <p:cNvGraphicFramePr>
            <a:graphicFrameLocks noChangeAspect="1"/>
          </p:cNvGraphicFramePr>
          <p:nvPr/>
        </p:nvGraphicFramePr>
        <p:xfrm>
          <a:off x="7885113" y="3716338"/>
          <a:ext cx="1030287" cy="625475"/>
        </p:xfrm>
        <a:graphic>
          <a:graphicData uri="http://schemas.openxmlformats.org/presentationml/2006/ole">
            <mc:AlternateContent xmlns:mc="http://schemas.openxmlformats.org/markup-compatibility/2006">
              <mc:Choice xmlns:v="urn:schemas-microsoft-com:vml" Requires="v">
                <p:oleObj spid="_x0000_s2320" name="Visio" r:id="rId22" imgW="1497330" imgH="986155" progId="">
                  <p:embed/>
                </p:oleObj>
              </mc:Choice>
              <mc:Fallback>
                <p:oleObj name="Visio" r:id="rId22" imgW="1497330" imgH="986155" progId="">
                  <p:embed/>
                  <p:pic>
                    <p:nvPicPr>
                      <p:cNvPr id="0" name="图片 2057"/>
                      <p:cNvPicPr>
                        <a:picLocks noChangeAspect="1"/>
                      </p:cNvPicPr>
                      <p:nvPr/>
                    </p:nvPicPr>
                    <p:blipFill>
                      <a:blip r:embed="rId10"/>
                      <a:stretch>
                        <a:fillRect/>
                      </a:stretch>
                    </p:blipFill>
                    <p:spPr>
                      <a:xfrm>
                        <a:off x="7885113" y="3716338"/>
                        <a:ext cx="1030287" cy="625475"/>
                      </a:xfrm>
                      <a:prstGeom prst="rect">
                        <a:avLst/>
                      </a:prstGeom>
                      <a:noFill/>
                      <a:ln w="9525">
                        <a:noFill/>
                      </a:ln>
                    </p:spPr>
                  </p:pic>
                </p:oleObj>
              </mc:Fallback>
            </mc:AlternateContent>
          </a:graphicData>
        </a:graphic>
      </p:graphicFrame>
      <p:sp>
        <p:nvSpPr>
          <p:cNvPr id="179239" name="Text Box 46"/>
          <p:cNvSpPr txBox="1">
            <a:spLocks noChangeArrowheads="1"/>
          </p:cNvSpPr>
          <p:nvPr/>
        </p:nvSpPr>
        <p:spPr bwMode="auto">
          <a:xfrm>
            <a:off x="7885113" y="4365625"/>
            <a:ext cx="1042987" cy="279400"/>
          </a:xfrm>
          <a:prstGeom prst="rect">
            <a:avLst/>
          </a:prstGeom>
          <a:noFill/>
          <a:ln w="9525">
            <a:noFill/>
            <a:miter lim="800000"/>
          </a:ln>
        </p:spPr>
        <p:txBody>
          <a:bodyPr lIns="91434" tIns="45717" rIns="91434" bIns="45717">
            <a:spAutoFit/>
          </a:bodyPr>
          <a:lstStyle/>
          <a:p>
            <a:pPr algn="l" defTabSz="857250">
              <a:spcBef>
                <a:spcPct val="50000"/>
              </a:spcBef>
            </a:pPr>
            <a:r>
              <a:rPr lang="en-US" altLang="zh-CN" sz="1200" b="1">
                <a:solidFill>
                  <a:schemeClr val="tx1"/>
                </a:solidFill>
                <a:latin typeface="Arial" panose="020B0604020202020204" pitchFamily="34" charset="0"/>
                <a:ea typeface="宋体" panose="02010600030101010101" pitchFamily="2" charset="-122"/>
              </a:rPr>
              <a:t>Datacenter</a:t>
            </a:r>
          </a:p>
        </p:txBody>
      </p:sp>
      <p:sp>
        <p:nvSpPr>
          <p:cNvPr id="41" name="Line 40"/>
          <p:cNvSpPr>
            <a:spLocks noChangeShapeType="1"/>
          </p:cNvSpPr>
          <p:nvPr/>
        </p:nvSpPr>
        <p:spPr bwMode="auto">
          <a:xfrm>
            <a:off x="5795963" y="3500438"/>
            <a:ext cx="2089150" cy="433387"/>
          </a:xfrm>
          <a:prstGeom prst="line">
            <a:avLst/>
          </a:prstGeom>
          <a:noFill/>
          <a:ln w="19050">
            <a:solidFill>
              <a:srgbClr val="0000FF"/>
            </a:solidFill>
            <a:prstDash val="dashDot"/>
            <a:round/>
            <a:tailEnd type="arrow" w="med" len="med"/>
          </a:ln>
        </p:spPr>
        <p:txBody>
          <a:bodyPr lIns="97530" tIns="48765" rIns="97530" bIns="48765"/>
          <a:lstStyle/>
          <a:p>
            <a:endParaRPr lang="zh-CN" altLang="en-US"/>
          </a:p>
        </p:txBody>
      </p:sp>
      <p:sp>
        <p:nvSpPr>
          <p:cNvPr id="42" name="Line 41"/>
          <p:cNvSpPr>
            <a:spLocks noChangeShapeType="1"/>
          </p:cNvSpPr>
          <p:nvPr/>
        </p:nvSpPr>
        <p:spPr bwMode="auto">
          <a:xfrm flipH="1">
            <a:off x="8429625" y="2778125"/>
            <a:ext cx="0" cy="1008063"/>
          </a:xfrm>
          <a:prstGeom prst="line">
            <a:avLst/>
          </a:prstGeom>
          <a:noFill/>
          <a:ln w="19050">
            <a:solidFill>
              <a:srgbClr val="0000FF"/>
            </a:solidFill>
            <a:prstDash val="dashDot"/>
            <a:round/>
            <a:tailEnd type="arrow" w="med" len="med"/>
          </a:ln>
        </p:spPr>
        <p:txBody>
          <a:bodyPr lIns="97530" tIns="48765" rIns="97530" bIns="48765"/>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3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par>
                                <p:cTn id="28" presetID="26" presetClass="emph" presetSubtype="0" fill="hold" nodeType="withEffect">
                                  <p:stCondLst>
                                    <p:cond delay="0"/>
                                  </p:stCondLst>
                                  <p:childTnLst>
                                    <p:animEffect transition="out" filter="fade">
                                      <p:cBhvr>
                                        <p:cTn id="29" dur="1000" tmFilter="0, 0; .2, .5; .8, .5; 1, 0"/>
                                        <p:tgtEl>
                                          <p:spTgt spid="28">
                                            <p:txEl>
                                              <p:pRg st="0" end="0"/>
                                            </p:txEl>
                                          </p:spTgt>
                                        </p:tgtEl>
                                      </p:cBhvr>
                                    </p:animEffect>
                                    <p:animScale>
                                      <p:cBhvr>
                                        <p:cTn id="30" dur="500" autoRev="1" fill="hold"/>
                                        <p:tgtEl>
                                          <p:spTgt spid="28">
                                            <p:txEl>
                                              <p:pRg st="0" end="0"/>
                                            </p:txEl>
                                          </p:spTgt>
                                        </p:tgtEl>
                                      </p:cBhvr>
                                      <p:by x="105000" y="105000"/>
                                    </p:animScale>
                                  </p:childTnLst>
                                  <p:subTnLst>
                                    <p:animClr clrSpc="rgb" dir="cw">
                                      <p:cBhvr override="childStyle">
                                        <p:cTn dur="1" fill="hold" display="0" masterRel="nextClick" afterEffect="1"/>
                                        <p:tgtEl>
                                          <p:spTgt spid="28">
                                            <p:txEl>
                                              <p:pRg st="0" end="0"/>
                                            </p:txEl>
                                          </p:spTgt>
                                        </p:tgtEl>
                                        <p:attrNameLst>
                                          <p:attrName>ppt_c</p:attrName>
                                        </p:attrNameLst>
                                      </p:cBhvr>
                                      <p:to>
                                        <a:schemeClr val="tx1"/>
                                      </p:to>
                                    </p:animClr>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down)">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childTnLst>
                          </p:cTn>
                        </p:par>
                        <p:par>
                          <p:cTn id="63" fill="hold">
                            <p:stCondLst>
                              <p:cond delay="0"/>
                            </p:stCondLst>
                            <p:childTnLst>
                              <p:par>
                                <p:cTn id="64" presetID="22" presetClass="entr" presetSubtype="1"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500"/>
                                        <p:tgtEl>
                                          <p:spTgt spid="23"/>
                                        </p:tgtEl>
                                      </p:cBhvr>
                                    </p:animEffect>
                                  </p:childTnLst>
                                </p:cTn>
                              </p:par>
                            </p:childTnLst>
                          </p:cTn>
                        </p:par>
                        <p:par>
                          <p:cTn id="67" fill="hold">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right)">
                                      <p:cBhvr>
                                        <p:cTn id="70" dur="500"/>
                                        <p:tgtEl>
                                          <p:spTgt spid="24"/>
                                        </p:tgtEl>
                                      </p:cBhvr>
                                    </p:animEffect>
                                  </p:childTnLst>
                                </p:cTn>
                              </p:par>
                              <p:par>
                                <p:cTn id="71" presetID="26" presetClass="emph" presetSubtype="0" fill="hold" nodeType="withEffect">
                                  <p:stCondLst>
                                    <p:cond delay="0"/>
                                  </p:stCondLst>
                                  <p:childTnLst>
                                    <p:animEffect transition="out" filter="fade">
                                      <p:cBhvr>
                                        <p:cTn id="72" dur="1000" tmFilter="0, 0; .2, .5; .8, .5; 1, 0"/>
                                        <p:tgtEl>
                                          <p:spTgt spid="28">
                                            <p:txEl>
                                              <p:pRg st="1" end="1"/>
                                            </p:txEl>
                                          </p:spTgt>
                                        </p:tgtEl>
                                      </p:cBhvr>
                                    </p:animEffect>
                                    <p:animScale>
                                      <p:cBhvr>
                                        <p:cTn id="73" dur="500" autoRev="1" fill="hold"/>
                                        <p:tgtEl>
                                          <p:spTgt spid="28">
                                            <p:txEl>
                                              <p:pRg st="1" end="1"/>
                                            </p:txEl>
                                          </p:spTgt>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right)">
                                      <p:cBhvr>
                                        <p:cTn id="78" dur="1000"/>
                                        <p:tgtEl>
                                          <p:spTgt spid="6"/>
                                        </p:tgtEl>
                                      </p:cBhvr>
                                    </p:animEffect>
                                  </p:childTnLst>
                                </p:cTn>
                              </p:par>
                              <p:par>
                                <p:cTn id="79" presetID="22" presetClass="entr" presetSubtype="8"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left)">
                                      <p:cBhvr>
                                        <p:cTn id="81" dur="1000"/>
                                        <p:tgtEl>
                                          <p:spTgt spid="35"/>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right)">
                                      <p:cBhvr>
                                        <p:cTn id="84" dur="1000"/>
                                        <p:tgtEl>
                                          <p:spTgt spid="36"/>
                                        </p:tgtEl>
                                      </p:cBhvr>
                                    </p:animEffect>
                                  </p:childTnLst>
                                </p:cTn>
                              </p:par>
                              <p:par>
                                <p:cTn id="85" presetID="26" presetClass="emph" presetSubtype="0" fill="hold" nodeType="withEffect">
                                  <p:stCondLst>
                                    <p:cond delay="0"/>
                                  </p:stCondLst>
                                  <p:childTnLst>
                                    <p:animEffect transition="out" filter="fade">
                                      <p:cBhvr>
                                        <p:cTn id="86" dur="1000" tmFilter="0, 0; .2, .5; .8, .5; 1, 0"/>
                                        <p:tgtEl>
                                          <p:spTgt spid="28">
                                            <p:txEl>
                                              <p:pRg st="2" end="2"/>
                                            </p:txEl>
                                          </p:spTgt>
                                        </p:tgtEl>
                                      </p:cBhvr>
                                    </p:animEffect>
                                    <p:animScale>
                                      <p:cBhvr>
                                        <p:cTn id="87" dur="500" autoRev="1" fill="hold"/>
                                        <p:tgtEl>
                                          <p:spTgt spid="28">
                                            <p:txEl>
                                              <p:pRg st="2" end="2"/>
                                            </p:txEl>
                                          </p:spTgt>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up)">
                                      <p:cBhvr>
                                        <p:cTn id="92" dur="500"/>
                                        <p:tgtEl>
                                          <p:spTgt spid="26"/>
                                        </p:tgtEl>
                                      </p:cBhvr>
                                    </p:animEffect>
                                  </p:childTnLst>
                                </p:cTn>
                              </p:par>
                              <p:par>
                                <p:cTn id="93" presetID="26" presetClass="emph" presetSubtype="0" fill="hold" nodeType="withEffect">
                                  <p:stCondLst>
                                    <p:cond delay="0"/>
                                  </p:stCondLst>
                                  <p:childTnLst>
                                    <p:animEffect transition="out" filter="fade">
                                      <p:cBhvr>
                                        <p:cTn id="94" dur="1000" tmFilter="0, 0; .2, .5; .8, .5; 1, 0"/>
                                        <p:tgtEl>
                                          <p:spTgt spid="28">
                                            <p:txEl>
                                              <p:pRg st="3" end="3"/>
                                            </p:txEl>
                                          </p:spTgt>
                                        </p:tgtEl>
                                      </p:cBhvr>
                                    </p:animEffect>
                                    <p:animScale>
                                      <p:cBhvr>
                                        <p:cTn id="95" dur="500" autoRev="1" fill="hold"/>
                                        <p:tgtEl>
                                          <p:spTgt spid="28">
                                            <p:txEl>
                                              <p:pRg st="3" end="3"/>
                                            </p:txEl>
                                          </p:spTgt>
                                        </p:tgtEl>
                                      </p:cBhvr>
                                      <p:by x="105000" y="105000"/>
                                    </p:animScale>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left)">
                                      <p:cBhvr>
                                        <p:cTn id="103" dur="500"/>
                                        <p:tgtEl>
                                          <p:spTgt spid="41"/>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up)">
                                      <p:cBhvr>
                                        <p:cTn id="106" dur="500"/>
                                        <p:tgtEl>
                                          <p:spTgt spid="42"/>
                                        </p:tgtEl>
                                      </p:cBhvr>
                                    </p:animEffect>
                                  </p:childTnLst>
                                </p:cTn>
                              </p:par>
                              <p:par>
                                <p:cTn id="107" presetID="26" presetClass="emph" presetSubtype="0" fill="hold" nodeType="withEffect">
                                  <p:stCondLst>
                                    <p:cond delay="0"/>
                                  </p:stCondLst>
                                  <p:childTnLst>
                                    <p:animEffect transition="out" filter="fade">
                                      <p:cBhvr>
                                        <p:cTn id="108" dur="500" tmFilter="0, 0; .2, .5; .8, .5; 1, 0"/>
                                        <p:tgtEl>
                                          <p:spTgt spid="28">
                                            <p:txEl>
                                              <p:pRg st="4" end="4"/>
                                            </p:txEl>
                                          </p:spTgt>
                                        </p:tgtEl>
                                      </p:cBhvr>
                                    </p:animEffect>
                                    <p:animScale>
                                      <p:cBhvr>
                                        <p:cTn id="109" dur="250" autoRev="1" fill="hold"/>
                                        <p:tgtEl>
                                          <p:spTgt spid="28">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22" grpId="0" animBg="1"/>
      <p:bldP spid="22" grpId="1" animBg="1"/>
      <p:bldP spid="23" grpId="0" animBg="1"/>
      <p:bldP spid="24" grpId="0" animBg="1"/>
      <p:bldP spid="25" grpId="0" animBg="1"/>
      <p:bldP spid="26" grpId="0" animBg="1"/>
      <p:bldP spid="27" grpId="0" animBg="1"/>
      <p:bldP spid="27" grpId="1" animBg="1"/>
      <p:bldP spid="29" grpId="0"/>
      <p:bldP spid="29" grpId="1"/>
      <p:bldP spid="30" grpId="0"/>
      <p:bldP spid="30" grpId="1"/>
      <p:bldP spid="33" grpId="0" animBg="1"/>
      <p:bldP spid="33" grpId="1" animBg="1"/>
      <p:bldP spid="34" grpId="0"/>
      <p:bldP spid="34" grpId="1"/>
      <p:bldP spid="36" grpId="0"/>
      <p:bldP spid="41" grpId="0" animBg="1"/>
      <p:bldP spid="4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idx="4294967295"/>
          </p:nvPr>
        </p:nvSpPr>
        <p:spPr>
          <a:xfrm>
            <a:off x="1262063" y="352425"/>
            <a:ext cx="7500937" cy="685800"/>
          </a:xfrm>
        </p:spPr>
        <p:txBody>
          <a:bodyPr/>
          <a:lstStyle/>
          <a:p>
            <a:r>
              <a:rPr lang="zh-CN" altLang="en-US" dirty="0"/>
              <a:t>防护算法</a:t>
            </a:r>
            <a:endParaRPr lang="en-US" dirty="0"/>
          </a:p>
        </p:txBody>
      </p:sp>
      <p:pic>
        <p:nvPicPr>
          <p:cNvPr id="174085" name="Picture 5" descr="黑洞核心算法演示图"/>
          <p:cNvPicPr>
            <a:picLocks noChangeAspect="1" noChangeArrowheads="1"/>
          </p:cNvPicPr>
          <p:nvPr/>
        </p:nvPicPr>
        <p:blipFill>
          <a:blip r:embed="rId3" cstate="print"/>
          <a:srcRect/>
          <a:stretch>
            <a:fillRect/>
          </a:stretch>
        </p:blipFill>
        <p:spPr bwMode="auto">
          <a:xfrm>
            <a:off x="76200" y="1195388"/>
            <a:ext cx="8982074" cy="5119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74085"/>
                                        </p:tgtEl>
                                        <p:attrNameLst>
                                          <p:attrName>style.visibility</p:attrName>
                                        </p:attrNameLst>
                                      </p:cBhvr>
                                      <p:to>
                                        <p:strVal val="visible"/>
                                      </p:to>
                                    </p:set>
                                    <p:anim calcmode="lin" valueType="num">
                                      <p:cBhvr>
                                        <p:cTn id="7" dur="1000" fill="hold"/>
                                        <p:tgtEl>
                                          <p:spTgt spid="174085"/>
                                        </p:tgtEl>
                                        <p:attrNameLst>
                                          <p:attrName>ppt_w</p:attrName>
                                        </p:attrNameLst>
                                      </p:cBhvr>
                                      <p:tavLst>
                                        <p:tav tm="0">
                                          <p:val>
                                            <p:strVal val="#ppt_w*0.70"/>
                                          </p:val>
                                        </p:tav>
                                        <p:tav tm="100000">
                                          <p:val>
                                            <p:strVal val="#ppt_w"/>
                                          </p:val>
                                        </p:tav>
                                      </p:tavLst>
                                    </p:anim>
                                    <p:anim calcmode="lin" valueType="num">
                                      <p:cBhvr>
                                        <p:cTn id="8" dur="1000" fill="hold"/>
                                        <p:tgtEl>
                                          <p:spTgt spid="174085"/>
                                        </p:tgtEl>
                                        <p:attrNameLst>
                                          <p:attrName>ppt_h</p:attrName>
                                        </p:attrNameLst>
                                      </p:cBhvr>
                                      <p:tavLst>
                                        <p:tav tm="0">
                                          <p:val>
                                            <p:strVal val="#ppt_h"/>
                                          </p:val>
                                        </p:tav>
                                        <p:tav tm="100000">
                                          <p:val>
                                            <p:strVal val="#ppt_h"/>
                                          </p:val>
                                        </p:tav>
                                      </p:tavLst>
                                    </p:anim>
                                    <p:animEffect transition="in" filter="fade">
                                      <p:cBhvr>
                                        <p:cTn id="9" dur="10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TIMING" val="|4.2|0.2|0.2|0.2|0.2"/>
</p:tagLst>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11500</Words>
  <Application>Microsoft Office PowerPoint</Application>
  <PresentationFormat>全屏显示(4:3)</PresentationFormat>
  <Paragraphs>856</Paragraphs>
  <Slides>114</Slides>
  <Notes>82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114</vt:i4>
      </vt:variant>
    </vt:vector>
  </HeadingPairs>
  <TitlesOfParts>
    <vt:vector size="132" baseType="lpstr">
      <vt:lpstr>Osaka</vt:lpstr>
      <vt:lpstr>TimesNewRoman,Bold</vt:lpstr>
      <vt:lpstr>方正行楷简体</vt:lpstr>
      <vt:lpstr>黑体</vt:lpstr>
      <vt:lpstr>华文中宋</vt:lpstr>
      <vt:lpstr>楷体_GB2312</vt:lpstr>
      <vt:lpstr>隶书</vt:lpstr>
      <vt:lpstr>宋体</vt:lpstr>
      <vt:lpstr>Arial</vt:lpstr>
      <vt:lpstr>Book Antiqua</vt:lpstr>
      <vt:lpstr>Calibri</vt:lpstr>
      <vt:lpstr>Tahoma</vt:lpstr>
      <vt:lpstr>Times New Roman</vt:lpstr>
      <vt:lpstr>Verdana</vt:lpstr>
      <vt:lpstr>Wingdings</vt:lpstr>
      <vt:lpstr>1_Blends</vt:lpstr>
      <vt:lpstr>VISIO</vt:lpstr>
      <vt:lpstr>Visio</vt:lpstr>
      <vt:lpstr>内容提纲</vt:lpstr>
      <vt:lpstr>（一）什么是拒绝服务攻击?</vt:lpstr>
      <vt:lpstr>（二）分布式拒绝服务攻击的定义</vt:lpstr>
      <vt:lpstr> （二）分布式拒绝服务攻击的定义</vt:lpstr>
      <vt:lpstr>知名的拒绝服务攻击</vt:lpstr>
      <vt:lpstr>（三）DDoS为什么能成功?</vt:lpstr>
      <vt:lpstr>PowerPoint 演示文稿</vt:lpstr>
      <vt:lpstr>PowerPoint 演示文稿</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分类二：研究人员分类（5/6）</vt:lpstr>
      <vt:lpstr>内容提纲</vt:lpstr>
      <vt:lpstr>DoS攻击原理</vt:lpstr>
      <vt:lpstr>一、剧 毒 包 型 DoS （可选讲授内容）</vt:lpstr>
      <vt:lpstr>剧毒包型DoS攻击</vt:lpstr>
      <vt:lpstr>1、WinNuke攻击</vt:lpstr>
      <vt:lpstr>2、泪滴(Teardrop) 攻击(1/7)</vt:lpstr>
      <vt:lpstr>2、泪滴(Teardrop) 攻击(2/7)</vt:lpstr>
      <vt:lpstr>2、泪滴(Teardrop) 攻击(3/7)</vt:lpstr>
      <vt:lpstr>2、泪滴(Teardrop) 攻击(4/7)</vt:lpstr>
      <vt:lpstr>2、泪滴(Teardrop) 攻击(5/7)</vt:lpstr>
      <vt:lpstr>2、泪滴(Teardrop) 攻击(6/7)</vt:lpstr>
      <vt:lpstr>2、泪滴(Teardrop) 攻击(7/7)</vt:lpstr>
      <vt:lpstr>3、Land 攻击</vt:lpstr>
      <vt:lpstr>4、Ping of death攻击</vt:lpstr>
      <vt:lpstr>泛洪（Flood)攻击</vt:lpstr>
      <vt:lpstr>5、循环攻击</vt:lpstr>
      <vt:lpstr>6、拒绝服务攻击与网络协议层级</vt:lpstr>
      <vt:lpstr>拒绝服务攻击与网络协议层级</vt:lpstr>
      <vt:lpstr>二、风暴型DDoS</vt:lpstr>
      <vt:lpstr>风暴型DoS攻击</vt:lpstr>
      <vt:lpstr>DDoS原理图释</vt:lpstr>
      <vt:lpstr>风暴型攻击用的分组</vt:lpstr>
      <vt:lpstr>DDoS 攻击时机的选择</vt:lpstr>
      <vt:lpstr>DDoS 攻击趋势</vt:lpstr>
      <vt:lpstr>DDoS攻击规模</vt:lpstr>
      <vt:lpstr>DDoS攻击规模</vt:lpstr>
      <vt:lpstr>（一） 直接风暴型DDoS</vt:lpstr>
      <vt:lpstr>1、PING风暴攻击(直接型)</vt:lpstr>
      <vt:lpstr>2、SYN风暴攻击(直接型)</vt:lpstr>
      <vt:lpstr>3、TCP连接耗尽攻击(直接型)</vt:lpstr>
      <vt:lpstr>4、UDP风暴攻击(直接型)</vt:lpstr>
      <vt:lpstr>5、HTTP风暴攻击(直接型)</vt:lpstr>
      <vt:lpstr>6、对邮件系统的DoS攻击(直接型)</vt:lpstr>
      <vt:lpstr>（二） 反射风暴型DDoS</vt:lpstr>
      <vt:lpstr>直接式DDoS攻击原理</vt:lpstr>
      <vt:lpstr>反射式DDoS攻击原理</vt:lpstr>
      <vt:lpstr>反射式DDoS攻击原理</vt:lpstr>
      <vt:lpstr>DDoS 攻击方法</vt:lpstr>
      <vt:lpstr>DDoS攻击方法</vt:lpstr>
      <vt:lpstr>DDoS攻击方法</vt:lpstr>
      <vt:lpstr>NTP反射型DDS攻击说明</vt:lpstr>
      <vt:lpstr>NTP</vt:lpstr>
      <vt:lpstr>NTP</vt:lpstr>
      <vt:lpstr>NTP</vt:lpstr>
      <vt:lpstr>NTP DDoS（DRDoS）</vt:lpstr>
      <vt:lpstr>NTP DDoS（DRDoS）</vt:lpstr>
      <vt:lpstr>NTP DDoS（DRDoS）</vt:lpstr>
      <vt:lpstr>NTP DDoS（DRDoS）</vt:lpstr>
      <vt:lpstr>SSDP DDoS</vt:lpstr>
      <vt:lpstr>UPnP</vt:lpstr>
      <vt:lpstr>UPnP</vt:lpstr>
      <vt:lpstr>UPnP</vt:lpstr>
      <vt:lpstr>UPnP</vt:lpstr>
      <vt:lpstr>SSDP DDoS</vt:lpstr>
      <vt:lpstr>SSDP DDoS</vt:lpstr>
      <vt:lpstr>SSDP DDoS</vt:lpstr>
      <vt:lpstr>SSDP DDoS</vt:lpstr>
      <vt:lpstr>SSDP DDoS</vt:lpstr>
      <vt:lpstr>SSDP DDoS</vt:lpstr>
      <vt:lpstr>SSDP DDoS</vt:lpstr>
      <vt:lpstr>SSDP DDoS</vt:lpstr>
      <vt:lpstr>SSDP DDoS</vt:lpstr>
      <vt:lpstr>SSDP DDoS</vt:lpstr>
      <vt:lpstr>SSDP DDoS</vt:lpstr>
      <vt:lpstr>SSDP DDoS</vt:lpstr>
      <vt:lpstr>三、重定向DoS</vt:lpstr>
      <vt:lpstr>重定向DoS攻击</vt:lpstr>
      <vt:lpstr>内容提纲</vt:lpstr>
      <vt:lpstr>（一）检测（1/4）</vt:lpstr>
      <vt:lpstr>（一）检测（2/4）</vt:lpstr>
      <vt:lpstr>（一）检测（3/4）</vt:lpstr>
      <vt:lpstr>（一）检测（4/4）</vt:lpstr>
      <vt:lpstr>（二）响应</vt:lpstr>
      <vt:lpstr>（三）防范</vt:lpstr>
      <vt:lpstr>DDoS 防御：流量清洗</vt:lpstr>
      <vt:lpstr>流量清洗</vt:lpstr>
      <vt:lpstr>流量清洗</vt:lpstr>
      <vt:lpstr>绿盟科技：三位一体解决方案 </vt:lpstr>
      <vt:lpstr>基于流量牵引的旁路技术</vt:lpstr>
      <vt:lpstr>防护算法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DDoS 攻击新趋势</vt:lpstr>
      <vt:lpstr>云攻击模式及途径</vt:lpstr>
      <vt:lpstr>云攻击模式及途径</vt:lpstr>
      <vt:lpstr>PowerPoint 演示文稿</vt:lpstr>
      <vt:lpstr>作业</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1276</cp:revision>
  <dcterms:created xsi:type="dcterms:W3CDTF">2004-07-10T13:16:00Z</dcterms:created>
  <dcterms:modified xsi:type="dcterms:W3CDTF">2022-10-08T22:21:04Z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